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3915A-C50E-0F48-D122-CE87A6BEC795}" v="297" dt="2023-02-24T19:01:52.484"/>
    <p1510:client id="{0B2EFFB3-8048-4939-82BF-D8895F5CEFCE}" v="65" dt="2023-02-23T19:50:34.599"/>
    <p1510:client id="{20D6E57C-60A4-46C5-A9BD-78B1DC1D52D3}" v="2984" dt="2023-02-23T18:06:07.667"/>
    <p1510:client id="{4412BEE1-D83E-C628-3E2A-A45F3F151D6B}" v="38" dt="2023-02-24T19:51:01.313"/>
    <p1510:client id="{534393D9-1DB3-4104-88F3-6C6C0B6C6BBD}" v="688" dt="2023-02-24T21:51:51.395"/>
    <p1510:client id="{618330F1-9E5B-4D5D-990C-A25F0B362CE6}" v="496" dt="2023-02-24T19:21:35.970"/>
    <p1510:client id="{78954B45-F872-44E0-BFA9-08B64AD4EEBC}" v="1110" dt="2023-02-24T20:44:12.944"/>
    <p1510:client id="{A6C0657E-4200-4B96-ABB1-B25130788EED}" v="997" dt="2023-02-23T19:48:06.946"/>
    <p1510:client id="{AF593356-4FEB-4F0E-B1F5-8802E36F7A53}" v="1566" dt="2023-02-23T19:08:38.872"/>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4788024"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Consumer Behavior</a:t>
            </a:r>
            <a:endParaRPr lang="en-US" err="1"/>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4708981"/>
          </a:xfrm>
          <a:prstGeom prst="rect">
            <a:avLst/>
          </a:prstGeom>
          <a:noFill/>
        </p:spPr>
        <p:txBody>
          <a:bodyPr wrap="square" lIns="91440" tIns="45720" rIns="91440" bIns="45720" rtlCol="0" anchor="t">
            <a:spAutoFit/>
          </a:bodyPr>
          <a:lstStyle/>
          <a:p>
            <a:pPr marL="285750" indent="-285750">
              <a:buFont typeface="Arial"/>
              <a:buChar char="•"/>
            </a:pPr>
            <a:r>
              <a:rPr lang="en-US" sz="2000" b="1" dirty="0">
                <a:latin typeface="Arial"/>
                <a:cs typeface="Arial"/>
              </a:rPr>
              <a:t>Who is receiving better service?</a:t>
            </a:r>
            <a:endParaRPr lang="en-US" dirty="0"/>
          </a:p>
          <a:p>
            <a:r>
              <a:rPr lang="en-US" sz="2000" dirty="0">
                <a:latin typeface="Arial"/>
                <a:cs typeface="Arial"/>
              </a:rPr>
              <a:t>This brings us to the second question: is every customer receiving better service? Will there be equality in the service provision? Or will the company stratify its offerings? An example is what cable internet and mobile phone providers do: do the customers that are heavier users want quick services or, maybe, more selections, while paying more?</a:t>
            </a:r>
            <a:endParaRPr lang="en-US" dirty="0"/>
          </a:p>
          <a:p>
            <a:endParaRPr lang="en-US" sz="2000" dirty="0">
              <a:latin typeface="Arial"/>
              <a:cs typeface="Arial"/>
            </a:endParaRPr>
          </a:p>
          <a:p>
            <a:pPr marL="285750" indent="-285750">
              <a:buFont typeface="Arial"/>
              <a:buChar char="•"/>
            </a:pPr>
            <a:r>
              <a:rPr lang="en-US" sz="2000" b="1" dirty="0">
                <a:latin typeface="Arial"/>
                <a:cs typeface="Arial"/>
              </a:rPr>
              <a:t>Can the company sustain the improved service?</a:t>
            </a:r>
          </a:p>
          <a:p>
            <a:r>
              <a:rPr lang="en-US" sz="2000" dirty="0">
                <a:latin typeface="Arial"/>
                <a:cs typeface="Arial"/>
              </a:rPr>
              <a:t>Can the company sustain the improvements in the long term or will the service reverse back after a certain time? As we have seen, an improved service can increase expectations, but if there is a sudden decreasing to a lower standard, dissatisfaction can result. The consequences of this might be the spread of negative word-of-mouth and the dissatisfied customer switching to other providers.</a:t>
            </a:r>
            <a:endParaRPr lang="en-US"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4.7 Does satisfaction lead to profit?</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p:txBody>
      </p:sp>
    </p:spTree>
    <p:extLst>
      <p:ext uri="{BB962C8B-B14F-4D97-AF65-F5344CB8AC3E}">
        <p14:creationId xmlns:p14="http://schemas.microsoft.com/office/powerpoint/2010/main" val="253055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3785652"/>
          </a:xfrm>
          <a:prstGeom prst="rect">
            <a:avLst/>
          </a:prstGeom>
          <a:noFill/>
        </p:spPr>
        <p:txBody>
          <a:bodyPr wrap="square" lIns="91440" tIns="45720" rIns="91440" bIns="45720" rtlCol="0" anchor="t">
            <a:spAutoFit/>
          </a:bodyPr>
          <a:lstStyle/>
          <a:p>
            <a:r>
              <a:rPr lang="en-US" sz="2000" b="1" dirty="0">
                <a:latin typeface="Arial"/>
                <a:cs typeface="Arial"/>
              </a:rPr>
              <a:t>What is the relationship between satisfaction and profits?</a:t>
            </a:r>
            <a:endParaRPr lang="en-US" b="1" dirty="0"/>
          </a:p>
          <a:p>
            <a:endParaRPr lang="en-US" sz="2000" b="1" dirty="0">
              <a:latin typeface="Arial"/>
              <a:cs typeface="Arial"/>
            </a:endParaRPr>
          </a:p>
          <a:p>
            <a:r>
              <a:rPr lang="en-US" sz="2000" dirty="0">
                <a:latin typeface="Arial"/>
                <a:cs typeface="Arial"/>
              </a:rPr>
              <a:t>You might think that the relationship is positive: a highly satisfied customer, most likely, will buy more and refer other people to the business. It is actually more complicated.</a:t>
            </a:r>
            <a:endParaRPr lang="en-US" dirty="0"/>
          </a:p>
          <a:p>
            <a:endParaRPr lang="en-US" sz="2000" dirty="0">
              <a:latin typeface="Arial"/>
              <a:cs typeface="Arial"/>
            </a:endParaRPr>
          </a:p>
          <a:p>
            <a:r>
              <a:rPr lang="en-US" sz="2000" dirty="0">
                <a:latin typeface="Arial"/>
                <a:cs typeface="Arial"/>
              </a:rPr>
              <a:t>Let’s try to explore this by looking at the diagram. Thanks to increased customer satisfaction, a company can acquire more customers. This can happen through customers' retention or acquisition (referrals and/or advertising). More customers lead to an increase in profit.</a:t>
            </a:r>
            <a:endParaRPr lang="en-US" dirty="0"/>
          </a:p>
          <a:p>
            <a:pPr marL="285750" indent="-285750">
              <a:buFont typeface="Arial"/>
              <a:buChar char="•"/>
            </a:pPr>
            <a:endParaRPr lang="en-US" sz="2000" b="1" dirty="0"/>
          </a:p>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4.7 Does satisfaction lead to profit?</a:t>
            </a:r>
            <a:endParaRPr lang="en-US" sz="2400" dirty="0">
              <a:latin typeface="Arial"/>
              <a:cs typeface="Arial"/>
            </a:endParaRPr>
          </a:p>
        </p:txBody>
      </p:sp>
    </p:spTree>
    <p:extLst>
      <p:ext uri="{BB962C8B-B14F-4D97-AF65-F5344CB8AC3E}">
        <p14:creationId xmlns:p14="http://schemas.microsoft.com/office/powerpoint/2010/main" val="207290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400110"/>
          </a:xfrm>
          <a:prstGeom prst="rect">
            <a:avLst/>
          </a:prstGeom>
          <a:noFill/>
        </p:spPr>
        <p:txBody>
          <a:bodyPr wrap="square" lIns="91440" tIns="45720" rIns="91440" bIns="45720" rtlCol="0" anchor="t">
            <a:spAutoFit/>
          </a:bodyPr>
          <a:lstStyle/>
          <a:p>
            <a:endParaRPr lang="en-US" sz="20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4.7 Does satisfaction lead to profit?</a:t>
            </a:r>
            <a:endParaRPr lang="en-US" sz="2400" dirty="0">
              <a:latin typeface="Arial"/>
              <a:cs typeface="Arial"/>
            </a:endParaRPr>
          </a:p>
        </p:txBody>
      </p:sp>
      <p:pic>
        <p:nvPicPr>
          <p:cNvPr id="6" name="Picture 7">
            <a:extLst>
              <a:ext uri="{FF2B5EF4-FFF2-40B4-BE49-F238E27FC236}">
                <a16:creationId xmlns:a16="http://schemas.microsoft.com/office/drawing/2014/main" id="{B7AFA4EA-57DA-E299-4CD5-46A4D23ABDC4}"/>
              </a:ext>
            </a:extLst>
          </p:cNvPr>
          <p:cNvPicPr>
            <a:picLocks noChangeAspect="1"/>
          </p:cNvPicPr>
          <p:nvPr/>
        </p:nvPicPr>
        <p:blipFill>
          <a:blip r:embed="rId2"/>
          <a:stretch>
            <a:fillRect/>
          </a:stretch>
        </p:blipFill>
        <p:spPr>
          <a:xfrm>
            <a:off x="37381" y="1344216"/>
            <a:ext cx="9054860" cy="4370852"/>
          </a:xfrm>
          <a:prstGeom prst="rect">
            <a:avLst/>
          </a:prstGeom>
        </p:spPr>
      </p:pic>
    </p:spTree>
    <p:extLst>
      <p:ext uri="{BB962C8B-B14F-4D97-AF65-F5344CB8AC3E}">
        <p14:creationId xmlns:p14="http://schemas.microsoft.com/office/powerpoint/2010/main" val="353045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5016758"/>
          </a:xfrm>
          <a:prstGeom prst="rect">
            <a:avLst/>
          </a:prstGeom>
          <a:noFill/>
        </p:spPr>
        <p:txBody>
          <a:bodyPr wrap="square" lIns="91440" tIns="45720" rIns="91440" bIns="45720" rtlCol="0" anchor="t">
            <a:spAutoFit/>
          </a:bodyPr>
          <a:lstStyle/>
          <a:p>
            <a:r>
              <a:rPr lang="en-US" sz="2000" dirty="0">
                <a:latin typeface="Arial"/>
                <a:cs typeface="Arial"/>
              </a:rPr>
              <a:t>Another case can be the one where the amount of purchase per single customers increases. This equally leads to an increased gain. </a:t>
            </a:r>
            <a:br>
              <a:rPr lang="en-US" sz="2000" dirty="0">
                <a:latin typeface="Arial"/>
                <a:cs typeface="Arial"/>
              </a:rPr>
            </a:br>
            <a:br>
              <a:rPr lang="en-US" sz="2000" dirty="0">
                <a:latin typeface="Arial"/>
                <a:cs typeface="Arial"/>
              </a:rPr>
            </a:br>
            <a:r>
              <a:rPr lang="en-US" sz="2000" dirty="0">
                <a:latin typeface="Arial"/>
                <a:cs typeface="Arial"/>
              </a:rPr>
              <a:t>Third, the company has higher margins due to a reduction of the costs, or by charging a price premium. This leads again to an increase in profit.</a:t>
            </a:r>
            <a:br>
              <a:rPr lang="en-US" sz="2000" dirty="0">
                <a:latin typeface="Arial"/>
                <a:cs typeface="Arial"/>
              </a:rPr>
            </a:br>
            <a:br>
              <a:rPr lang="en-US" sz="2000" dirty="0">
                <a:latin typeface="Arial"/>
                <a:cs typeface="Arial"/>
              </a:rPr>
            </a:br>
            <a:r>
              <a:rPr lang="en-US" sz="2000" dirty="0">
                <a:latin typeface="Arial"/>
                <a:cs typeface="Arial"/>
              </a:rPr>
              <a:t>However, with more customers, and even higher paying customers, the client population can grow much further than the original target and the product or service can start to mismatch the needs of some of those new customers. </a:t>
            </a:r>
          </a:p>
          <a:p>
            <a:endParaRPr lang="en-US" sz="2000" dirty="0"/>
          </a:p>
          <a:p>
            <a:r>
              <a:rPr lang="en-US" sz="2000" b="1" dirty="0">
                <a:latin typeface="Arial"/>
                <a:cs typeface="Arial"/>
              </a:rPr>
              <a:t>This means the satisfaction and market share actually have a slightly negative correlation: when satisfaction increases, it attracts more customers that aren't looking for the same features and the company’s product or service might not be able to satisfy them to that same extent.</a:t>
            </a:r>
            <a:endParaRPr lang="en-US"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4.7 Does satisfaction lead to profit?</a:t>
            </a:r>
            <a:endParaRPr lang="en-US" sz="2400" dirty="0">
              <a:latin typeface="Arial"/>
              <a:cs typeface="Arial"/>
            </a:endParaRPr>
          </a:p>
        </p:txBody>
      </p:sp>
    </p:spTree>
    <p:extLst>
      <p:ext uri="{BB962C8B-B14F-4D97-AF65-F5344CB8AC3E}">
        <p14:creationId xmlns:p14="http://schemas.microsoft.com/office/powerpoint/2010/main" val="274887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3447098"/>
          </a:xfrm>
          <a:prstGeom prst="rect">
            <a:avLst/>
          </a:prstGeom>
          <a:noFill/>
        </p:spPr>
        <p:txBody>
          <a:bodyPr wrap="square" lIns="91440" tIns="45720" rIns="91440" bIns="45720" rtlCol="0" anchor="t">
            <a:spAutoFit/>
          </a:bodyPr>
          <a:lstStyle/>
          <a:p>
            <a:r>
              <a:rPr lang="en-US" sz="2000" b="1" dirty="0">
                <a:latin typeface="Arial"/>
                <a:cs typeface="Arial"/>
              </a:rPr>
              <a:t>Why is customer satisfaction so important now? </a:t>
            </a:r>
            <a:endParaRPr lang="en-US" sz="2000" dirty="0">
              <a:latin typeface="Arial"/>
              <a:cs typeface="Arial"/>
            </a:endParaRPr>
          </a:p>
          <a:p>
            <a:endParaRPr lang="en-US" sz="2000" b="1" dirty="0">
              <a:latin typeface="Arial"/>
              <a:cs typeface="Arial"/>
            </a:endParaRPr>
          </a:p>
          <a:p>
            <a:r>
              <a:rPr lang="en-US" sz="2000" dirty="0">
                <a:latin typeface="Arial"/>
                <a:cs typeface="Arial"/>
              </a:rPr>
              <a:t>"Customers now interact with firms through myriad touch points in multiple channels and media and the customer, and customer experiences are more social in nature."</a:t>
            </a:r>
            <a:endParaRPr lang="en-US" dirty="0"/>
          </a:p>
          <a:p>
            <a:r>
              <a:rPr lang="en-US" b="1" dirty="0">
                <a:latin typeface="Arial"/>
                <a:cs typeface="Arial"/>
              </a:rPr>
              <a:t>Lemon &amp; Verhoef, 2016</a:t>
            </a:r>
            <a:endParaRPr lang="en-US" dirty="0">
              <a:latin typeface="Arial"/>
              <a:cs typeface="Arial"/>
            </a:endParaRPr>
          </a:p>
          <a:p>
            <a:endParaRPr lang="en-US" sz="2000" dirty="0">
              <a:latin typeface="Arial"/>
              <a:cs typeface="Arial"/>
            </a:endParaRPr>
          </a:p>
          <a:p>
            <a:r>
              <a:rPr lang="en-US" sz="2000" dirty="0">
                <a:latin typeface="Arial"/>
                <a:cs typeface="Arial"/>
              </a:rPr>
              <a:t>The customer's satisfaction is now significantly linked to digital technologies: customers are able to communicate and have a two way or multilateral conversation about the products and services that a company offers.</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4.8 Word-of-mouth (WOM)</a:t>
            </a:r>
            <a:endParaRPr lang="en-US" sz="2400" dirty="0">
              <a:latin typeface="Arial"/>
              <a:cs typeface="Arial"/>
            </a:endParaRPr>
          </a:p>
        </p:txBody>
      </p:sp>
    </p:spTree>
    <p:extLst>
      <p:ext uri="{BB962C8B-B14F-4D97-AF65-F5344CB8AC3E}">
        <p14:creationId xmlns:p14="http://schemas.microsoft.com/office/powerpoint/2010/main" val="602467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5016758"/>
          </a:xfrm>
          <a:prstGeom prst="rect">
            <a:avLst/>
          </a:prstGeom>
          <a:noFill/>
        </p:spPr>
        <p:txBody>
          <a:bodyPr wrap="square" lIns="91440" tIns="45720" rIns="91440" bIns="45720" rtlCol="0" anchor="t">
            <a:spAutoFit/>
          </a:bodyPr>
          <a:lstStyle/>
          <a:p>
            <a:r>
              <a:rPr lang="en-US" sz="2000" b="1" dirty="0">
                <a:latin typeface="Arial"/>
                <a:cs typeface="Arial"/>
              </a:rPr>
              <a:t>The Loyalty Loop model</a:t>
            </a:r>
            <a:endParaRPr lang="en-US" sz="2000" dirty="0">
              <a:latin typeface="Arial"/>
              <a:cs typeface="Arial"/>
            </a:endParaRPr>
          </a:p>
          <a:p>
            <a:r>
              <a:rPr lang="en-US" sz="2000" dirty="0">
                <a:latin typeface="Arial"/>
                <a:cs typeface="Arial"/>
              </a:rPr>
              <a:t>Let’s have a look at the Loyalty Loop model (Edelman, 2010): it explains the different stages customers experience and shows similarities with the cognitive and the habitual models introduced in the first week.</a:t>
            </a:r>
            <a:endParaRPr lang="en-US" dirty="0"/>
          </a:p>
          <a:p>
            <a:endParaRPr lang="en-US" sz="2000" dirty="0"/>
          </a:p>
          <a:p>
            <a:r>
              <a:rPr lang="en-US" sz="2000" dirty="0">
                <a:latin typeface="Arial"/>
                <a:cs typeface="Arial"/>
              </a:rPr>
              <a:t>In ‘</a:t>
            </a:r>
            <a:r>
              <a:rPr lang="en-US" sz="2000" b="1" dirty="0">
                <a:latin typeface="Arial"/>
                <a:cs typeface="Arial"/>
              </a:rPr>
              <a:t>consider</a:t>
            </a:r>
            <a:r>
              <a:rPr lang="en-US" sz="2000" dirty="0">
                <a:latin typeface="Arial"/>
                <a:cs typeface="Arial"/>
              </a:rPr>
              <a:t>’, the customer is considering </a:t>
            </a:r>
            <a:endParaRPr lang="en-US" dirty="0">
              <a:latin typeface="Arial"/>
              <a:cs typeface="Arial"/>
            </a:endParaRPr>
          </a:p>
          <a:p>
            <a:r>
              <a:rPr lang="en-US" sz="2000" dirty="0">
                <a:latin typeface="Arial"/>
                <a:cs typeface="Arial"/>
              </a:rPr>
              <a:t>the basket of brands that they know, </a:t>
            </a:r>
            <a:endParaRPr lang="en-US" dirty="0">
              <a:latin typeface="Arial"/>
              <a:cs typeface="Arial"/>
            </a:endParaRPr>
          </a:p>
          <a:p>
            <a:r>
              <a:rPr lang="en-US" sz="2000" dirty="0">
                <a:latin typeface="Arial"/>
                <a:cs typeface="Arial"/>
              </a:rPr>
              <a:t>trust, have relationships with, or </a:t>
            </a:r>
            <a:endParaRPr lang="en-US" dirty="0">
              <a:latin typeface="Arial"/>
              <a:cs typeface="Arial"/>
            </a:endParaRPr>
          </a:p>
          <a:p>
            <a:r>
              <a:rPr lang="en-US" sz="2000" dirty="0">
                <a:latin typeface="Arial"/>
                <a:cs typeface="Arial"/>
              </a:rPr>
              <a:t>even are curious about. </a:t>
            </a:r>
            <a:endParaRPr lang="en-US" dirty="0">
              <a:latin typeface="Arial"/>
              <a:cs typeface="Arial"/>
            </a:endParaRPr>
          </a:p>
          <a:p>
            <a:endParaRPr lang="en-US" sz="2000" dirty="0">
              <a:latin typeface="Arial"/>
              <a:cs typeface="Arial"/>
            </a:endParaRPr>
          </a:p>
          <a:p>
            <a:r>
              <a:rPr lang="en-US" sz="2000" dirty="0">
                <a:latin typeface="Arial"/>
                <a:cs typeface="Arial"/>
              </a:rPr>
              <a:t>In ‘</a:t>
            </a:r>
            <a:r>
              <a:rPr lang="en-US" sz="2000" b="1" dirty="0">
                <a:latin typeface="Arial"/>
                <a:cs typeface="Arial"/>
              </a:rPr>
              <a:t>evaluate</a:t>
            </a:r>
            <a:r>
              <a:rPr lang="en-US" sz="2000" dirty="0">
                <a:latin typeface="Arial"/>
                <a:cs typeface="Arial"/>
              </a:rPr>
              <a:t>’, the customer is </a:t>
            </a:r>
            <a:endParaRPr lang="en-US" dirty="0">
              <a:latin typeface="Arial"/>
              <a:cs typeface="Arial"/>
            </a:endParaRPr>
          </a:p>
          <a:p>
            <a:r>
              <a:rPr lang="en-US" sz="2000" dirty="0">
                <a:latin typeface="Arial"/>
                <a:cs typeface="Arial"/>
              </a:rPr>
              <a:t>seeking input from the brand’s </a:t>
            </a:r>
            <a:endParaRPr lang="en-US" dirty="0">
              <a:latin typeface="Arial"/>
              <a:cs typeface="Arial"/>
            </a:endParaRPr>
          </a:p>
          <a:p>
            <a:r>
              <a:rPr lang="en-US" sz="2000" dirty="0">
                <a:latin typeface="Arial"/>
                <a:cs typeface="Arial"/>
              </a:rPr>
              <a:t>advertising, competitors, and retailers, </a:t>
            </a:r>
            <a:endParaRPr lang="en-US">
              <a:latin typeface="Arial"/>
              <a:cs typeface="Arial"/>
            </a:endParaRPr>
          </a:p>
          <a:p>
            <a:r>
              <a:rPr lang="en-US" sz="2000" dirty="0">
                <a:latin typeface="Arial"/>
                <a:cs typeface="Arial"/>
              </a:rPr>
              <a:t>but also peers and online reviews. </a:t>
            </a:r>
            <a:endParaRPr lang="en-US" dirty="0">
              <a:latin typeface="Arial"/>
              <a:cs typeface="Arial"/>
            </a:endParaRPr>
          </a:p>
          <a:p>
            <a:endParaRPr lang="en-US" sz="2000" dirty="0"/>
          </a:p>
          <a:p>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4.8 Word-of-mouth (WOM)</a:t>
            </a:r>
            <a:endParaRPr lang="en-US" sz="2400" dirty="0">
              <a:latin typeface="Arial"/>
              <a:cs typeface="Arial"/>
            </a:endParaRPr>
          </a:p>
        </p:txBody>
      </p:sp>
      <p:pic>
        <p:nvPicPr>
          <p:cNvPr id="6" name="Picture 7" descr="A picture containing diagram&#10;&#10;Description automatically generated">
            <a:extLst>
              <a:ext uri="{FF2B5EF4-FFF2-40B4-BE49-F238E27FC236}">
                <a16:creationId xmlns:a16="http://schemas.microsoft.com/office/drawing/2014/main" id="{3E71631F-04B1-31BC-38B4-A018D82AEA4A}"/>
              </a:ext>
            </a:extLst>
          </p:cNvPr>
          <p:cNvPicPr>
            <a:picLocks noChangeAspect="1"/>
          </p:cNvPicPr>
          <p:nvPr/>
        </p:nvPicPr>
        <p:blipFill>
          <a:blip r:embed="rId2"/>
          <a:stretch>
            <a:fillRect/>
          </a:stretch>
        </p:blipFill>
        <p:spPr>
          <a:xfrm>
            <a:off x="4192438" y="3010817"/>
            <a:ext cx="4871049" cy="2676667"/>
          </a:xfrm>
          <a:prstGeom prst="rect">
            <a:avLst/>
          </a:prstGeom>
        </p:spPr>
      </p:pic>
    </p:spTree>
    <p:extLst>
      <p:ext uri="{BB962C8B-B14F-4D97-AF65-F5344CB8AC3E}">
        <p14:creationId xmlns:p14="http://schemas.microsoft.com/office/powerpoint/2010/main" val="144951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5016758"/>
          </a:xfrm>
          <a:prstGeom prst="rect">
            <a:avLst/>
          </a:prstGeom>
          <a:noFill/>
        </p:spPr>
        <p:txBody>
          <a:bodyPr wrap="square" lIns="91440" tIns="45720" rIns="91440" bIns="45720" rtlCol="0" anchor="t">
            <a:spAutoFit/>
          </a:bodyPr>
          <a:lstStyle/>
          <a:p>
            <a:r>
              <a:rPr lang="en-US" sz="2000" dirty="0">
                <a:latin typeface="Arial"/>
                <a:cs typeface="Arial"/>
              </a:rPr>
              <a:t>In ‘</a:t>
            </a:r>
            <a:r>
              <a:rPr lang="en-US" sz="2000" b="1" dirty="0">
                <a:latin typeface="Arial"/>
                <a:cs typeface="Arial"/>
              </a:rPr>
              <a:t>buy</a:t>
            </a:r>
            <a:r>
              <a:rPr lang="en-US" sz="2000" dirty="0">
                <a:latin typeface="Arial"/>
                <a:cs typeface="Arial"/>
              </a:rPr>
              <a:t>’, the customer increasingly postpones the purchase until they are in the store (chance for in-store promotion or discounts), but we are also talking about the retail channel – whether physical, digital, or both, in some cases. </a:t>
            </a:r>
            <a:endParaRPr lang="en-US" dirty="0"/>
          </a:p>
          <a:p>
            <a:endParaRPr lang="en-US" sz="2000" dirty="0">
              <a:latin typeface="Arial"/>
              <a:cs typeface="Arial"/>
            </a:endParaRPr>
          </a:p>
          <a:p>
            <a:r>
              <a:rPr lang="en-US" sz="2000" dirty="0">
                <a:latin typeface="Arial"/>
                <a:cs typeface="Arial"/>
              </a:rPr>
              <a:t>Finally, the last three stages, ‘</a:t>
            </a:r>
            <a:r>
              <a:rPr lang="en-US" sz="2000" b="1" dirty="0">
                <a:latin typeface="Arial"/>
                <a:cs typeface="Arial"/>
              </a:rPr>
              <a:t>enjoy</a:t>
            </a:r>
            <a:r>
              <a:rPr lang="en-US" sz="2000" dirty="0">
                <a:latin typeface="Arial"/>
                <a:cs typeface="Arial"/>
              </a:rPr>
              <a:t>’, ‘</a:t>
            </a:r>
            <a:r>
              <a:rPr lang="en-US" sz="2000" b="1" dirty="0">
                <a:latin typeface="Arial"/>
                <a:cs typeface="Arial"/>
              </a:rPr>
              <a:t>advocate</a:t>
            </a:r>
            <a:r>
              <a:rPr lang="en-US" sz="2000" dirty="0">
                <a:latin typeface="Arial"/>
                <a:cs typeface="Arial"/>
              </a:rPr>
              <a:t>’ and  ‘</a:t>
            </a:r>
            <a:r>
              <a:rPr lang="en-US" sz="2000" b="1" dirty="0">
                <a:latin typeface="Arial"/>
                <a:cs typeface="Arial"/>
              </a:rPr>
              <a:t>bond</a:t>
            </a:r>
            <a:r>
              <a:rPr lang="en-US" sz="2000" dirty="0">
                <a:latin typeface="Arial"/>
                <a:cs typeface="Arial"/>
              </a:rPr>
              <a:t>’ show the real benefit of digital technologies: consumers </a:t>
            </a:r>
            <a:endParaRPr lang="en-US" dirty="0"/>
          </a:p>
          <a:p>
            <a:r>
              <a:rPr lang="en-US" sz="2000" dirty="0">
                <a:latin typeface="Arial"/>
                <a:cs typeface="Arial"/>
              </a:rPr>
              <a:t>are never really alone in their consumptions. </a:t>
            </a:r>
            <a:endParaRPr lang="en-US" dirty="0"/>
          </a:p>
          <a:p>
            <a:r>
              <a:rPr lang="en-US" sz="2000" dirty="0">
                <a:latin typeface="Arial"/>
                <a:cs typeface="Arial"/>
              </a:rPr>
              <a:t>For example, someone might enjoy a </a:t>
            </a:r>
            <a:endParaRPr lang="en-US"/>
          </a:p>
          <a:p>
            <a:r>
              <a:rPr lang="en-US" sz="2000" dirty="0">
                <a:latin typeface="Arial"/>
                <a:cs typeface="Arial"/>
              </a:rPr>
              <a:t>meal, take pictures of that meal </a:t>
            </a:r>
            <a:endParaRPr lang="en-US" dirty="0"/>
          </a:p>
          <a:p>
            <a:r>
              <a:rPr lang="en-US" sz="2000" dirty="0">
                <a:latin typeface="Arial"/>
                <a:cs typeface="Arial"/>
              </a:rPr>
              <a:t>and post it on Instagram. They might </a:t>
            </a:r>
            <a:endParaRPr lang="en-US"/>
          </a:p>
          <a:p>
            <a:r>
              <a:rPr lang="en-US" sz="2000" dirty="0">
                <a:latin typeface="Arial"/>
                <a:cs typeface="Arial"/>
              </a:rPr>
              <a:t>even rate them on a site, or join </a:t>
            </a:r>
            <a:endParaRPr lang="en-US"/>
          </a:p>
          <a:p>
            <a:r>
              <a:rPr lang="en-US" sz="2000" dirty="0">
                <a:latin typeface="Arial"/>
                <a:cs typeface="Arial"/>
              </a:rPr>
              <a:t>the restaurant’s loyalty program. </a:t>
            </a:r>
            <a:endParaRPr lang="en-US" dirty="0"/>
          </a:p>
          <a:p>
            <a:r>
              <a:rPr lang="en-US" sz="2000" dirty="0">
                <a:latin typeface="Arial"/>
                <a:cs typeface="Arial"/>
              </a:rPr>
              <a:t>This creates a loyalty loop where </a:t>
            </a:r>
            <a:endParaRPr lang="en-US" dirty="0"/>
          </a:p>
          <a:p>
            <a:r>
              <a:rPr lang="en-US" sz="2000" dirty="0">
                <a:latin typeface="Arial"/>
                <a:cs typeface="Arial"/>
              </a:rPr>
              <a:t>a customer doesn’t continue considering or evaluating the purchase, but just keeps buying and, then, enjoying, advocating and bonding.</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4.8 Word-of-mouth (WOM)</a:t>
            </a:r>
            <a:endParaRPr lang="en-US" sz="2400" dirty="0">
              <a:latin typeface="Arial"/>
              <a:cs typeface="Arial"/>
            </a:endParaRPr>
          </a:p>
        </p:txBody>
      </p:sp>
      <p:pic>
        <p:nvPicPr>
          <p:cNvPr id="6" name="Picture 7" descr="A picture containing diagram&#10;&#10;Description automatically generated">
            <a:extLst>
              <a:ext uri="{FF2B5EF4-FFF2-40B4-BE49-F238E27FC236}">
                <a16:creationId xmlns:a16="http://schemas.microsoft.com/office/drawing/2014/main" id="{3E71631F-04B1-31BC-38B4-A018D82AEA4A}"/>
              </a:ext>
            </a:extLst>
          </p:cNvPr>
          <p:cNvPicPr>
            <a:picLocks noChangeAspect="1"/>
          </p:cNvPicPr>
          <p:nvPr/>
        </p:nvPicPr>
        <p:blipFill>
          <a:blip r:embed="rId2"/>
          <a:stretch>
            <a:fillRect/>
          </a:stretch>
        </p:blipFill>
        <p:spPr>
          <a:xfrm>
            <a:off x="4192438" y="3010817"/>
            <a:ext cx="4871049" cy="2676667"/>
          </a:xfrm>
          <a:prstGeom prst="rect">
            <a:avLst/>
          </a:prstGeom>
        </p:spPr>
      </p:pic>
    </p:spTree>
    <p:extLst>
      <p:ext uri="{BB962C8B-B14F-4D97-AF65-F5344CB8AC3E}">
        <p14:creationId xmlns:p14="http://schemas.microsoft.com/office/powerpoint/2010/main" val="135687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4093428"/>
          </a:xfrm>
          <a:prstGeom prst="rect">
            <a:avLst/>
          </a:prstGeom>
          <a:noFill/>
        </p:spPr>
        <p:txBody>
          <a:bodyPr wrap="square" lIns="91440" tIns="45720" rIns="91440" bIns="45720" rtlCol="0" anchor="t">
            <a:spAutoFit/>
          </a:bodyPr>
          <a:lstStyle/>
          <a:p>
            <a:pPr algn="just"/>
            <a:r>
              <a:rPr lang="en-US" sz="2000" b="1" dirty="0">
                <a:latin typeface="Arial"/>
                <a:cs typeface="Arial"/>
              </a:rPr>
              <a:t>In what stages can a company influence a customer purchase? </a:t>
            </a:r>
            <a:endParaRPr lang="en-US" sz="2000" dirty="0">
              <a:latin typeface="Arial"/>
              <a:cs typeface="Arial"/>
            </a:endParaRPr>
          </a:p>
          <a:p>
            <a:pPr algn="just"/>
            <a:endParaRPr lang="en-US" sz="2000" dirty="0">
              <a:latin typeface="Arial"/>
              <a:cs typeface="Arial"/>
            </a:endParaRPr>
          </a:p>
          <a:p>
            <a:pPr algn="just"/>
            <a:r>
              <a:rPr lang="en-US" sz="2000" dirty="0">
                <a:latin typeface="Arial"/>
                <a:cs typeface="Arial"/>
              </a:rPr>
              <a:t>Most marketing budgets are spent in two areas: ‘consider’ and ‘buy’. </a:t>
            </a:r>
            <a:endParaRPr lang="en-US" sz="2000" dirty="0"/>
          </a:p>
          <a:p>
            <a:pPr algn="just"/>
            <a:endParaRPr lang="en-US" sz="2000" dirty="0">
              <a:latin typeface="Arial"/>
              <a:cs typeface="Arial"/>
            </a:endParaRPr>
          </a:p>
          <a:p>
            <a:pPr algn="just"/>
            <a:r>
              <a:rPr lang="en-US" sz="2000" dirty="0">
                <a:latin typeface="Arial"/>
                <a:cs typeface="Arial"/>
              </a:rPr>
              <a:t>From the company perspective, ‘consider’ focuses mainly on advertising and, specifically, in creating awareness of the product or services benefits (or innovations) to the consumers. The company is trying to communicate the value propositions of the product or service they are trying to sell. </a:t>
            </a:r>
            <a:endParaRPr lang="en-US" sz="2000"/>
          </a:p>
          <a:p>
            <a:pPr algn="just"/>
            <a:endParaRPr lang="en-US" sz="2000" dirty="0">
              <a:latin typeface="Arial"/>
              <a:cs typeface="Arial"/>
            </a:endParaRPr>
          </a:p>
          <a:p>
            <a:pPr algn="just"/>
            <a:r>
              <a:rPr lang="en-US" sz="2000" dirty="0">
                <a:latin typeface="Arial"/>
                <a:cs typeface="Arial"/>
              </a:rPr>
              <a:t>In ‘buy’, it is about ‘closing the deal’: through discounts, in-store promotions, both digital and online signage, the company encourages the customer to make the purchase.</a:t>
            </a:r>
            <a:endParaRPr lang="en-US"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4.8 Word-of-mouth (WOM)</a:t>
            </a:r>
            <a:endParaRPr lang="en-US" sz="2400" dirty="0">
              <a:latin typeface="Arial"/>
              <a:cs typeface="Arial"/>
            </a:endParaRPr>
          </a:p>
        </p:txBody>
      </p:sp>
    </p:spTree>
    <p:extLst>
      <p:ext uri="{BB962C8B-B14F-4D97-AF65-F5344CB8AC3E}">
        <p14:creationId xmlns:p14="http://schemas.microsoft.com/office/powerpoint/2010/main" val="2962437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4708981"/>
          </a:xfrm>
          <a:prstGeom prst="rect">
            <a:avLst/>
          </a:prstGeom>
          <a:noFill/>
        </p:spPr>
        <p:txBody>
          <a:bodyPr wrap="square" lIns="91440" tIns="45720" rIns="91440" bIns="45720" rtlCol="0" anchor="t">
            <a:spAutoFit/>
          </a:bodyPr>
          <a:lstStyle/>
          <a:p>
            <a:pPr algn="just"/>
            <a:r>
              <a:rPr lang="en-US" sz="2000" b="1" dirty="0">
                <a:latin typeface="Arial"/>
                <a:cs typeface="Arial"/>
              </a:rPr>
              <a:t>In what stages can a company influence a customer purchase? </a:t>
            </a:r>
            <a:endParaRPr lang="en-US" sz="2000" dirty="0">
              <a:latin typeface="Arial"/>
              <a:cs typeface="Arial"/>
            </a:endParaRPr>
          </a:p>
          <a:p>
            <a:pPr algn="just"/>
            <a:endParaRPr lang="en-US" sz="2000" dirty="0">
              <a:latin typeface="Arial"/>
              <a:cs typeface="Arial"/>
            </a:endParaRPr>
          </a:p>
          <a:p>
            <a:pPr algn="just"/>
            <a:r>
              <a:rPr lang="en-US" sz="2000" dirty="0">
                <a:latin typeface="Arial"/>
                <a:cs typeface="Arial"/>
              </a:rPr>
              <a:t>It is important to highlight that ‘evaluate’ and ‘advocate’ are actually considered potential extra avenues for investment because they are strongly linked with digital technologies. In ‘advocate’, consumers are producing content that describes their experiences and that content is used in the ‘evaluate’ stage by other consumers to inform their own purchase decisions. </a:t>
            </a:r>
            <a:endParaRPr lang="en-US" dirty="0"/>
          </a:p>
          <a:p>
            <a:pPr algn="just"/>
            <a:endParaRPr lang="en-US" sz="2000" dirty="0">
              <a:latin typeface="Arial"/>
              <a:cs typeface="Arial"/>
            </a:endParaRPr>
          </a:p>
          <a:p>
            <a:pPr algn="just"/>
            <a:r>
              <a:rPr lang="en-US" sz="2000" dirty="0">
                <a:latin typeface="Arial"/>
                <a:cs typeface="Arial"/>
              </a:rPr>
              <a:t>Therefore, companies can create value and ensure customer satisfaction by understanding the value the ‘advocate’ stage can deliver for a product or service and by encouraging and being part of the online conversation. They can also ensure they are tailoring that consumer information about their brand in a way that will be favorable when consumers are evaluating their products and their services.</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4.8 Word-of-mouth (WOM)</a:t>
            </a:r>
            <a:endParaRPr lang="en-US" sz="2400" dirty="0">
              <a:latin typeface="Arial"/>
              <a:cs typeface="Arial"/>
            </a:endParaRPr>
          </a:p>
        </p:txBody>
      </p:sp>
    </p:spTree>
    <p:extLst>
      <p:ext uri="{BB962C8B-B14F-4D97-AF65-F5344CB8AC3E}">
        <p14:creationId xmlns:p14="http://schemas.microsoft.com/office/powerpoint/2010/main" val="326082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3785652"/>
          </a:xfrm>
          <a:prstGeom prst="rect">
            <a:avLst/>
          </a:prstGeom>
          <a:noFill/>
        </p:spPr>
        <p:txBody>
          <a:bodyPr wrap="square" lIns="91440" tIns="45720" rIns="91440" bIns="45720" rtlCol="0" anchor="t">
            <a:spAutoFit/>
          </a:bodyPr>
          <a:lstStyle/>
          <a:p>
            <a:pPr algn="just"/>
            <a:r>
              <a:rPr lang="en-US" sz="2000" b="1" dirty="0">
                <a:latin typeface="Arial"/>
                <a:cs typeface="Arial"/>
              </a:rPr>
              <a:t>Read the questions below. First, think of your answer, then we will discuss them in the seminar.</a:t>
            </a:r>
            <a:endParaRPr lang="en-US" b="1" dirty="0"/>
          </a:p>
          <a:p>
            <a:pPr algn="just"/>
            <a:endParaRPr lang="en-US" sz="2000" b="1" dirty="0"/>
          </a:p>
          <a:p>
            <a:pPr algn="just"/>
            <a:r>
              <a:rPr lang="en-US" sz="2000" b="1" dirty="0">
                <a:latin typeface="Arial"/>
                <a:cs typeface="Arial"/>
              </a:rPr>
              <a:t>What are the points of the journey where consumers are best influenced? </a:t>
            </a:r>
            <a:endParaRPr lang="en-US" sz="2000" dirty="0">
              <a:latin typeface="Arial"/>
              <a:cs typeface="Arial"/>
            </a:endParaRPr>
          </a:p>
          <a:p>
            <a:pPr algn="just"/>
            <a:endParaRPr lang="en-US" sz="2000" dirty="0">
              <a:latin typeface="Arial"/>
              <a:cs typeface="Arial"/>
            </a:endParaRPr>
          </a:p>
          <a:p>
            <a:pPr algn="just"/>
            <a:endParaRPr lang="en-US" sz="2000" dirty="0"/>
          </a:p>
          <a:p>
            <a:r>
              <a:rPr lang="en-US" sz="2000" b="1" dirty="0">
                <a:latin typeface="Arial"/>
                <a:cs typeface="Arial"/>
              </a:rPr>
              <a:t>Why? How can brands influence consumers during the ‘evaluate’ and ‘enjoy-advocate-bond’ stages?</a:t>
            </a:r>
            <a:endParaRPr lang="en-US" sz="2000" dirty="0">
              <a:latin typeface="Arial"/>
              <a:cs typeface="Arial"/>
            </a:endParaRPr>
          </a:p>
          <a:p>
            <a:pPr algn="just"/>
            <a:endParaRPr lang="en-US" sz="2000" dirty="0">
              <a:latin typeface="Arial"/>
              <a:cs typeface="Arial"/>
            </a:endParaRPr>
          </a:p>
          <a:p>
            <a:pPr algn="just"/>
            <a:endParaRPr lang="en-US" sz="2000" dirty="0"/>
          </a:p>
          <a:p>
            <a:pPr algn="just"/>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4.8 Word-of-mouth (WOM)</a:t>
            </a:r>
            <a:endParaRPr lang="en-US" sz="2400" dirty="0">
              <a:latin typeface="Arial"/>
              <a:cs typeface="Arial"/>
            </a:endParaRPr>
          </a:p>
        </p:txBody>
      </p:sp>
    </p:spTree>
    <p:extLst>
      <p:ext uri="{BB962C8B-B14F-4D97-AF65-F5344CB8AC3E}">
        <p14:creationId xmlns:p14="http://schemas.microsoft.com/office/powerpoint/2010/main" val="178010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416320"/>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r>
              <a:rPr lang="en-US" sz="2400" b="1" dirty="0">
                <a:latin typeface="Arial"/>
                <a:cs typeface="Arial"/>
              </a:rPr>
              <a:t>4.5 Service quality: the SERVQUAL model </a:t>
            </a:r>
            <a:endParaRPr lang="en-US" sz="2400" b="1"/>
          </a:p>
          <a:p>
            <a:endParaRPr lang="en-US" sz="2400" b="1" dirty="0">
              <a:latin typeface="Arial"/>
              <a:cs typeface="Arial"/>
            </a:endParaRPr>
          </a:p>
          <a:p>
            <a:r>
              <a:rPr lang="en-US" sz="2400" b="1" dirty="0">
                <a:latin typeface="Arial"/>
                <a:cs typeface="Arial"/>
              </a:rPr>
              <a:t>4.6 Scenario activity: customer service manager</a:t>
            </a:r>
          </a:p>
          <a:p>
            <a:endParaRPr lang="en-US" sz="2400" b="1" dirty="0"/>
          </a:p>
          <a:p>
            <a:r>
              <a:rPr lang="en-US" sz="2400" b="1" dirty="0">
                <a:latin typeface="Arial"/>
                <a:cs typeface="Arial"/>
              </a:rPr>
              <a:t>4.7 Dose satisfaction leads to profit?</a:t>
            </a:r>
            <a:endParaRPr lang="en-US" sz="2400" b="1" dirty="0"/>
          </a:p>
          <a:p>
            <a:endParaRPr lang="en-US" sz="2400" b="1" dirty="0"/>
          </a:p>
          <a:p>
            <a:r>
              <a:rPr lang="en-US" sz="2400" b="1" dirty="0">
                <a:latin typeface="Arial"/>
                <a:cs typeface="Arial"/>
              </a:rPr>
              <a:t>4.8 Word-of-Mouth</a:t>
            </a:r>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r>
              <a:rPr lang="en-US" sz="2800" b="1" dirty="0">
                <a:solidFill>
                  <a:srgbClr val="002060"/>
                </a:solidFill>
                <a:latin typeface="Arial Black"/>
                <a:cs typeface="Arial"/>
              </a:rPr>
              <a:t> </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093428"/>
          </a:xfrm>
          <a:prstGeom prst="rect">
            <a:avLst/>
          </a:prstGeom>
          <a:noFill/>
        </p:spPr>
        <p:txBody>
          <a:bodyPr wrap="square" lIns="91440" tIns="45720" rIns="91440" bIns="45720" rtlCol="0" anchor="t">
            <a:spAutoFit/>
          </a:bodyPr>
          <a:lstStyle/>
          <a:p>
            <a:r>
              <a:rPr lang="en-US" sz="2000" dirty="0">
                <a:latin typeface="Arial"/>
                <a:cs typeface="Arial"/>
              </a:rPr>
              <a:t>Satisfaction research is about quantifying the attitude towards a product or service, whereas service quality research is about finding out why a product is high or low quality so that the customer’s satisfaction can be improved. </a:t>
            </a:r>
            <a:br>
              <a:rPr lang="en-US" sz="2000" dirty="0">
                <a:latin typeface="Arial"/>
                <a:cs typeface="Arial"/>
              </a:rPr>
            </a:br>
            <a:endParaRPr lang="en-US" sz="2000" dirty="0">
              <a:latin typeface="Arial"/>
              <a:cs typeface="Arial"/>
            </a:endParaRPr>
          </a:p>
          <a:p>
            <a:r>
              <a:rPr lang="en-US" sz="2000" dirty="0">
                <a:latin typeface="Arial"/>
                <a:cs typeface="Arial"/>
              </a:rPr>
              <a:t>Before introducing the next topic, let's see what 'service quality' and 'service failure' are.</a:t>
            </a:r>
            <a:endParaRPr lang="en-US" dirty="0"/>
          </a:p>
          <a:p>
            <a:endParaRPr lang="en-US" sz="2000" dirty="0">
              <a:highlight>
                <a:srgbClr val="C0C0C0"/>
              </a:highlight>
              <a:latin typeface="Arial"/>
              <a:cs typeface="Arial"/>
            </a:endParaRPr>
          </a:p>
          <a:p>
            <a:r>
              <a:rPr lang="en-US" sz="2000" b="1" dirty="0">
                <a:highlight>
                  <a:srgbClr val="C0C0C0"/>
                </a:highlight>
                <a:latin typeface="Arial"/>
                <a:cs typeface="Arial"/>
              </a:rPr>
              <a:t>Service quality and service failure</a:t>
            </a:r>
            <a:endParaRPr lang="en-US" sz="2000" dirty="0">
              <a:highlight>
                <a:srgbClr val="C0C0C0"/>
              </a:highlight>
              <a:latin typeface="Arial"/>
              <a:cs typeface="Arial"/>
            </a:endParaRPr>
          </a:p>
          <a:p>
            <a:r>
              <a:rPr lang="en-US" sz="2000" dirty="0">
                <a:highlight>
                  <a:srgbClr val="C0C0C0"/>
                </a:highlight>
                <a:latin typeface="Arial"/>
                <a:cs typeface="Arial"/>
              </a:rPr>
              <a:t>Service quality is a customer’s assessment of the level of service delivered in its context.</a:t>
            </a:r>
            <a:endParaRPr lang="en-US" sz="2000">
              <a:highlight>
                <a:srgbClr val="C0C0C0"/>
              </a:highlight>
            </a:endParaRPr>
          </a:p>
          <a:p>
            <a:r>
              <a:rPr lang="en-US" sz="2000" dirty="0">
                <a:highlight>
                  <a:srgbClr val="C0C0C0"/>
                </a:highlight>
                <a:latin typeface="Arial"/>
                <a:cs typeface="Arial"/>
              </a:rPr>
              <a:t>A service failure happens when a firm's performance is below (or well below) the customer's expectations.</a:t>
            </a:r>
            <a:endParaRPr lang="en-US" dirty="0">
              <a:highlight>
                <a:srgbClr val="C0C0C0"/>
              </a:highlight>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4.5 Service quality: the SERVQUAL model</a:t>
            </a:r>
            <a:endParaRPr lang="en-US" sz="2400" dirty="0">
              <a:latin typeface="Arial"/>
              <a:cs typeface="Arial"/>
            </a:endParaRPr>
          </a:p>
        </p:txBody>
      </p:sp>
    </p:spTree>
    <p:extLst>
      <p:ext uri="{BB962C8B-B14F-4D97-AF65-F5344CB8AC3E}">
        <p14:creationId xmlns:p14="http://schemas.microsoft.com/office/powerpoint/2010/main" val="28682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661985"/>
            <a:ext cx="8475656" cy="2862322"/>
          </a:xfrm>
          <a:prstGeom prst="rect">
            <a:avLst/>
          </a:prstGeom>
          <a:noFill/>
        </p:spPr>
        <p:txBody>
          <a:bodyPr wrap="square" lIns="91440" tIns="45720" rIns="91440" bIns="45720" rtlCol="0" anchor="t">
            <a:spAutoFit/>
          </a:bodyPr>
          <a:lstStyle/>
          <a:p>
            <a:r>
              <a:rPr lang="en-US" sz="2000" dirty="0">
                <a:latin typeface="Arial"/>
                <a:cs typeface="Arial"/>
              </a:rPr>
              <a:t>Work on service quality measures what </a:t>
            </a:r>
            <a:r>
              <a:rPr lang="en-US" sz="2000" b="1" dirty="0">
                <a:latin typeface="Arial"/>
                <a:cs typeface="Arial"/>
              </a:rPr>
              <a:t>should</a:t>
            </a:r>
            <a:r>
              <a:rPr lang="en-US" sz="2000" dirty="0">
                <a:latin typeface="Arial"/>
                <a:cs typeface="Arial"/>
              </a:rPr>
              <a:t> happen, while satisfaction studies measure what </a:t>
            </a:r>
            <a:r>
              <a:rPr lang="en-US" sz="2000" b="1" dirty="0">
                <a:latin typeface="Arial"/>
                <a:cs typeface="Arial"/>
              </a:rPr>
              <a:t>did or will</a:t>
            </a:r>
            <a:r>
              <a:rPr lang="en-US" sz="2000" dirty="0">
                <a:latin typeface="Arial"/>
                <a:cs typeface="Arial"/>
              </a:rPr>
              <a:t> happen. Why?</a:t>
            </a:r>
            <a:endParaRPr lang="en-US" dirty="0"/>
          </a:p>
          <a:p>
            <a:endParaRPr lang="en-US" sz="2000" dirty="0">
              <a:latin typeface="Arial"/>
              <a:cs typeface="Arial"/>
            </a:endParaRPr>
          </a:p>
          <a:p>
            <a:r>
              <a:rPr lang="en-US" sz="2000" dirty="0">
                <a:latin typeface="Arial"/>
                <a:cs typeface="Arial"/>
              </a:rPr>
              <a:t>Service quality research focuses on exploring why a product is high or low quality, or perceived as high or low quality, so that satisfaction and service quality perceptions can be improved. Satisfaction research tries to quantify attitudes towards a product or service, and understand how expectations about what the product is expected to deliver are formed.</a:t>
            </a:r>
            <a:endParaRPr lang="en-US"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4.5 Service quality: the SERVQUAL model</a:t>
            </a:r>
            <a:endParaRPr lang="en-US" sz="2400" dirty="0">
              <a:latin typeface="Arial"/>
              <a:cs typeface="Arial"/>
            </a:endParaRPr>
          </a:p>
        </p:txBody>
      </p:sp>
    </p:spTree>
    <p:extLst>
      <p:ext uri="{BB962C8B-B14F-4D97-AF65-F5344CB8AC3E}">
        <p14:creationId xmlns:p14="http://schemas.microsoft.com/office/powerpoint/2010/main" val="146140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4370427"/>
          </a:xfrm>
          <a:prstGeom prst="rect">
            <a:avLst/>
          </a:prstGeom>
          <a:noFill/>
        </p:spPr>
        <p:txBody>
          <a:bodyPr wrap="square" lIns="91440" tIns="45720" rIns="91440" bIns="45720" rtlCol="0" anchor="t">
            <a:spAutoFit/>
          </a:bodyPr>
          <a:lstStyle/>
          <a:p>
            <a:r>
              <a:rPr lang="en-US" sz="2000" b="1" dirty="0">
                <a:latin typeface="Arial"/>
                <a:cs typeface="Arial"/>
              </a:rPr>
              <a:t>SERVQUAL</a:t>
            </a:r>
            <a:endParaRPr lang="en-US" sz="2000" dirty="0">
              <a:latin typeface="Arial"/>
              <a:cs typeface="Arial"/>
            </a:endParaRPr>
          </a:p>
          <a:p>
            <a:r>
              <a:rPr lang="en-US" sz="2000" dirty="0">
                <a:latin typeface="Arial"/>
                <a:cs typeface="Arial"/>
              </a:rPr>
              <a:t>The most famous and influential model for service quality is called SERVQUAL (Parasuraman, Zeithaml &amp; Berry, 1988) and it has five dimensions: responsiveness, assurance, tangibles, empathy and reliability (note that the first letter of each word of the five dimensions creates the word ‘RATER’).</a:t>
            </a:r>
            <a:endParaRPr lang="en-US" dirty="0"/>
          </a:p>
          <a:p>
            <a:r>
              <a:rPr lang="en-US" sz="2000" dirty="0">
                <a:latin typeface="Arial"/>
                <a:cs typeface="Arial"/>
              </a:rPr>
              <a:t>Let’s explore what the five dimensions involve.</a:t>
            </a:r>
            <a:endParaRPr lang="en-US" dirty="0"/>
          </a:p>
          <a:p>
            <a:endParaRPr lang="en-US" sz="2000" dirty="0"/>
          </a:p>
          <a:p>
            <a:r>
              <a:rPr lang="en-US" sz="2000" b="1" dirty="0">
                <a:highlight>
                  <a:srgbClr val="C0C0C0"/>
                </a:highlight>
                <a:latin typeface="Arial"/>
                <a:cs typeface="Arial"/>
              </a:rPr>
              <a:t>Responsiveness</a:t>
            </a:r>
            <a:endParaRPr lang="en-US" sz="2000" dirty="0">
              <a:highlight>
                <a:srgbClr val="C0C0C0"/>
              </a:highlight>
              <a:latin typeface="Arial"/>
              <a:cs typeface="Arial"/>
            </a:endParaRPr>
          </a:p>
          <a:p>
            <a:r>
              <a:rPr lang="en-US" sz="2000" dirty="0">
                <a:highlight>
                  <a:srgbClr val="C0C0C0"/>
                </a:highlight>
                <a:latin typeface="Arial"/>
                <a:cs typeface="Arial"/>
              </a:rPr>
              <a:t>Responsiveness involves </a:t>
            </a:r>
            <a:r>
              <a:rPr lang="en-US" sz="2000" b="1" dirty="0">
                <a:highlight>
                  <a:srgbClr val="C0C0C0"/>
                </a:highlight>
                <a:latin typeface="Arial"/>
                <a:cs typeface="Arial"/>
              </a:rPr>
              <a:t>timely</a:t>
            </a:r>
            <a:r>
              <a:rPr lang="en-US" sz="2000" dirty="0">
                <a:highlight>
                  <a:srgbClr val="C0C0C0"/>
                </a:highlight>
                <a:latin typeface="Arial"/>
                <a:cs typeface="Arial"/>
              </a:rPr>
              <a:t> and </a:t>
            </a:r>
            <a:r>
              <a:rPr lang="en-US" sz="2000" b="1" dirty="0">
                <a:highlight>
                  <a:srgbClr val="C0C0C0"/>
                </a:highlight>
                <a:latin typeface="Arial"/>
                <a:cs typeface="Arial"/>
              </a:rPr>
              <a:t>prompt service</a:t>
            </a:r>
            <a:r>
              <a:rPr lang="en-US" sz="2000" dirty="0">
                <a:highlight>
                  <a:srgbClr val="C0C0C0"/>
                </a:highlight>
                <a:latin typeface="Arial"/>
                <a:cs typeface="Arial"/>
              </a:rPr>
              <a:t>. Thus, for example, if a representative delays the promised response, or does not follow up or call, or even forgets to place an order, customer satisfaction suffers.</a:t>
            </a:r>
            <a:endParaRPr lang="en-US" dirty="0">
              <a:latin typeface="Arial"/>
              <a:cs typeface="Arial"/>
            </a:endParaRP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4.5 Service quality: the SERVQUAL model</a:t>
            </a:r>
            <a:endParaRPr lang="en-US" sz="2400" dirty="0">
              <a:latin typeface="Arial"/>
              <a:cs typeface="Arial"/>
            </a:endParaRPr>
          </a:p>
        </p:txBody>
      </p:sp>
    </p:spTree>
    <p:extLst>
      <p:ext uri="{BB962C8B-B14F-4D97-AF65-F5344CB8AC3E}">
        <p14:creationId xmlns:p14="http://schemas.microsoft.com/office/powerpoint/2010/main" val="134963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5293757"/>
          </a:xfrm>
          <a:prstGeom prst="rect">
            <a:avLst/>
          </a:prstGeom>
          <a:noFill/>
        </p:spPr>
        <p:txBody>
          <a:bodyPr wrap="square" lIns="91440" tIns="45720" rIns="91440" bIns="45720" rtlCol="0" anchor="t">
            <a:spAutoFit/>
          </a:bodyPr>
          <a:lstStyle/>
          <a:p>
            <a:r>
              <a:rPr lang="en-US" sz="2000" b="1" dirty="0">
                <a:highlight>
                  <a:srgbClr val="C0C0C0"/>
                </a:highlight>
                <a:latin typeface="Arial"/>
                <a:cs typeface="Arial"/>
              </a:rPr>
              <a:t>Assurance</a:t>
            </a:r>
            <a:endParaRPr lang="en-US" sz="2000" dirty="0">
              <a:highlight>
                <a:srgbClr val="C0C0C0"/>
              </a:highlight>
              <a:latin typeface="Arial"/>
              <a:cs typeface="Arial"/>
            </a:endParaRPr>
          </a:p>
          <a:p>
            <a:r>
              <a:rPr lang="en-US" sz="2000" dirty="0">
                <a:highlight>
                  <a:srgbClr val="C0C0C0"/>
                </a:highlight>
                <a:latin typeface="Arial"/>
                <a:cs typeface="Arial"/>
              </a:rPr>
              <a:t>Assurance involves the </a:t>
            </a:r>
            <a:r>
              <a:rPr lang="en-US" sz="2000" b="1" dirty="0">
                <a:highlight>
                  <a:srgbClr val="C0C0C0"/>
                </a:highlight>
                <a:latin typeface="Arial"/>
                <a:cs typeface="Arial"/>
              </a:rPr>
              <a:t>employees' knowledge </a:t>
            </a:r>
            <a:r>
              <a:rPr lang="en-US" sz="2000" dirty="0">
                <a:highlight>
                  <a:srgbClr val="C0C0C0"/>
                </a:highlight>
                <a:latin typeface="Arial"/>
                <a:cs typeface="Arial"/>
              </a:rPr>
              <a:t>about the service they are providing, and how </a:t>
            </a:r>
            <a:r>
              <a:rPr lang="en-US" sz="2000" b="1" dirty="0">
                <a:highlight>
                  <a:srgbClr val="C0C0C0"/>
                </a:highlight>
                <a:latin typeface="Arial"/>
                <a:cs typeface="Arial"/>
              </a:rPr>
              <a:t>courteous</a:t>
            </a:r>
            <a:r>
              <a:rPr lang="en-US" sz="2000" dirty="0">
                <a:highlight>
                  <a:srgbClr val="C0C0C0"/>
                </a:highlight>
                <a:latin typeface="Arial"/>
                <a:cs typeface="Arial"/>
              </a:rPr>
              <a:t> they are in delivering that service.</a:t>
            </a:r>
            <a:endParaRPr lang="en-US" dirty="0">
              <a:highlight>
                <a:srgbClr val="C0C0C0"/>
              </a:highlight>
            </a:endParaRPr>
          </a:p>
          <a:p>
            <a:endParaRPr lang="en-US" sz="2000" b="1" dirty="0">
              <a:latin typeface="Arial"/>
              <a:cs typeface="Arial"/>
            </a:endParaRPr>
          </a:p>
          <a:p>
            <a:r>
              <a:rPr lang="en-US" sz="2000" b="1" dirty="0">
                <a:highlight>
                  <a:srgbClr val="C0C0C0"/>
                </a:highlight>
                <a:latin typeface="Arial"/>
                <a:cs typeface="Arial"/>
              </a:rPr>
              <a:t>Tangibles</a:t>
            </a:r>
            <a:endParaRPr lang="en-US" sz="2000" dirty="0">
              <a:highlight>
                <a:srgbClr val="C0C0C0"/>
              </a:highlight>
              <a:latin typeface="Arial"/>
              <a:cs typeface="Arial"/>
            </a:endParaRPr>
          </a:p>
          <a:p>
            <a:r>
              <a:rPr lang="en-US" sz="2000" dirty="0">
                <a:highlight>
                  <a:srgbClr val="C0C0C0"/>
                </a:highlight>
                <a:latin typeface="Arial"/>
                <a:cs typeface="Arial"/>
              </a:rPr>
              <a:t>Tangibles are the </a:t>
            </a:r>
            <a:r>
              <a:rPr lang="en-US" sz="2000" b="1" dirty="0">
                <a:highlight>
                  <a:srgbClr val="C0C0C0"/>
                </a:highlight>
                <a:latin typeface="Arial"/>
                <a:cs typeface="Arial"/>
              </a:rPr>
              <a:t>physical evidence</a:t>
            </a:r>
            <a:r>
              <a:rPr lang="en-US" sz="2000" dirty="0">
                <a:highlight>
                  <a:srgbClr val="C0C0C0"/>
                </a:highlight>
                <a:latin typeface="Arial"/>
                <a:cs typeface="Arial"/>
              </a:rPr>
              <a:t> of the service. For example, a well prepared and generally clean facility, like a restaurant or a bank, increases customer satisfaction, and thus, perceptions of service quality.</a:t>
            </a:r>
            <a:endParaRPr lang="en-US" dirty="0">
              <a:highlight>
                <a:srgbClr val="C0C0C0"/>
              </a:highlight>
              <a:latin typeface="Arial"/>
              <a:cs typeface="Arial"/>
            </a:endParaRPr>
          </a:p>
          <a:p>
            <a:endParaRPr lang="en-US" sz="2000" dirty="0">
              <a:highlight>
                <a:srgbClr val="C0C0C0"/>
              </a:highlight>
            </a:endParaRPr>
          </a:p>
          <a:p>
            <a:r>
              <a:rPr lang="en-US" b="1" dirty="0">
                <a:highlight>
                  <a:srgbClr val="C0C0C0"/>
                </a:highlight>
                <a:latin typeface="Arial"/>
                <a:cs typeface="Arial"/>
              </a:rPr>
              <a:t>Empathy</a:t>
            </a:r>
            <a:endParaRPr lang="en-US" dirty="0">
              <a:highlight>
                <a:srgbClr val="C0C0C0"/>
              </a:highlight>
              <a:latin typeface="Arial"/>
              <a:cs typeface="Arial"/>
            </a:endParaRPr>
          </a:p>
          <a:p>
            <a:r>
              <a:rPr lang="en-US" sz="2000" dirty="0">
                <a:highlight>
                  <a:srgbClr val="C0C0C0"/>
                </a:highlight>
                <a:latin typeface="Arial"/>
                <a:cs typeface="Arial"/>
              </a:rPr>
              <a:t>Empathy is about how both the employee and the firm provide </a:t>
            </a:r>
            <a:r>
              <a:rPr lang="en-US" sz="2000" b="1" dirty="0">
                <a:highlight>
                  <a:srgbClr val="C0C0C0"/>
                </a:highlight>
                <a:latin typeface="Arial"/>
                <a:cs typeface="Arial"/>
              </a:rPr>
              <a:t>individualized</a:t>
            </a:r>
            <a:r>
              <a:rPr lang="en-US" sz="2000" dirty="0">
                <a:highlight>
                  <a:srgbClr val="C0C0C0"/>
                </a:highlight>
                <a:latin typeface="Arial"/>
                <a:cs typeface="Arial"/>
              </a:rPr>
              <a:t> caring </a:t>
            </a:r>
            <a:r>
              <a:rPr lang="en-US" sz="2000" b="1" dirty="0">
                <a:highlight>
                  <a:srgbClr val="C0C0C0"/>
                </a:highlight>
                <a:latin typeface="Arial"/>
                <a:cs typeface="Arial"/>
              </a:rPr>
              <a:t>service</a:t>
            </a:r>
            <a:r>
              <a:rPr lang="en-US" sz="2000" dirty="0">
                <a:highlight>
                  <a:srgbClr val="C0C0C0"/>
                </a:highlight>
                <a:latin typeface="Arial"/>
                <a:cs typeface="Arial"/>
              </a:rPr>
              <a:t>. This shows that the firm is flexible and understands the needs of the customers. For instance, vegetarian options when flying and flexible building dates for small businesses are important dimensions of this service quality.</a:t>
            </a:r>
            <a:endParaRPr lang="en-US" dirty="0">
              <a:highlight>
                <a:srgbClr val="C0C0C0"/>
              </a:highlight>
              <a:latin typeface="Arial"/>
              <a:cs typeface="Arial"/>
            </a:endParaRP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4.5 Service quality: the SERVQUAL model</a:t>
            </a:r>
            <a:endParaRPr lang="en-US" sz="2400" dirty="0">
              <a:latin typeface="Arial"/>
              <a:cs typeface="Arial"/>
            </a:endParaRPr>
          </a:p>
        </p:txBody>
      </p:sp>
    </p:spTree>
    <p:extLst>
      <p:ext uri="{BB962C8B-B14F-4D97-AF65-F5344CB8AC3E}">
        <p14:creationId xmlns:p14="http://schemas.microsoft.com/office/powerpoint/2010/main" val="337866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2862322"/>
          </a:xfrm>
          <a:prstGeom prst="rect">
            <a:avLst/>
          </a:prstGeom>
          <a:noFill/>
        </p:spPr>
        <p:txBody>
          <a:bodyPr wrap="square" lIns="91440" tIns="45720" rIns="91440" bIns="45720" rtlCol="0" anchor="t">
            <a:spAutoFit/>
          </a:bodyPr>
          <a:lstStyle/>
          <a:p>
            <a:r>
              <a:rPr lang="en-US" sz="2000" b="1" dirty="0">
                <a:highlight>
                  <a:srgbClr val="C0C0C0"/>
                </a:highlight>
                <a:latin typeface="Arial"/>
                <a:cs typeface="Arial"/>
              </a:rPr>
              <a:t>Reliability</a:t>
            </a:r>
            <a:endParaRPr lang="en-US" sz="2000">
              <a:highlight>
                <a:srgbClr val="C0C0C0"/>
              </a:highlight>
              <a:latin typeface="Arial"/>
              <a:cs typeface="Arial"/>
            </a:endParaRPr>
          </a:p>
          <a:p>
            <a:r>
              <a:rPr lang="en-US" sz="2000" dirty="0">
                <a:highlight>
                  <a:srgbClr val="C0C0C0"/>
                </a:highlight>
                <a:latin typeface="Arial"/>
                <a:cs typeface="Arial"/>
              </a:rPr>
              <a:t>Reliability is about how </a:t>
            </a:r>
            <a:r>
              <a:rPr lang="en-US" sz="2000" b="1" dirty="0">
                <a:highlight>
                  <a:srgbClr val="C0C0C0"/>
                </a:highlight>
                <a:latin typeface="Arial"/>
                <a:cs typeface="Arial"/>
              </a:rPr>
              <a:t>dependable</a:t>
            </a:r>
            <a:r>
              <a:rPr lang="en-US" sz="2000" dirty="0">
                <a:highlight>
                  <a:srgbClr val="C0C0C0"/>
                </a:highlight>
                <a:latin typeface="Arial"/>
                <a:cs typeface="Arial"/>
              </a:rPr>
              <a:t> and </a:t>
            </a:r>
            <a:r>
              <a:rPr lang="en-US" sz="2000" b="1" dirty="0">
                <a:highlight>
                  <a:srgbClr val="C0C0C0"/>
                </a:highlight>
                <a:latin typeface="Arial"/>
                <a:cs typeface="Arial"/>
              </a:rPr>
              <a:t>accurate </a:t>
            </a:r>
            <a:r>
              <a:rPr lang="en-US" sz="2000" dirty="0">
                <a:highlight>
                  <a:srgbClr val="C0C0C0"/>
                </a:highlight>
                <a:latin typeface="Arial"/>
                <a:cs typeface="Arial"/>
              </a:rPr>
              <a:t>the service is (</a:t>
            </a:r>
            <a:r>
              <a:rPr lang="en-US" sz="2000" dirty="0" err="1">
                <a:highlight>
                  <a:srgbClr val="C0C0C0"/>
                </a:highlight>
                <a:latin typeface="Arial"/>
                <a:cs typeface="Arial"/>
              </a:rPr>
              <a:t>ie</a:t>
            </a:r>
            <a:r>
              <a:rPr lang="en-US" sz="2000" dirty="0">
                <a:highlight>
                  <a:srgbClr val="C0C0C0"/>
                </a:highlight>
                <a:latin typeface="Arial"/>
                <a:cs typeface="Arial"/>
              </a:rPr>
              <a:t>, the service is correct the first time, every time). If the consistency of the service is inadequate or variable, the organization is presenting a problem with service quality, and this will affect the customer’s satisfaction.</a:t>
            </a:r>
            <a:endParaRPr lang="en-US" dirty="0"/>
          </a:p>
          <a:p>
            <a:endParaRPr lang="en-US" sz="2000" b="1" dirty="0">
              <a:highlight>
                <a:srgbClr val="C0C0C0"/>
              </a:highlight>
              <a:latin typeface="Arial"/>
              <a:cs typeface="Arial"/>
            </a:endParaRP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4.5 Service quality: the SERVQUAL model</a:t>
            </a:r>
            <a:endParaRPr lang="en-US" sz="2400" dirty="0">
              <a:latin typeface="Arial"/>
              <a:cs typeface="Arial"/>
            </a:endParaRPr>
          </a:p>
        </p:txBody>
      </p:sp>
    </p:spTree>
    <p:extLst>
      <p:ext uri="{BB962C8B-B14F-4D97-AF65-F5344CB8AC3E}">
        <p14:creationId xmlns:p14="http://schemas.microsoft.com/office/powerpoint/2010/main" val="262805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4093428"/>
          </a:xfrm>
          <a:prstGeom prst="rect">
            <a:avLst/>
          </a:prstGeom>
          <a:noFill/>
        </p:spPr>
        <p:txBody>
          <a:bodyPr wrap="square" lIns="91440" tIns="45720" rIns="91440" bIns="45720" rtlCol="0" anchor="t">
            <a:spAutoFit/>
          </a:bodyPr>
          <a:lstStyle/>
          <a:p>
            <a:r>
              <a:rPr lang="en-US" sz="2000" b="1" dirty="0">
                <a:latin typeface="Arial"/>
                <a:cs typeface="Arial"/>
              </a:rPr>
              <a:t>Customer’s experience: fabulous!</a:t>
            </a:r>
            <a:endParaRPr lang="en-US" sz="2000" dirty="0">
              <a:latin typeface="Arial"/>
              <a:cs typeface="Arial"/>
            </a:endParaRPr>
          </a:p>
          <a:p>
            <a:endParaRPr lang="en-US" sz="2000" dirty="0">
              <a:latin typeface="Arial"/>
              <a:cs typeface="Arial"/>
            </a:endParaRPr>
          </a:p>
          <a:p>
            <a:r>
              <a:rPr lang="en-US" sz="2000" dirty="0">
                <a:latin typeface="Arial"/>
                <a:cs typeface="Arial"/>
              </a:rPr>
              <a:t>The guest is thrilled with the upgraded room and how you handled the potential service failure, in addition to the personalized tips on the local area. The hotel guest left.</a:t>
            </a:r>
            <a:endParaRPr lang="en-US" sz="2000"/>
          </a:p>
          <a:p>
            <a:endParaRPr lang="en-US" sz="2000" dirty="0">
              <a:latin typeface="Arial"/>
              <a:cs typeface="Arial"/>
            </a:endParaRPr>
          </a:p>
          <a:p>
            <a:r>
              <a:rPr lang="en-US" sz="2000" dirty="0">
                <a:latin typeface="Arial"/>
                <a:cs typeface="Arial"/>
              </a:rPr>
              <a:t>Within a week, the general manager of the hotel calls you into her office to show you a review that was left on TripAdvisor. The five-star review was glowing and stated that you were the reason for the guest’s enjoyment and really made their trip special. The guest even wrote a letter explaining how with your help it transformed their experience with the hotel. You get invited to a training program called ‘Big Jump’ for a fast track to executive management.</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4.6 Scenario activity: customer service manager</a:t>
            </a:r>
            <a:endParaRPr lang="en-US" sz="2400" dirty="0">
              <a:latin typeface="Arial"/>
              <a:cs typeface="Arial"/>
            </a:endParaRPr>
          </a:p>
        </p:txBody>
      </p:sp>
    </p:spTree>
    <p:extLst>
      <p:ext uri="{BB962C8B-B14F-4D97-AF65-F5344CB8AC3E}">
        <p14:creationId xmlns:p14="http://schemas.microsoft.com/office/powerpoint/2010/main" val="321257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03193"/>
            <a:ext cx="8475656" cy="5940088"/>
          </a:xfrm>
          <a:prstGeom prst="rect">
            <a:avLst/>
          </a:prstGeom>
          <a:noFill/>
        </p:spPr>
        <p:txBody>
          <a:bodyPr wrap="square" lIns="91440" tIns="45720" rIns="91440" bIns="45720" rtlCol="0" anchor="t">
            <a:spAutoFit/>
          </a:bodyPr>
          <a:lstStyle/>
          <a:p>
            <a:r>
              <a:rPr lang="en-US" sz="2000" b="1" dirty="0">
                <a:latin typeface="Arial"/>
                <a:cs typeface="Arial"/>
              </a:rPr>
              <a:t>The relationship between customer satisfaction and profit</a:t>
            </a:r>
            <a:endParaRPr lang="en-US" sz="2000" dirty="0">
              <a:latin typeface="Arial"/>
              <a:cs typeface="Arial"/>
            </a:endParaRPr>
          </a:p>
          <a:p>
            <a:r>
              <a:rPr lang="en-US" sz="2000" dirty="0">
                <a:latin typeface="Arial"/>
                <a:cs typeface="Arial"/>
              </a:rPr>
              <a:t>If you ask a customer if they would like to have a better service, the answer most likely will be positive. Customers want better service, and service quality is improving across the board. It is how companies like FedEx, Nordstrom, and WestJet differentiate themselves from their competition. </a:t>
            </a:r>
            <a:endParaRPr lang="en-US" sz="2000" dirty="0"/>
          </a:p>
          <a:p>
            <a:endParaRPr lang="en-US" sz="2000" dirty="0">
              <a:latin typeface="Arial"/>
              <a:cs typeface="Arial"/>
            </a:endParaRPr>
          </a:p>
          <a:p>
            <a:r>
              <a:rPr lang="en-US" sz="2000" dirty="0">
                <a:latin typeface="Arial"/>
                <a:cs typeface="Arial"/>
              </a:rPr>
              <a:t>However, before a company makes an investment in service quality, they need to consider three key questions that relate service quality with profit.</a:t>
            </a:r>
            <a:endParaRPr lang="en-US" dirty="0"/>
          </a:p>
          <a:p>
            <a:endParaRPr lang="en-US" sz="2000" dirty="0"/>
          </a:p>
          <a:p>
            <a:pPr marL="285750" indent="-285750">
              <a:buFont typeface="Arial"/>
              <a:buChar char="•"/>
            </a:pPr>
            <a:r>
              <a:rPr lang="en-US" sz="2000" b="1" dirty="0">
                <a:latin typeface="Arial"/>
                <a:cs typeface="Arial"/>
              </a:rPr>
              <a:t>Can the company make it pay?</a:t>
            </a:r>
            <a:endParaRPr lang="en-US" dirty="0">
              <a:latin typeface="Arial"/>
              <a:cs typeface="Arial"/>
            </a:endParaRPr>
          </a:p>
          <a:p>
            <a:r>
              <a:rPr lang="en-US" sz="2000" dirty="0">
                <a:latin typeface="Arial"/>
                <a:cs typeface="Arial"/>
              </a:rPr>
              <a:t>Can the company, through the improvement of the service quality, achieve more significant market share, or additional profits, making this a worthwhile endeavor?</a:t>
            </a:r>
            <a:endParaRPr lang="en-US" dirty="0">
              <a:latin typeface="Arial"/>
              <a:cs typeface="Arial"/>
            </a:endParaRPr>
          </a:p>
          <a:p>
            <a:endParaRPr lang="en-US" sz="2000" dirty="0"/>
          </a:p>
          <a:p>
            <a:endParaRPr lang="en-US" sz="2000" b="1" dirty="0">
              <a:highlight>
                <a:srgbClr val="C0C0C0"/>
              </a:highlight>
            </a:endParaRPr>
          </a:p>
          <a:p>
            <a:endParaRPr lang="en-US" sz="2000" b="1" dirty="0">
              <a:highlight>
                <a:srgbClr val="C0C0C0"/>
              </a:highlight>
            </a:endParaRPr>
          </a:p>
          <a:p>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8: Nudging, Satisfaction, </a:t>
            </a:r>
            <a:r>
              <a:rPr lang="en-US" sz="2800" b="1" dirty="0" err="1">
                <a:solidFill>
                  <a:srgbClr val="002060"/>
                </a:solidFill>
                <a:latin typeface="Arial Black"/>
                <a:cs typeface="Arial"/>
              </a:rPr>
              <a:t>WoM</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889159"/>
            <a:ext cx="83650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4.7 Does satisfaction lead to profit?</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p:txBody>
      </p:sp>
    </p:spTree>
    <p:extLst>
      <p:ext uri="{BB962C8B-B14F-4D97-AF65-F5344CB8AC3E}">
        <p14:creationId xmlns:p14="http://schemas.microsoft.com/office/powerpoint/2010/main" val="4289794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360</cp:revision>
  <cp:lastPrinted>2020-09-02T06:00:26Z</cp:lastPrinted>
  <dcterms:created xsi:type="dcterms:W3CDTF">2009-07-12T19:40:29Z</dcterms:created>
  <dcterms:modified xsi:type="dcterms:W3CDTF">2023-02-24T21:51:54Z</dcterms:modified>
</cp:coreProperties>
</file>