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21" r:id="rId2"/>
    <p:sldId id="417" r:id="rId3"/>
    <p:sldId id="263" r:id="rId4"/>
    <p:sldId id="267" r:id="rId5"/>
    <p:sldId id="422" r:id="rId6"/>
    <p:sldId id="268" r:id="rId7"/>
    <p:sldId id="269" r:id="rId8"/>
    <p:sldId id="428" r:id="rId9"/>
    <p:sldId id="270" r:id="rId10"/>
    <p:sldId id="427" r:id="rId11"/>
    <p:sldId id="271" r:id="rId12"/>
    <p:sldId id="273" r:id="rId13"/>
    <p:sldId id="429" r:id="rId14"/>
    <p:sldId id="274" r:id="rId15"/>
    <p:sldId id="265" r:id="rId16"/>
    <p:sldId id="276" r:id="rId17"/>
    <p:sldId id="277" r:id="rId18"/>
    <p:sldId id="435" r:id="rId19"/>
    <p:sldId id="279" r:id="rId20"/>
    <p:sldId id="280" r:id="rId21"/>
    <p:sldId id="281" r:id="rId22"/>
    <p:sldId id="282" r:id="rId23"/>
    <p:sldId id="283" r:id="rId24"/>
    <p:sldId id="284" r:id="rId25"/>
    <p:sldId id="436" r:id="rId2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94737"/>
  </p:normalViewPr>
  <p:slideViewPr>
    <p:cSldViewPr>
      <p:cViewPr varScale="1">
        <p:scale>
          <a:sx n="75" d="100"/>
          <a:sy n="75" d="100"/>
        </p:scale>
        <p:origin x="191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3/10/2023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3/10/2023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dirty="0"/>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dirty="0">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a:t>
            </a:r>
            <a:r>
              <a:rPr lang="en-US" sz="2000" b="1" dirty="0">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chemeClr val="accent5">
                    <a:lumMod val="75000"/>
                  </a:schemeClr>
                </a:solidFill>
              </a:rPr>
              <a:t>https://</a:t>
            </a:r>
            <a:r>
              <a:rPr lang="en-AU" b="1" dirty="0" err="1">
                <a:solidFill>
                  <a:schemeClr val="accent5">
                    <a:lumMod val="75000"/>
                  </a:schemeClr>
                </a:solidFill>
              </a:rPr>
              <a:t>www.nsric.ca</a:t>
            </a:r>
            <a:endParaRPr lang="en-US" b="1" dirty="0">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6292302" cy="523220"/>
          </a:xfrm>
          <a:prstGeom prst="rect">
            <a:avLst/>
          </a:prstGeom>
          <a:noFill/>
        </p:spPr>
        <p:txBody>
          <a:bodyPr wrap="square" rtlCol="0">
            <a:spAutoFit/>
          </a:bodyPr>
          <a:lstStyle/>
          <a:p>
            <a:pPr algn="ctr"/>
            <a:r>
              <a:rPr lang="en-US" sz="2800" b="1" dirty="0">
                <a:solidFill>
                  <a:srgbClr val="002060"/>
                </a:solidFill>
                <a:latin typeface="Arial Black" panose="020B0A04020102020204" pitchFamily="34" charset="0"/>
              </a:rPr>
              <a:t>Project Operation Environment</a:t>
            </a:r>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246495"/>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a:t>
            </a:r>
            <a:r>
              <a:rPr lang="en-US" dirty="0">
                <a:solidFill>
                  <a:srgbClr val="002060"/>
                </a:solidFill>
                <a:latin typeface="Arial Black" pitchFamily="34" charset="0"/>
              </a:rPr>
              <a:t>Dr. Ali AbouAbbas, MPM, DBA</a:t>
            </a:r>
            <a:endParaRPr lang="en-US" sz="2000" dirty="0">
              <a:solidFill>
                <a:srgbClr val="002060"/>
              </a:solidFill>
              <a:latin typeface="Arial Black" pitchFamily="34" charset="0"/>
            </a:endParaRPr>
          </a:p>
          <a:p>
            <a:pPr marL="347663" indent="-347663">
              <a:tabLst>
                <a:tab pos="347663" algn="l"/>
              </a:tabLst>
            </a:pPr>
            <a:r>
              <a:rPr lang="en-US" dirty="0">
                <a:solidFill>
                  <a:srgbClr val="002060"/>
                </a:solidFill>
                <a:latin typeface="Arial" panose="020B0604020202020204" pitchFamily="34" charset="0"/>
                <a:cs typeface="Arial" panose="020B0604020202020204" pitchFamily="34" charset="0"/>
              </a:rPr>
              <a:t>	Professor &amp; Founder of Canadian Development Center.</a:t>
            </a:r>
          </a:p>
          <a:p>
            <a:pPr marL="347663" indent="-347663">
              <a:tabLst>
                <a:tab pos="347663" algn="l"/>
              </a:tabLst>
            </a:pPr>
            <a:endParaRPr lang="en-US" dirty="0">
              <a:solidFill>
                <a:srgbClr val="002060"/>
              </a:solidFill>
              <a:latin typeface="Arial" panose="020B0604020202020204" pitchFamily="34" charset="0"/>
              <a:cs typeface="Arial" panose="020B0604020202020204" pitchFamily="34" charset="0"/>
            </a:endParaRPr>
          </a:p>
          <a:p>
            <a:pPr marL="347663" indent="-347663">
              <a:tabLst>
                <a:tab pos="347663" algn="l"/>
              </a:tabLst>
            </a:pPr>
            <a:r>
              <a:rPr lang="en-US" sz="1900" dirty="0">
                <a:solidFill>
                  <a:srgbClr val="002060"/>
                </a:solidFill>
                <a:latin typeface="Arial" panose="020B0604020202020204" pitchFamily="34" charset="0"/>
                <a:cs typeface="Arial" panose="020B0604020202020204" pitchFamily="34" charset="0"/>
              </a:rPr>
              <a:t>E-Mail: ally.a.abou@gmail.com</a:t>
            </a:r>
          </a:p>
        </p:txBody>
      </p:sp>
      <p:sp>
        <p:nvSpPr>
          <p:cNvPr id="13" name="TextBox 12">
            <a:extLst>
              <a:ext uri="{FF2B5EF4-FFF2-40B4-BE49-F238E27FC236}">
                <a16:creationId xmlns:a16="http://schemas.microsoft.com/office/drawing/2014/main" id="{18CB9449-126B-9249-B6C3-6F117669002C}"/>
              </a:ext>
            </a:extLst>
          </p:cNvPr>
          <p:cNvSpPr txBox="1"/>
          <p:nvPr/>
        </p:nvSpPr>
        <p:spPr>
          <a:xfrm>
            <a:off x="6156176" y="4005064"/>
            <a:ext cx="2952328" cy="1754326"/>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pic>
        <p:nvPicPr>
          <p:cNvPr id="3" name="Picture 2" descr="A picture containing person, clothing, suit, posing&#10;&#10;Description automatically generated">
            <a:extLst>
              <a:ext uri="{FF2B5EF4-FFF2-40B4-BE49-F238E27FC236}">
                <a16:creationId xmlns:a16="http://schemas.microsoft.com/office/drawing/2014/main" id="{E8878093-26C7-2B74-9A45-77CD78246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2" y="3731017"/>
            <a:ext cx="2592288" cy="2542300"/>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5635526" cy="742949"/>
          </a:xfrm>
        </p:spPr>
        <p:txBody>
          <a:bodyPr/>
          <a:lstStyle/>
          <a:p>
            <a:r>
              <a:rPr lang="en-US" b="1" dirty="0"/>
              <a:t>Review Question</a:t>
            </a:r>
          </a:p>
        </p:txBody>
      </p:sp>
      <p:sp>
        <p:nvSpPr>
          <p:cNvPr id="3" name="Content Placeholder 2"/>
          <p:cNvSpPr>
            <a:spLocks noGrp="1"/>
          </p:cNvSpPr>
          <p:nvPr>
            <p:ph idx="1"/>
          </p:nvPr>
        </p:nvSpPr>
        <p:spPr>
          <a:xfrm>
            <a:off x="1403648" y="1412777"/>
            <a:ext cx="6483052" cy="3383428"/>
          </a:xfrm>
        </p:spPr>
        <p:txBody>
          <a:bodyPr>
            <a:normAutofit lnSpcReduction="10000"/>
          </a:bodyPr>
          <a:lstStyle/>
          <a:p>
            <a:pPr marL="0" indent="0">
              <a:buNone/>
            </a:pPr>
            <a:r>
              <a:rPr lang="en-US" sz="2400" b="1" dirty="0"/>
              <a:t>In which of the following project management process groups are the most time and money typically spent?</a:t>
            </a:r>
          </a:p>
          <a:p>
            <a:pPr marL="0" indent="0">
              <a:buNone/>
            </a:pPr>
            <a:r>
              <a:rPr lang="en-US" dirty="0"/>
              <a:t>a) Initiation</a:t>
            </a:r>
          </a:p>
          <a:p>
            <a:pPr marL="0" indent="0">
              <a:buNone/>
            </a:pPr>
            <a:r>
              <a:rPr lang="en-US" dirty="0"/>
              <a:t>b) Planning</a:t>
            </a:r>
          </a:p>
          <a:p>
            <a:pPr marL="0" indent="0">
              <a:buNone/>
            </a:pPr>
            <a:r>
              <a:rPr lang="en-US" dirty="0"/>
              <a:t>c) Executing</a:t>
            </a:r>
          </a:p>
          <a:p>
            <a:pPr marL="0" indent="0">
              <a:buNone/>
            </a:pPr>
            <a:r>
              <a:rPr lang="en-US" dirty="0"/>
              <a:t>d) Closing</a:t>
            </a:r>
          </a:p>
          <a:p>
            <a:pPr marL="0" indent="0">
              <a:buNone/>
            </a:pPr>
            <a:endParaRPr lang="en-US" dirty="0"/>
          </a:p>
        </p:txBody>
      </p:sp>
    </p:spTree>
    <p:extLst>
      <p:ext uri="{BB962C8B-B14F-4D97-AF65-F5344CB8AC3E}">
        <p14:creationId xmlns:p14="http://schemas.microsoft.com/office/powerpoint/2010/main" val="398872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899592" y="126880"/>
            <a:ext cx="7514035" cy="761386"/>
          </a:xfrm>
        </p:spPr>
        <p:txBody>
          <a:bodyPr>
            <a:noAutofit/>
          </a:bodyPr>
          <a:lstStyle/>
          <a:p>
            <a:pPr algn="l"/>
            <a:r>
              <a:rPr lang="en-US" sz="3200" dirty="0"/>
              <a:t>Management by Objectives (MBO)</a:t>
            </a:r>
            <a:br>
              <a:rPr lang="en-US" sz="3200" dirty="0"/>
            </a:br>
            <a:endParaRPr lang="en-US" sz="3200" dirty="0"/>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EC54D05-CE4D-4608-BC16-57D699E188A3}"/>
              </a:ext>
            </a:extLst>
          </p:cNvPr>
          <p:cNvPicPr>
            <a:picLocks noGrp="1" noChangeAspect="1"/>
          </p:cNvPicPr>
          <p:nvPr>
            <p:ph idx="1"/>
          </p:nvPr>
        </p:nvPicPr>
        <p:blipFill>
          <a:blip r:embed="rId2"/>
          <a:stretch>
            <a:fillRect/>
          </a:stretch>
        </p:blipFill>
        <p:spPr>
          <a:xfrm>
            <a:off x="971600" y="1479871"/>
            <a:ext cx="6850625" cy="3705224"/>
          </a:xfrm>
        </p:spPr>
      </p:pic>
    </p:spTree>
    <p:extLst>
      <p:ext uri="{BB962C8B-B14F-4D97-AF65-F5344CB8AC3E}">
        <p14:creationId xmlns:p14="http://schemas.microsoft.com/office/powerpoint/2010/main" val="65679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948813" y="31671"/>
            <a:ext cx="7514035" cy="761386"/>
          </a:xfrm>
        </p:spPr>
        <p:txBody>
          <a:bodyPr/>
          <a:lstStyle/>
          <a:p>
            <a:pPr algn="l"/>
            <a:r>
              <a:rPr lang="en-US" sz="2700" dirty="0"/>
              <a:t>Stakeholder Management.</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C4EB99-BFF6-4D68-9089-3F1203D0F185}"/>
              </a:ext>
            </a:extLst>
          </p:cNvPr>
          <p:cNvSpPr txBox="1"/>
          <p:nvPr/>
        </p:nvSpPr>
        <p:spPr>
          <a:xfrm>
            <a:off x="915720" y="1682252"/>
            <a:ext cx="2119472" cy="646331"/>
          </a:xfrm>
          <a:prstGeom prst="rect">
            <a:avLst/>
          </a:prstGeom>
          <a:noFill/>
        </p:spPr>
        <p:txBody>
          <a:bodyPr wrap="square">
            <a:spAutoFit/>
          </a:bodyPr>
          <a:lstStyle/>
          <a:p>
            <a:pPr algn="just"/>
            <a:r>
              <a:rPr lang="en-US" b="1" dirty="0"/>
              <a:t>Stakeholder Types</a:t>
            </a:r>
          </a:p>
        </p:txBody>
      </p:sp>
      <p:sp>
        <p:nvSpPr>
          <p:cNvPr id="14" name="TextBox 13">
            <a:extLst>
              <a:ext uri="{FF2B5EF4-FFF2-40B4-BE49-F238E27FC236}">
                <a16:creationId xmlns:a16="http://schemas.microsoft.com/office/drawing/2014/main" id="{2ACF2AFF-6C2C-4D9C-8DB7-6A73601D57B7}"/>
              </a:ext>
            </a:extLst>
          </p:cNvPr>
          <p:cNvSpPr txBox="1"/>
          <p:nvPr/>
        </p:nvSpPr>
        <p:spPr>
          <a:xfrm>
            <a:off x="6300192" y="4611814"/>
            <a:ext cx="3175986" cy="369332"/>
          </a:xfrm>
          <a:prstGeom prst="rect">
            <a:avLst/>
          </a:prstGeom>
          <a:noFill/>
        </p:spPr>
        <p:txBody>
          <a:bodyPr wrap="square">
            <a:spAutoFit/>
          </a:bodyPr>
          <a:lstStyle/>
          <a:p>
            <a:pPr algn="just"/>
            <a:r>
              <a:rPr lang="en-US" b="1" dirty="0"/>
              <a:t>Stakeholder Groups</a:t>
            </a:r>
          </a:p>
        </p:txBody>
      </p:sp>
      <p:pic>
        <p:nvPicPr>
          <p:cNvPr id="5" name="Picture 4">
            <a:extLst>
              <a:ext uri="{FF2B5EF4-FFF2-40B4-BE49-F238E27FC236}">
                <a16:creationId xmlns:a16="http://schemas.microsoft.com/office/drawing/2014/main" id="{D5FC29A3-86A5-4B27-BDCD-37D3ABCD0BD3}"/>
              </a:ext>
            </a:extLst>
          </p:cNvPr>
          <p:cNvPicPr>
            <a:picLocks noChangeAspect="1"/>
          </p:cNvPicPr>
          <p:nvPr/>
        </p:nvPicPr>
        <p:blipFill>
          <a:blip r:embed="rId2"/>
          <a:stretch>
            <a:fillRect/>
          </a:stretch>
        </p:blipFill>
        <p:spPr>
          <a:xfrm>
            <a:off x="2771800" y="1091773"/>
            <a:ext cx="5691047" cy="2481243"/>
          </a:xfrm>
          <a:prstGeom prst="rect">
            <a:avLst/>
          </a:prstGeom>
        </p:spPr>
      </p:pic>
      <p:pic>
        <p:nvPicPr>
          <p:cNvPr id="10" name="Content Placeholder 9">
            <a:extLst>
              <a:ext uri="{FF2B5EF4-FFF2-40B4-BE49-F238E27FC236}">
                <a16:creationId xmlns:a16="http://schemas.microsoft.com/office/drawing/2014/main" id="{AB8A20D4-911C-4D33-A5C8-0BDA92DAA78F}"/>
              </a:ext>
            </a:extLst>
          </p:cNvPr>
          <p:cNvPicPr>
            <a:picLocks noGrp="1" noChangeAspect="1"/>
          </p:cNvPicPr>
          <p:nvPr>
            <p:ph idx="1"/>
          </p:nvPr>
        </p:nvPicPr>
        <p:blipFill>
          <a:blip r:embed="rId3"/>
          <a:stretch>
            <a:fillRect/>
          </a:stretch>
        </p:blipFill>
        <p:spPr>
          <a:xfrm>
            <a:off x="931053" y="3573016"/>
            <a:ext cx="4577051" cy="2174523"/>
          </a:xfrm>
        </p:spPr>
      </p:pic>
    </p:spTree>
    <p:extLst>
      <p:ext uri="{BB962C8B-B14F-4D97-AF65-F5344CB8AC3E}">
        <p14:creationId xmlns:p14="http://schemas.microsoft.com/office/powerpoint/2010/main" val="163926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0128"/>
            <a:ext cx="5635526" cy="742949"/>
          </a:xfrm>
        </p:spPr>
        <p:txBody>
          <a:bodyPr/>
          <a:lstStyle/>
          <a:p>
            <a:r>
              <a:rPr lang="en-US" b="1" dirty="0"/>
              <a:t>Review Question</a:t>
            </a:r>
          </a:p>
        </p:txBody>
      </p:sp>
      <p:sp>
        <p:nvSpPr>
          <p:cNvPr id="3" name="Content Placeholder 2"/>
          <p:cNvSpPr>
            <a:spLocks noGrp="1"/>
          </p:cNvSpPr>
          <p:nvPr>
            <p:ph idx="1"/>
          </p:nvPr>
        </p:nvSpPr>
        <p:spPr>
          <a:xfrm>
            <a:off x="1187624" y="1340769"/>
            <a:ext cx="6699076" cy="3455436"/>
          </a:xfrm>
        </p:spPr>
        <p:txBody>
          <a:bodyPr>
            <a:normAutofit/>
          </a:bodyPr>
          <a:lstStyle/>
          <a:p>
            <a:pPr marL="0" indent="0">
              <a:buNone/>
            </a:pPr>
            <a:r>
              <a:rPr lang="en-US" sz="2400" b="1" dirty="0"/>
              <a:t>Which of these is not one of the constraints of a project? </a:t>
            </a:r>
          </a:p>
          <a:p>
            <a:pPr marL="0" indent="0">
              <a:buNone/>
            </a:pPr>
            <a:r>
              <a:rPr lang="en-US" sz="2400" dirty="0"/>
              <a:t>a) Scope </a:t>
            </a:r>
          </a:p>
          <a:p>
            <a:pPr marL="0" indent="0">
              <a:buNone/>
            </a:pPr>
            <a:r>
              <a:rPr lang="en-US" sz="2400" dirty="0"/>
              <a:t>b) Resources </a:t>
            </a:r>
          </a:p>
          <a:p>
            <a:pPr marL="0" indent="0">
              <a:buNone/>
            </a:pPr>
            <a:r>
              <a:rPr lang="en-US" sz="2400" dirty="0"/>
              <a:t>c) Team </a:t>
            </a:r>
          </a:p>
          <a:p>
            <a:pPr marL="0" indent="0">
              <a:buNone/>
            </a:pPr>
            <a:r>
              <a:rPr lang="en-US" sz="2400" dirty="0"/>
              <a:t>d) Budget</a:t>
            </a:r>
            <a:endParaRPr lang="en-US" dirty="0"/>
          </a:p>
        </p:txBody>
      </p:sp>
    </p:spTree>
    <p:extLst>
      <p:ext uri="{BB962C8B-B14F-4D97-AF65-F5344CB8AC3E}">
        <p14:creationId xmlns:p14="http://schemas.microsoft.com/office/powerpoint/2010/main" val="385933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251520" y="106024"/>
            <a:ext cx="8301201" cy="761386"/>
          </a:xfrm>
        </p:spPr>
        <p:txBody>
          <a:bodyPr>
            <a:noAutofit/>
          </a:bodyPr>
          <a:lstStyle/>
          <a:p>
            <a:pPr algn="l"/>
            <a:r>
              <a:rPr lang="en-US" sz="2000" dirty="0"/>
              <a:t>ORGANIZATIONAL INFLUENCES AND PROJECT LIFECYCLE</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FD2976B-068D-4DE0-AF1B-9B99DEBFBB8D}"/>
              </a:ext>
            </a:extLst>
          </p:cNvPr>
          <p:cNvPicPr>
            <a:picLocks noGrp="1" noChangeAspect="1"/>
          </p:cNvPicPr>
          <p:nvPr>
            <p:ph idx="1"/>
          </p:nvPr>
        </p:nvPicPr>
        <p:blipFill>
          <a:blip r:embed="rId2"/>
          <a:stretch>
            <a:fillRect/>
          </a:stretch>
        </p:blipFill>
        <p:spPr>
          <a:xfrm>
            <a:off x="611560" y="1200374"/>
            <a:ext cx="7270955" cy="2012602"/>
          </a:xfrm>
        </p:spPr>
      </p:pic>
      <p:pic>
        <p:nvPicPr>
          <p:cNvPr id="11" name="Picture 10">
            <a:extLst>
              <a:ext uri="{FF2B5EF4-FFF2-40B4-BE49-F238E27FC236}">
                <a16:creationId xmlns:a16="http://schemas.microsoft.com/office/drawing/2014/main" id="{226827C9-E373-4277-9C1A-3BF6D84ED20D}"/>
              </a:ext>
            </a:extLst>
          </p:cNvPr>
          <p:cNvPicPr>
            <a:picLocks noChangeAspect="1"/>
          </p:cNvPicPr>
          <p:nvPr/>
        </p:nvPicPr>
        <p:blipFill>
          <a:blip r:embed="rId3"/>
          <a:stretch>
            <a:fillRect/>
          </a:stretch>
        </p:blipFill>
        <p:spPr>
          <a:xfrm>
            <a:off x="134440" y="3349117"/>
            <a:ext cx="3367486" cy="2308509"/>
          </a:xfrm>
          <a:prstGeom prst="rect">
            <a:avLst/>
          </a:prstGeom>
        </p:spPr>
      </p:pic>
      <p:pic>
        <p:nvPicPr>
          <p:cNvPr id="15" name="Picture 14">
            <a:extLst>
              <a:ext uri="{FF2B5EF4-FFF2-40B4-BE49-F238E27FC236}">
                <a16:creationId xmlns:a16="http://schemas.microsoft.com/office/drawing/2014/main" id="{D2211073-1E2A-4976-B653-49F529B2C0E7}"/>
              </a:ext>
            </a:extLst>
          </p:cNvPr>
          <p:cNvPicPr>
            <a:picLocks noChangeAspect="1"/>
          </p:cNvPicPr>
          <p:nvPr/>
        </p:nvPicPr>
        <p:blipFill>
          <a:blip r:embed="rId4"/>
          <a:stretch>
            <a:fillRect/>
          </a:stretch>
        </p:blipFill>
        <p:spPr>
          <a:xfrm>
            <a:off x="4355976" y="3349117"/>
            <a:ext cx="3711393" cy="2137283"/>
          </a:xfrm>
          <a:prstGeom prst="rect">
            <a:avLst/>
          </a:prstGeom>
        </p:spPr>
      </p:pic>
    </p:spTree>
    <p:extLst>
      <p:ext uri="{BB962C8B-B14F-4D97-AF65-F5344CB8AC3E}">
        <p14:creationId xmlns:p14="http://schemas.microsoft.com/office/powerpoint/2010/main" val="279239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p:txBody>
          <a:bodyPr/>
          <a:lstStyle/>
          <a:p>
            <a:r>
              <a:rPr lang="en-US" sz="3600" dirty="0"/>
              <a:t>Matrix Organization</a:t>
            </a:r>
          </a:p>
        </p:txBody>
      </p:sp>
      <p:sp>
        <p:nvSpPr>
          <p:cNvPr id="3" name="Content Placeholder 2">
            <a:extLst>
              <a:ext uri="{FF2B5EF4-FFF2-40B4-BE49-F238E27FC236}">
                <a16:creationId xmlns:a16="http://schemas.microsoft.com/office/drawing/2014/main" id="{4ECA714D-2BF9-4FB9-B042-6D6459DED3CC}"/>
              </a:ext>
            </a:extLst>
          </p:cNvPr>
          <p:cNvSpPr>
            <a:spLocks noGrp="1"/>
          </p:cNvSpPr>
          <p:nvPr>
            <p:ph idx="1"/>
          </p:nvPr>
        </p:nvSpPr>
        <p:spPr>
          <a:xfrm>
            <a:off x="467544" y="1136388"/>
            <a:ext cx="3384376" cy="4236828"/>
          </a:xfrm>
          <a:ln>
            <a:noFill/>
          </a:ln>
        </p:spPr>
        <p:txBody>
          <a:bodyPr/>
          <a:lstStyle/>
          <a:p>
            <a:r>
              <a:rPr lang="en-US" sz="2400" b="1" dirty="0"/>
              <a:t>Weak matrix organization</a:t>
            </a:r>
            <a:r>
              <a:rPr lang="en-US" sz="2400" dirty="0"/>
              <a:t>, the power remains with the functional manager. The project manager is a coordinator or an escalator</a:t>
            </a:r>
            <a:r>
              <a:rPr lang="en-US" dirty="0"/>
              <a:t>.</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63103F-761C-4B62-A3C7-051B305E1318}"/>
              </a:ext>
            </a:extLst>
          </p:cNvPr>
          <p:cNvPicPr>
            <a:picLocks noChangeAspect="1"/>
          </p:cNvPicPr>
          <p:nvPr/>
        </p:nvPicPr>
        <p:blipFill>
          <a:blip r:embed="rId2"/>
          <a:stretch>
            <a:fillRect/>
          </a:stretch>
        </p:blipFill>
        <p:spPr>
          <a:xfrm>
            <a:off x="3923928" y="1484784"/>
            <a:ext cx="4968552" cy="4032448"/>
          </a:xfrm>
          <a:prstGeom prst="rect">
            <a:avLst/>
          </a:prstGeom>
        </p:spPr>
      </p:pic>
    </p:spTree>
    <p:extLst>
      <p:ext uri="{BB962C8B-B14F-4D97-AF65-F5344CB8AC3E}">
        <p14:creationId xmlns:p14="http://schemas.microsoft.com/office/powerpoint/2010/main" val="412834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p:txBody>
          <a:bodyPr/>
          <a:lstStyle/>
          <a:p>
            <a:r>
              <a:rPr lang="en-US" sz="3200" dirty="0"/>
              <a:t>Matrix Organization</a:t>
            </a:r>
          </a:p>
        </p:txBody>
      </p:sp>
      <p:sp>
        <p:nvSpPr>
          <p:cNvPr id="3" name="Content Placeholder 2">
            <a:extLst>
              <a:ext uri="{FF2B5EF4-FFF2-40B4-BE49-F238E27FC236}">
                <a16:creationId xmlns:a16="http://schemas.microsoft.com/office/drawing/2014/main" id="{4ECA714D-2BF9-4FB9-B042-6D6459DED3CC}"/>
              </a:ext>
            </a:extLst>
          </p:cNvPr>
          <p:cNvSpPr>
            <a:spLocks noGrp="1"/>
          </p:cNvSpPr>
          <p:nvPr>
            <p:ph idx="1"/>
          </p:nvPr>
        </p:nvSpPr>
        <p:spPr>
          <a:xfrm>
            <a:off x="374892" y="1132085"/>
            <a:ext cx="3405020" cy="4282416"/>
          </a:xfrm>
          <a:ln>
            <a:noFill/>
          </a:ln>
        </p:spPr>
        <p:txBody>
          <a:bodyPr/>
          <a:lstStyle/>
          <a:p>
            <a:r>
              <a:rPr lang="en-US" sz="2400" b="1" dirty="0"/>
              <a:t>Balanced matrix</a:t>
            </a:r>
            <a:r>
              <a:rPr lang="en-US" sz="2400" dirty="0"/>
              <a:t>, the power is equally balanced between the project manager and the functional manager.</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803E84-DC04-4B4A-B762-A4B3E451C484}"/>
              </a:ext>
            </a:extLst>
          </p:cNvPr>
          <p:cNvPicPr>
            <a:picLocks noChangeAspect="1"/>
          </p:cNvPicPr>
          <p:nvPr/>
        </p:nvPicPr>
        <p:blipFill>
          <a:blip r:embed="rId2"/>
          <a:stretch>
            <a:fillRect/>
          </a:stretch>
        </p:blipFill>
        <p:spPr>
          <a:xfrm>
            <a:off x="3779912" y="1340768"/>
            <a:ext cx="5256584" cy="4282416"/>
          </a:xfrm>
          <a:prstGeom prst="rect">
            <a:avLst/>
          </a:prstGeom>
        </p:spPr>
      </p:pic>
    </p:spTree>
    <p:extLst>
      <p:ext uri="{BB962C8B-B14F-4D97-AF65-F5344CB8AC3E}">
        <p14:creationId xmlns:p14="http://schemas.microsoft.com/office/powerpoint/2010/main" val="97751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p:txBody>
          <a:bodyPr/>
          <a:lstStyle/>
          <a:p>
            <a:r>
              <a:rPr lang="en-US" sz="3600" dirty="0"/>
              <a:t>Matrix Organization</a:t>
            </a:r>
          </a:p>
        </p:txBody>
      </p:sp>
      <p:sp>
        <p:nvSpPr>
          <p:cNvPr id="3" name="Content Placeholder 2">
            <a:extLst>
              <a:ext uri="{FF2B5EF4-FFF2-40B4-BE49-F238E27FC236}">
                <a16:creationId xmlns:a16="http://schemas.microsoft.com/office/drawing/2014/main" id="{4ECA714D-2BF9-4FB9-B042-6D6459DED3CC}"/>
              </a:ext>
            </a:extLst>
          </p:cNvPr>
          <p:cNvSpPr>
            <a:spLocks noGrp="1"/>
          </p:cNvSpPr>
          <p:nvPr>
            <p:ph idx="1"/>
          </p:nvPr>
        </p:nvSpPr>
        <p:spPr>
          <a:xfrm>
            <a:off x="323528" y="1484784"/>
            <a:ext cx="3308995" cy="2936327"/>
          </a:xfrm>
          <a:ln>
            <a:noFill/>
          </a:ln>
        </p:spPr>
        <p:txBody>
          <a:bodyPr/>
          <a:lstStyle/>
          <a:p>
            <a:r>
              <a:rPr lang="en-US" sz="2400" b="1" dirty="0"/>
              <a:t>Strong matrix organization</a:t>
            </a:r>
            <a:r>
              <a:rPr lang="en-US" sz="2400" dirty="0"/>
              <a:t>, the power remains with the project manager</a:t>
            </a:r>
            <a:r>
              <a:rPr lang="en-US" dirty="0"/>
              <a:t>.</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7E6916-8F86-445D-9B3A-D1571605BDD1}"/>
              </a:ext>
            </a:extLst>
          </p:cNvPr>
          <p:cNvPicPr>
            <a:picLocks noChangeAspect="1"/>
          </p:cNvPicPr>
          <p:nvPr/>
        </p:nvPicPr>
        <p:blipFill>
          <a:blip r:embed="rId2"/>
          <a:stretch>
            <a:fillRect/>
          </a:stretch>
        </p:blipFill>
        <p:spPr>
          <a:xfrm>
            <a:off x="3848547" y="1268760"/>
            <a:ext cx="5259957" cy="4005940"/>
          </a:xfrm>
          <a:prstGeom prst="rect">
            <a:avLst/>
          </a:prstGeom>
        </p:spPr>
      </p:pic>
    </p:spTree>
    <p:extLst>
      <p:ext uri="{BB962C8B-B14F-4D97-AF65-F5344CB8AC3E}">
        <p14:creationId xmlns:p14="http://schemas.microsoft.com/office/powerpoint/2010/main" val="16291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5635526" cy="742949"/>
          </a:xfrm>
        </p:spPr>
        <p:txBody>
          <a:bodyPr/>
          <a:lstStyle/>
          <a:p>
            <a:r>
              <a:rPr lang="en-US" b="1" dirty="0"/>
              <a:t>Review Question</a:t>
            </a:r>
          </a:p>
        </p:txBody>
      </p:sp>
      <p:sp>
        <p:nvSpPr>
          <p:cNvPr id="3" name="Content Placeholder 2"/>
          <p:cNvSpPr>
            <a:spLocks noGrp="1"/>
          </p:cNvSpPr>
          <p:nvPr>
            <p:ph idx="1"/>
          </p:nvPr>
        </p:nvSpPr>
        <p:spPr>
          <a:xfrm>
            <a:off x="949570" y="2114551"/>
            <a:ext cx="8387861" cy="2567353"/>
          </a:xfrm>
        </p:spPr>
        <p:txBody>
          <a:bodyPr>
            <a:normAutofit fontScale="77500" lnSpcReduction="20000"/>
          </a:bodyPr>
          <a:lstStyle/>
          <a:p>
            <a:pPr marL="0" indent="0">
              <a:buNone/>
            </a:pPr>
            <a:r>
              <a:rPr lang="en-US" sz="2400" b="1" dirty="0"/>
              <a:t>You are the Project Managers of XYZ consultants. The Project team members are from Finance and HR departments. The team members report to Finance and HR Managers respectively, and you have limited control over them. What type of organizational hierarchy does XYZ consultants follow?</a:t>
            </a:r>
          </a:p>
          <a:p>
            <a:pPr marL="0" indent="0">
              <a:buNone/>
            </a:pPr>
            <a:r>
              <a:rPr lang="en-US" dirty="0"/>
              <a:t>a) Matrix organization</a:t>
            </a:r>
            <a:br>
              <a:rPr lang="en-US" dirty="0"/>
            </a:br>
            <a:r>
              <a:rPr lang="en-US" dirty="0"/>
              <a:t>b) Projectized organization</a:t>
            </a:r>
            <a:br>
              <a:rPr lang="en-US" dirty="0"/>
            </a:br>
            <a:r>
              <a:rPr lang="en-US" dirty="0"/>
              <a:t>c) Functional organization</a:t>
            </a:r>
            <a:br>
              <a:rPr lang="en-US" dirty="0"/>
            </a:br>
            <a:r>
              <a:rPr lang="en-US" dirty="0"/>
              <a:t>d) None of these.</a:t>
            </a:r>
          </a:p>
        </p:txBody>
      </p:sp>
    </p:spTree>
    <p:extLst>
      <p:ext uri="{BB962C8B-B14F-4D97-AF65-F5344CB8AC3E}">
        <p14:creationId xmlns:p14="http://schemas.microsoft.com/office/powerpoint/2010/main" val="1345176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p:txBody>
          <a:bodyPr/>
          <a:lstStyle/>
          <a:p>
            <a:r>
              <a:rPr lang="en-US" sz="3200" dirty="0"/>
              <a:t>Cycle Types.</a:t>
            </a:r>
          </a:p>
        </p:txBody>
      </p:sp>
      <p:sp>
        <p:nvSpPr>
          <p:cNvPr id="3" name="Content Placeholder 2">
            <a:extLst>
              <a:ext uri="{FF2B5EF4-FFF2-40B4-BE49-F238E27FC236}">
                <a16:creationId xmlns:a16="http://schemas.microsoft.com/office/drawing/2014/main" id="{4ECA714D-2BF9-4FB9-B042-6D6459DED3CC}"/>
              </a:ext>
            </a:extLst>
          </p:cNvPr>
          <p:cNvSpPr>
            <a:spLocks noGrp="1"/>
          </p:cNvSpPr>
          <p:nvPr>
            <p:ph idx="1"/>
          </p:nvPr>
        </p:nvSpPr>
        <p:spPr>
          <a:xfrm>
            <a:off x="467544" y="1027811"/>
            <a:ext cx="3308995" cy="2936327"/>
          </a:xfrm>
          <a:ln>
            <a:noFill/>
          </a:ln>
        </p:spPr>
        <p:txBody>
          <a:bodyPr/>
          <a:lstStyle/>
          <a:p>
            <a:r>
              <a:rPr lang="en-US" sz="2400" b="1" dirty="0"/>
              <a:t>PROJECT LIFE CYCLE </a:t>
            </a:r>
            <a:r>
              <a:rPr lang="en-US" sz="2400" dirty="0"/>
              <a:t>A project life cycle is required to be executed to produce the deliverables of the project. The life cycle of a project can span from initiation phase to its closure phase</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BD38A1-BF05-4331-B00B-268F61176D4E}"/>
              </a:ext>
            </a:extLst>
          </p:cNvPr>
          <p:cNvPicPr>
            <a:picLocks noChangeAspect="1"/>
          </p:cNvPicPr>
          <p:nvPr/>
        </p:nvPicPr>
        <p:blipFill>
          <a:blip r:embed="rId2"/>
          <a:stretch>
            <a:fillRect/>
          </a:stretch>
        </p:blipFill>
        <p:spPr>
          <a:xfrm>
            <a:off x="3851921" y="1119352"/>
            <a:ext cx="4944840" cy="3970012"/>
          </a:xfrm>
          <a:prstGeom prst="rect">
            <a:avLst/>
          </a:prstGeom>
        </p:spPr>
      </p:pic>
    </p:spTree>
    <p:extLst>
      <p:ext uri="{BB962C8B-B14F-4D97-AF65-F5344CB8AC3E}">
        <p14:creationId xmlns:p14="http://schemas.microsoft.com/office/powerpoint/2010/main" val="357868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dirty="0"/>
          </a:p>
        </p:txBody>
      </p:sp>
      <p:sp>
        <p:nvSpPr>
          <p:cNvPr id="2" name="TextBox 1">
            <a:extLst>
              <a:ext uri="{FF2B5EF4-FFF2-40B4-BE49-F238E27FC236}">
                <a16:creationId xmlns:a16="http://schemas.microsoft.com/office/drawing/2014/main" id="{D2D2622C-3912-3145-99BF-C789618BD759}"/>
              </a:ext>
            </a:extLst>
          </p:cNvPr>
          <p:cNvSpPr txBox="1"/>
          <p:nvPr/>
        </p:nvSpPr>
        <p:spPr>
          <a:xfrm>
            <a:off x="0" y="188640"/>
            <a:ext cx="9144000" cy="523220"/>
          </a:xfrm>
          <a:prstGeom prst="rect">
            <a:avLst/>
          </a:prstGeom>
          <a:noFill/>
        </p:spPr>
        <p:txBody>
          <a:bodyPr wrap="square" rtlCol="0">
            <a:spAutoFit/>
          </a:bodyPr>
          <a:lstStyle/>
          <a:p>
            <a:pPr algn="ctr"/>
            <a:r>
              <a:rPr lang="en-CA" sz="2800" b="1" dirty="0">
                <a:solidFill>
                  <a:srgbClr val="7030A0"/>
                </a:solidFill>
              </a:rPr>
              <a:t>Course Content</a:t>
            </a:r>
            <a:endParaRPr lang="en-US" sz="2800" b="1" dirty="0">
              <a:solidFill>
                <a:srgbClr val="7030A0"/>
              </a:solidFill>
            </a:endParaRPr>
          </a:p>
        </p:txBody>
      </p:sp>
      <p:sp>
        <p:nvSpPr>
          <p:cNvPr id="6" name="TextBox 5">
            <a:extLst>
              <a:ext uri="{FF2B5EF4-FFF2-40B4-BE49-F238E27FC236}">
                <a16:creationId xmlns:a16="http://schemas.microsoft.com/office/drawing/2014/main" id="{AD007F16-104B-A84A-8F8F-268BB9384D78}"/>
              </a:ext>
            </a:extLst>
          </p:cNvPr>
          <p:cNvSpPr txBox="1"/>
          <p:nvPr/>
        </p:nvSpPr>
        <p:spPr>
          <a:xfrm>
            <a:off x="179512" y="1000626"/>
            <a:ext cx="4392488" cy="461665"/>
          </a:xfrm>
          <a:prstGeom prst="rect">
            <a:avLst/>
          </a:prstGeom>
          <a:noFill/>
        </p:spPr>
        <p:txBody>
          <a:bodyPr wrap="square" rtlCol="0">
            <a:spAutoFit/>
          </a:bodyPr>
          <a:lstStyle/>
          <a:p>
            <a:endParaRPr lang="en-US" sz="2400" b="1" dirty="0">
              <a:solidFill>
                <a:srgbClr val="1343F5"/>
              </a:solidFill>
            </a:endParaRPr>
          </a:p>
        </p:txBody>
      </p:sp>
      <p:sp>
        <p:nvSpPr>
          <p:cNvPr id="7" name="TextBox 6">
            <a:extLst>
              <a:ext uri="{FF2B5EF4-FFF2-40B4-BE49-F238E27FC236}">
                <a16:creationId xmlns:a16="http://schemas.microsoft.com/office/drawing/2014/main" id="{088CD217-EAC8-404E-AB4B-7462B91EBBED}"/>
              </a:ext>
            </a:extLst>
          </p:cNvPr>
          <p:cNvSpPr txBox="1"/>
          <p:nvPr/>
        </p:nvSpPr>
        <p:spPr>
          <a:xfrm>
            <a:off x="472170" y="1882423"/>
            <a:ext cx="8028892" cy="3093154"/>
          </a:xfrm>
          <a:prstGeom prst="rect">
            <a:avLst/>
          </a:prstGeom>
          <a:noFill/>
        </p:spPr>
        <p:txBody>
          <a:bodyPr wrap="square" rtlCol="0">
            <a:spAutoFit/>
          </a:bodyPr>
          <a:lstStyle/>
          <a:p>
            <a:pPr marL="342900" lvl="0" indent="-342900" algn="just">
              <a:spcBef>
                <a:spcPts val="600"/>
              </a:spcBef>
              <a:buFont typeface="+mj-lt"/>
              <a:buAutoNum type="arabicParenR"/>
            </a:pPr>
            <a:r>
              <a:rPr lang="en-US" sz="2000" dirty="0"/>
              <a:t>Project Management Structure.</a:t>
            </a:r>
          </a:p>
          <a:p>
            <a:pPr marL="342900" lvl="0" indent="-342900" algn="just">
              <a:spcBef>
                <a:spcPts val="600"/>
              </a:spcBef>
              <a:buFont typeface="+mj-lt"/>
              <a:buAutoNum type="arabicParenR"/>
            </a:pPr>
            <a:r>
              <a:rPr lang="en-US" sz="2000" dirty="0"/>
              <a:t>Project Management Office (PMO).</a:t>
            </a:r>
          </a:p>
          <a:p>
            <a:pPr marL="342900" lvl="0" indent="-342900" algn="just">
              <a:spcBef>
                <a:spcPts val="600"/>
              </a:spcBef>
              <a:buFont typeface="+mj-lt"/>
              <a:buAutoNum type="arabicParenR"/>
            </a:pPr>
            <a:r>
              <a:rPr lang="en-US" sz="2000" dirty="0"/>
              <a:t>Project Charter?</a:t>
            </a:r>
          </a:p>
          <a:p>
            <a:pPr marL="342900" lvl="0" indent="-342900" algn="just">
              <a:spcBef>
                <a:spcPts val="600"/>
              </a:spcBef>
              <a:buFont typeface="+mj-lt"/>
              <a:buAutoNum type="arabicParenR"/>
            </a:pPr>
            <a:r>
              <a:rPr lang="en-US" sz="2000" dirty="0"/>
              <a:t>Stakeholders Management.</a:t>
            </a:r>
          </a:p>
          <a:p>
            <a:pPr marL="342900" lvl="0" indent="-342900" algn="just">
              <a:spcBef>
                <a:spcPts val="600"/>
              </a:spcBef>
              <a:buFont typeface="+mj-lt"/>
              <a:buAutoNum type="arabicParenR"/>
            </a:pPr>
            <a:r>
              <a:rPr lang="en-US" sz="2000" dirty="0"/>
              <a:t>Matrix organization.</a:t>
            </a:r>
          </a:p>
          <a:p>
            <a:pPr marL="342900" lvl="0" indent="-342900" algn="just">
              <a:spcBef>
                <a:spcPts val="600"/>
              </a:spcBef>
              <a:buFont typeface="+mj-lt"/>
              <a:buAutoNum type="arabicParenR"/>
            </a:pPr>
            <a:r>
              <a:rPr lang="en-US" sz="2000" dirty="0"/>
              <a:t>Project Management Process.</a:t>
            </a:r>
          </a:p>
          <a:p>
            <a:pPr marL="342900" lvl="0" indent="-342900" algn="just">
              <a:spcBef>
                <a:spcPts val="600"/>
              </a:spcBef>
              <a:buFont typeface="+mj-lt"/>
              <a:buAutoNum type="arabicParenR"/>
            </a:pPr>
            <a:r>
              <a:rPr lang="en-US" sz="2000" dirty="0"/>
              <a:t>Planning Process.</a:t>
            </a:r>
          </a:p>
          <a:p>
            <a:pPr marL="342900" lvl="0" indent="-342900" algn="just">
              <a:spcBef>
                <a:spcPts val="600"/>
              </a:spcBef>
              <a:buFont typeface="+mj-lt"/>
              <a:buAutoNum type="arabicParenR"/>
            </a:pPr>
            <a:r>
              <a:rPr lang="en-US" sz="2000" dirty="0"/>
              <a:t>Execution Process.</a:t>
            </a:r>
          </a:p>
        </p:txBody>
      </p:sp>
    </p:spTree>
    <p:extLst>
      <p:ext uri="{BB962C8B-B14F-4D97-AF65-F5344CB8AC3E}">
        <p14:creationId xmlns:p14="http://schemas.microsoft.com/office/powerpoint/2010/main" val="366243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807385" y="85352"/>
            <a:ext cx="7961443" cy="761386"/>
          </a:xfrm>
        </p:spPr>
        <p:txBody>
          <a:bodyPr>
            <a:normAutofit/>
          </a:bodyPr>
          <a:lstStyle/>
          <a:p>
            <a:pPr algn="l"/>
            <a:r>
              <a:rPr lang="en-US" sz="2700" dirty="0"/>
              <a:t>PROJECT MANAGEMENT PROCESSES.</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353FE4-9975-4D9A-9169-7CE607B8D520}"/>
              </a:ext>
            </a:extLst>
          </p:cNvPr>
          <p:cNvPicPr>
            <a:picLocks noChangeAspect="1"/>
          </p:cNvPicPr>
          <p:nvPr/>
        </p:nvPicPr>
        <p:blipFill>
          <a:blip r:embed="rId2"/>
          <a:stretch>
            <a:fillRect/>
          </a:stretch>
        </p:blipFill>
        <p:spPr>
          <a:xfrm>
            <a:off x="1109816" y="1190177"/>
            <a:ext cx="6924368" cy="920251"/>
          </a:xfrm>
          <a:prstGeom prst="rect">
            <a:avLst/>
          </a:prstGeom>
        </p:spPr>
      </p:pic>
      <p:sp>
        <p:nvSpPr>
          <p:cNvPr id="19" name="TextBox 18">
            <a:extLst>
              <a:ext uri="{FF2B5EF4-FFF2-40B4-BE49-F238E27FC236}">
                <a16:creationId xmlns:a16="http://schemas.microsoft.com/office/drawing/2014/main" id="{781607BC-F999-485E-A651-B41B0AEEBE4B}"/>
              </a:ext>
            </a:extLst>
          </p:cNvPr>
          <p:cNvSpPr txBox="1"/>
          <p:nvPr/>
        </p:nvSpPr>
        <p:spPr>
          <a:xfrm>
            <a:off x="764590" y="2782669"/>
            <a:ext cx="1910918" cy="2446824"/>
          </a:xfrm>
          <a:prstGeom prst="rect">
            <a:avLst/>
          </a:prstGeom>
          <a:solidFill>
            <a:schemeClr val="accent1">
              <a:lumMod val="60000"/>
              <a:lumOff val="40000"/>
            </a:schemeClr>
          </a:solidFill>
        </p:spPr>
        <p:txBody>
          <a:bodyPr wrap="square" rtlCol="0">
            <a:spAutoFit/>
          </a:bodyPr>
          <a:lstStyle/>
          <a:p>
            <a:r>
              <a:rPr lang="en-US" sz="900" b="1" dirty="0"/>
              <a:t>*Business case</a:t>
            </a:r>
          </a:p>
          <a:p>
            <a:r>
              <a:rPr lang="en-US" sz="900" b="1" dirty="0"/>
              <a:t>*Product description</a:t>
            </a:r>
          </a:p>
          <a:p>
            <a:r>
              <a:rPr lang="en-US" sz="900" b="1" dirty="0"/>
              <a:t>*Linkage of company’s strategy with the project</a:t>
            </a:r>
          </a:p>
          <a:p>
            <a:r>
              <a:rPr lang="en-US" sz="900" b="1" dirty="0"/>
              <a:t>*Likely stakeholders</a:t>
            </a:r>
          </a:p>
          <a:p>
            <a:r>
              <a:rPr lang="en-US" sz="900" b="1" dirty="0"/>
              <a:t>*Contracts</a:t>
            </a:r>
          </a:p>
          <a:p>
            <a:r>
              <a:rPr lang="en-US" sz="900" b="1" dirty="0"/>
              <a:t>*Current Industry Standards</a:t>
            </a:r>
          </a:p>
          <a:p>
            <a:r>
              <a:rPr lang="en-US" sz="900" b="1" dirty="0"/>
              <a:t>*Change Control System</a:t>
            </a:r>
          </a:p>
          <a:p>
            <a:r>
              <a:rPr lang="en-US" sz="900" b="1" dirty="0"/>
              <a:t>*Defined processes and procedures </a:t>
            </a:r>
          </a:p>
          <a:p>
            <a:r>
              <a:rPr lang="en-US" sz="900" b="1" dirty="0"/>
              <a:t>*Templates from past projects</a:t>
            </a:r>
          </a:p>
          <a:p>
            <a:r>
              <a:rPr lang="en-US" sz="900" b="1" dirty="0"/>
              <a:t>*Historical Work Breakdown Structures (WBS)</a:t>
            </a:r>
          </a:p>
          <a:p>
            <a:r>
              <a:rPr lang="en-US" sz="900" b="1" dirty="0"/>
              <a:t>*Historical Estimates</a:t>
            </a:r>
          </a:p>
          <a:p>
            <a:r>
              <a:rPr lang="en-US" sz="900" b="1" dirty="0"/>
              <a:t>*Understanding company’s culture</a:t>
            </a:r>
          </a:p>
          <a:p>
            <a:r>
              <a:rPr lang="en-US" sz="900" b="1" dirty="0"/>
              <a:t>*Possible team members</a:t>
            </a:r>
          </a:p>
        </p:txBody>
      </p:sp>
      <p:sp>
        <p:nvSpPr>
          <p:cNvPr id="23" name="TextBox 22">
            <a:extLst>
              <a:ext uri="{FF2B5EF4-FFF2-40B4-BE49-F238E27FC236}">
                <a16:creationId xmlns:a16="http://schemas.microsoft.com/office/drawing/2014/main" id="{582F4716-C255-4886-9DFF-1E37793EFBEE}"/>
              </a:ext>
            </a:extLst>
          </p:cNvPr>
          <p:cNvSpPr txBox="1"/>
          <p:nvPr/>
        </p:nvSpPr>
        <p:spPr>
          <a:xfrm>
            <a:off x="6159994" y="3169340"/>
            <a:ext cx="1910918" cy="2031325"/>
          </a:xfrm>
          <a:prstGeom prst="rect">
            <a:avLst/>
          </a:prstGeom>
          <a:solidFill>
            <a:schemeClr val="accent1">
              <a:lumMod val="60000"/>
              <a:lumOff val="40000"/>
            </a:schemeClr>
          </a:solidFill>
        </p:spPr>
        <p:txBody>
          <a:bodyPr wrap="square" rtlCol="0">
            <a:spAutoFit/>
          </a:bodyPr>
          <a:lstStyle/>
          <a:p>
            <a:r>
              <a:rPr lang="en-US" sz="900" b="1" dirty="0"/>
              <a:t>*Project Charter</a:t>
            </a:r>
          </a:p>
          <a:p>
            <a:r>
              <a:rPr lang="en-US" sz="900" b="1" dirty="0"/>
              <a:t>*Identified Stakeholders</a:t>
            </a:r>
          </a:p>
          <a:p>
            <a:r>
              <a:rPr lang="en-US" sz="900" b="1" dirty="0"/>
              <a:t>*Stakeholder Management</a:t>
            </a:r>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p:txBody>
      </p:sp>
      <p:sp>
        <p:nvSpPr>
          <p:cNvPr id="27" name="TextBox 26">
            <a:extLst>
              <a:ext uri="{FF2B5EF4-FFF2-40B4-BE49-F238E27FC236}">
                <a16:creationId xmlns:a16="http://schemas.microsoft.com/office/drawing/2014/main" id="{E4069524-6A65-4C72-9DB2-58A6556F0F23}"/>
              </a:ext>
            </a:extLst>
          </p:cNvPr>
          <p:cNvSpPr txBox="1"/>
          <p:nvPr/>
        </p:nvSpPr>
        <p:spPr>
          <a:xfrm>
            <a:off x="3355759" y="4066780"/>
            <a:ext cx="2077376" cy="300082"/>
          </a:xfrm>
          <a:prstGeom prst="rect">
            <a:avLst/>
          </a:prstGeom>
          <a:noFill/>
        </p:spPr>
        <p:txBody>
          <a:bodyPr wrap="square">
            <a:spAutoFit/>
          </a:bodyPr>
          <a:lstStyle/>
          <a:p>
            <a:pPr algn="ctr"/>
            <a:r>
              <a:rPr lang="en-US" sz="1350" b="1" u="sng" dirty="0">
                <a:solidFill>
                  <a:srgbClr val="000066"/>
                </a:solidFill>
              </a:rPr>
              <a:t>Initiation Phase</a:t>
            </a:r>
          </a:p>
        </p:txBody>
      </p:sp>
      <p:sp>
        <p:nvSpPr>
          <p:cNvPr id="29" name="TextBox 28">
            <a:extLst>
              <a:ext uri="{FF2B5EF4-FFF2-40B4-BE49-F238E27FC236}">
                <a16:creationId xmlns:a16="http://schemas.microsoft.com/office/drawing/2014/main" id="{8A15A54C-0047-4314-88A8-61C00A140A92}"/>
              </a:ext>
            </a:extLst>
          </p:cNvPr>
          <p:cNvSpPr txBox="1"/>
          <p:nvPr/>
        </p:nvSpPr>
        <p:spPr>
          <a:xfrm>
            <a:off x="2809783" y="4424137"/>
            <a:ext cx="3215936" cy="1477328"/>
          </a:xfrm>
          <a:prstGeom prst="rect">
            <a:avLst/>
          </a:prstGeom>
          <a:noFill/>
        </p:spPr>
        <p:txBody>
          <a:bodyPr wrap="square">
            <a:spAutoFit/>
          </a:bodyPr>
          <a:lstStyle/>
          <a:p>
            <a:pPr marL="214313" indent="-214313">
              <a:buFont typeface="Arial" panose="020B0604020202020204" pitchFamily="34" charset="0"/>
              <a:buChar char="•"/>
            </a:pPr>
            <a:r>
              <a:rPr lang="en-US" dirty="0"/>
              <a:t>The project manager is assigned during the Initiating phase in the project</a:t>
            </a:r>
          </a:p>
          <a:p>
            <a:pPr marL="214313" indent="-214313">
              <a:buFont typeface="Arial" panose="020B0604020202020204" pitchFamily="34" charset="0"/>
              <a:buChar char="•"/>
            </a:pPr>
            <a:r>
              <a:rPr lang="en-US" dirty="0"/>
              <a:t>High Level Planning </a:t>
            </a:r>
          </a:p>
        </p:txBody>
      </p:sp>
      <p:sp>
        <p:nvSpPr>
          <p:cNvPr id="31" name="TextBox 30">
            <a:extLst>
              <a:ext uri="{FF2B5EF4-FFF2-40B4-BE49-F238E27FC236}">
                <a16:creationId xmlns:a16="http://schemas.microsoft.com/office/drawing/2014/main" id="{744C5088-23A1-4F88-BE0C-AACBD2A51D8C}"/>
              </a:ext>
            </a:extLst>
          </p:cNvPr>
          <p:cNvSpPr txBox="1"/>
          <p:nvPr/>
        </p:nvSpPr>
        <p:spPr>
          <a:xfrm>
            <a:off x="1187624" y="2413337"/>
            <a:ext cx="817301" cy="369332"/>
          </a:xfrm>
          <a:prstGeom prst="rect">
            <a:avLst/>
          </a:prstGeom>
          <a:noFill/>
        </p:spPr>
        <p:txBody>
          <a:bodyPr wrap="square">
            <a:spAutoFit/>
          </a:bodyPr>
          <a:lstStyle/>
          <a:p>
            <a:r>
              <a:rPr lang="en-US" dirty="0"/>
              <a:t>Input</a:t>
            </a:r>
          </a:p>
        </p:txBody>
      </p:sp>
      <p:sp>
        <p:nvSpPr>
          <p:cNvPr id="33" name="TextBox 32">
            <a:extLst>
              <a:ext uri="{FF2B5EF4-FFF2-40B4-BE49-F238E27FC236}">
                <a16:creationId xmlns:a16="http://schemas.microsoft.com/office/drawing/2014/main" id="{8D09FFB9-3E3E-4FC9-9D17-581042198C6D}"/>
              </a:ext>
            </a:extLst>
          </p:cNvPr>
          <p:cNvSpPr txBox="1"/>
          <p:nvPr/>
        </p:nvSpPr>
        <p:spPr>
          <a:xfrm>
            <a:off x="6416394" y="2782669"/>
            <a:ext cx="1035926" cy="369332"/>
          </a:xfrm>
          <a:prstGeom prst="rect">
            <a:avLst/>
          </a:prstGeom>
          <a:noFill/>
        </p:spPr>
        <p:txBody>
          <a:bodyPr wrap="square">
            <a:spAutoFit/>
          </a:bodyPr>
          <a:lstStyle/>
          <a:p>
            <a:r>
              <a:rPr lang="en-US" dirty="0"/>
              <a:t>Output</a:t>
            </a:r>
          </a:p>
        </p:txBody>
      </p:sp>
    </p:spTree>
    <p:extLst>
      <p:ext uri="{BB962C8B-B14F-4D97-AF65-F5344CB8AC3E}">
        <p14:creationId xmlns:p14="http://schemas.microsoft.com/office/powerpoint/2010/main" val="164708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457252" y="53639"/>
            <a:ext cx="7961443" cy="761386"/>
          </a:xfrm>
        </p:spPr>
        <p:txBody>
          <a:bodyPr>
            <a:normAutofit/>
          </a:bodyPr>
          <a:lstStyle/>
          <a:p>
            <a:pPr algn="l"/>
            <a:r>
              <a:rPr lang="en-US" sz="2700" dirty="0"/>
              <a:t>Planning Process</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81607BC-F999-485E-A651-B41B0AEEBE4B}"/>
              </a:ext>
            </a:extLst>
          </p:cNvPr>
          <p:cNvSpPr txBox="1"/>
          <p:nvPr/>
        </p:nvSpPr>
        <p:spPr>
          <a:xfrm>
            <a:off x="832282" y="3220930"/>
            <a:ext cx="1910918" cy="2169825"/>
          </a:xfrm>
          <a:prstGeom prst="rect">
            <a:avLst/>
          </a:prstGeom>
          <a:solidFill>
            <a:schemeClr val="accent1">
              <a:lumMod val="60000"/>
              <a:lumOff val="40000"/>
            </a:schemeClr>
          </a:solidFill>
        </p:spPr>
        <p:txBody>
          <a:bodyPr wrap="square" rtlCol="0">
            <a:spAutoFit/>
          </a:bodyPr>
          <a:lstStyle/>
          <a:p>
            <a:r>
              <a:rPr lang="en-US" sz="900" b="1" dirty="0"/>
              <a:t>*Project Charter</a:t>
            </a:r>
          </a:p>
          <a:p>
            <a:r>
              <a:rPr lang="en-US" sz="900" b="1" dirty="0"/>
              <a:t>*Identified Stakeholders</a:t>
            </a:r>
          </a:p>
          <a:p>
            <a:r>
              <a:rPr lang="en-US" sz="900" b="1" dirty="0"/>
              <a:t>*Stakeholder Management</a:t>
            </a:r>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p:txBody>
      </p:sp>
      <p:sp>
        <p:nvSpPr>
          <p:cNvPr id="23" name="TextBox 22">
            <a:extLst>
              <a:ext uri="{FF2B5EF4-FFF2-40B4-BE49-F238E27FC236}">
                <a16:creationId xmlns:a16="http://schemas.microsoft.com/office/drawing/2014/main" id="{582F4716-C255-4886-9DFF-1E37793EFBEE}"/>
              </a:ext>
            </a:extLst>
          </p:cNvPr>
          <p:cNvSpPr txBox="1"/>
          <p:nvPr/>
        </p:nvSpPr>
        <p:spPr>
          <a:xfrm>
            <a:off x="6064655" y="2920772"/>
            <a:ext cx="2249380" cy="2862322"/>
          </a:xfrm>
          <a:prstGeom prst="rect">
            <a:avLst/>
          </a:prstGeom>
          <a:solidFill>
            <a:schemeClr val="accent1">
              <a:lumMod val="60000"/>
              <a:lumOff val="40000"/>
            </a:schemeClr>
          </a:solidFill>
        </p:spPr>
        <p:txBody>
          <a:bodyPr wrap="square" rtlCol="0">
            <a:spAutoFit/>
          </a:bodyPr>
          <a:lstStyle/>
          <a:p>
            <a:r>
              <a:rPr lang="en-US" sz="900" b="1" dirty="0"/>
              <a:t>• Creating a Project Management Plan</a:t>
            </a:r>
          </a:p>
          <a:p>
            <a:r>
              <a:rPr lang="en-US" sz="900" b="1" dirty="0"/>
              <a:t>• Identifying Stakeholders and their needs</a:t>
            </a:r>
          </a:p>
          <a:p>
            <a:r>
              <a:rPr lang="en-US" sz="900" b="1" dirty="0"/>
              <a:t>• Collecting Requirements</a:t>
            </a:r>
          </a:p>
          <a:p>
            <a:r>
              <a:rPr lang="en-US" sz="900" b="1" dirty="0"/>
              <a:t>• Defining Scope</a:t>
            </a:r>
          </a:p>
          <a:p>
            <a:r>
              <a:rPr lang="en-US" sz="900" b="1" dirty="0"/>
              <a:t>• Creating WBS</a:t>
            </a:r>
          </a:p>
          <a:p>
            <a:r>
              <a:rPr lang="en-US" sz="900" b="1" dirty="0"/>
              <a:t>• Defining Work packages and Activities</a:t>
            </a:r>
          </a:p>
          <a:p>
            <a:r>
              <a:rPr lang="en-US" sz="900" b="1" dirty="0"/>
              <a:t>• Sequencing Activities</a:t>
            </a:r>
          </a:p>
          <a:p>
            <a:r>
              <a:rPr lang="en-US" sz="900" b="1" dirty="0"/>
              <a:t>• Estimating Activity Resources</a:t>
            </a:r>
          </a:p>
          <a:p>
            <a:r>
              <a:rPr lang="en-US" sz="900" b="1" dirty="0"/>
              <a:t>• Estimating Activity Durations</a:t>
            </a:r>
          </a:p>
          <a:p>
            <a:r>
              <a:rPr lang="en-US" sz="900" b="1" dirty="0"/>
              <a:t>• Developing Schedule</a:t>
            </a:r>
          </a:p>
          <a:p>
            <a:r>
              <a:rPr lang="en-US" sz="900" b="1" dirty="0"/>
              <a:t>• Estimating Costs</a:t>
            </a:r>
          </a:p>
          <a:p>
            <a:r>
              <a:rPr lang="en-US" sz="900" b="1" dirty="0"/>
              <a:t>• Determining Budget</a:t>
            </a:r>
          </a:p>
          <a:p>
            <a:r>
              <a:rPr lang="en-US" sz="900" b="1" dirty="0"/>
              <a:t>• Planning Quality</a:t>
            </a:r>
          </a:p>
          <a:p>
            <a:r>
              <a:rPr lang="en-US" sz="900" b="1" dirty="0"/>
              <a:t>• Developing Human Resource Planning</a:t>
            </a:r>
          </a:p>
          <a:p>
            <a:r>
              <a:rPr lang="en-US" sz="900" b="1" dirty="0"/>
              <a:t>• Planning Communication</a:t>
            </a:r>
          </a:p>
          <a:p>
            <a:r>
              <a:rPr lang="en-US" sz="900" b="1" dirty="0"/>
              <a:t>• Planning Risk Management</a:t>
            </a:r>
          </a:p>
          <a:p>
            <a:r>
              <a:rPr lang="en-US" sz="900" b="1" dirty="0"/>
              <a:t>• Identifying Risks</a:t>
            </a:r>
          </a:p>
        </p:txBody>
      </p:sp>
      <p:sp>
        <p:nvSpPr>
          <p:cNvPr id="27" name="TextBox 26">
            <a:extLst>
              <a:ext uri="{FF2B5EF4-FFF2-40B4-BE49-F238E27FC236}">
                <a16:creationId xmlns:a16="http://schemas.microsoft.com/office/drawing/2014/main" id="{E4069524-6A65-4C72-9DB2-58A6556F0F23}"/>
              </a:ext>
            </a:extLst>
          </p:cNvPr>
          <p:cNvSpPr txBox="1"/>
          <p:nvPr/>
        </p:nvSpPr>
        <p:spPr>
          <a:xfrm>
            <a:off x="3355759" y="4066780"/>
            <a:ext cx="2077376" cy="300082"/>
          </a:xfrm>
          <a:prstGeom prst="rect">
            <a:avLst/>
          </a:prstGeom>
          <a:noFill/>
        </p:spPr>
        <p:txBody>
          <a:bodyPr wrap="square">
            <a:spAutoFit/>
          </a:bodyPr>
          <a:lstStyle/>
          <a:p>
            <a:pPr algn="ctr"/>
            <a:r>
              <a:rPr lang="en-US" sz="1350" b="1" u="sng" dirty="0">
                <a:solidFill>
                  <a:srgbClr val="000066"/>
                </a:solidFill>
              </a:rPr>
              <a:t>Planning Phase</a:t>
            </a:r>
          </a:p>
        </p:txBody>
      </p:sp>
      <p:sp>
        <p:nvSpPr>
          <p:cNvPr id="31" name="TextBox 30">
            <a:extLst>
              <a:ext uri="{FF2B5EF4-FFF2-40B4-BE49-F238E27FC236}">
                <a16:creationId xmlns:a16="http://schemas.microsoft.com/office/drawing/2014/main" id="{744C5088-23A1-4F88-BE0C-AACBD2A51D8C}"/>
              </a:ext>
            </a:extLst>
          </p:cNvPr>
          <p:cNvSpPr txBox="1"/>
          <p:nvPr/>
        </p:nvSpPr>
        <p:spPr>
          <a:xfrm>
            <a:off x="1475656" y="2736106"/>
            <a:ext cx="817301" cy="369332"/>
          </a:xfrm>
          <a:prstGeom prst="rect">
            <a:avLst/>
          </a:prstGeom>
          <a:noFill/>
        </p:spPr>
        <p:txBody>
          <a:bodyPr wrap="square">
            <a:spAutoFit/>
          </a:bodyPr>
          <a:lstStyle/>
          <a:p>
            <a:r>
              <a:rPr lang="en-US" dirty="0"/>
              <a:t>Input</a:t>
            </a:r>
          </a:p>
        </p:txBody>
      </p:sp>
      <p:sp>
        <p:nvSpPr>
          <p:cNvPr id="33" name="TextBox 32">
            <a:extLst>
              <a:ext uri="{FF2B5EF4-FFF2-40B4-BE49-F238E27FC236}">
                <a16:creationId xmlns:a16="http://schemas.microsoft.com/office/drawing/2014/main" id="{8D09FFB9-3E3E-4FC9-9D17-581042198C6D}"/>
              </a:ext>
            </a:extLst>
          </p:cNvPr>
          <p:cNvSpPr txBox="1"/>
          <p:nvPr/>
        </p:nvSpPr>
        <p:spPr>
          <a:xfrm>
            <a:off x="6531666" y="2599949"/>
            <a:ext cx="1064669" cy="369332"/>
          </a:xfrm>
          <a:prstGeom prst="rect">
            <a:avLst/>
          </a:prstGeom>
          <a:noFill/>
        </p:spPr>
        <p:txBody>
          <a:bodyPr wrap="square">
            <a:spAutoFit/>
          </a:bodyPr>
          <a:lstStyle/>
          <a:p>
            <a:r>
              <a:rPr lang="en-US" dirty="0"/>
              <a:t>Output</a:t>
            </a:r>
          </a:p>
        </p:txBody>
      </p:sp>
      <p:sp>
        <p:nvSpPr>
          <p:cNvPr id="13" name="TextBox 12">
            <a:extLst>
              <a:ext uri="{FF2B5EF4-FFF2-40B4-BE49-F238E27FC236}">
                <a16:creationId xmlns:a16="http://schemas.microsoft.com/office/drawing/2014/main" id="{074CB427-85BC-40D7-807D-919F71F704DC}"/>
              </a:ext>
            </a:extLst>
          </p:cNvPr>
          <p:cNvSpPr txBox="1"/>
          <p:nvPr/>
        </p:nvSpPr>
        <p:spPr>
          <a:xfrm>
            <a:off x="683568" y="1154012"/>
            <a:ext cx="6121708" cy="1200329"/>
          </a:xfrm>
          <a:prstGeom prst="rect">
            <a:avLst/>
          </a:prstGeom>
          <a:noFill/>
        </p:spPr>
        <p:txBody>
          <a:bodyPr wrap="square">
            <a:spAutoFit/>
          </a:bodyPr>
          <a:lstStyle/>
          <a:p>
            <a:r>
              <a:rPr lang="en-US" dirty="0"/>
              <a:t>- Blueprint of the Project</a:t>
            </a:r>
          </a:p>
          <a:p>
            <a:r>
              <a:rPr lang="en-US" dirty="0"/>
              <a:t>- Getting the project organized before work execution</a:t>
            </a:r>
          </a:p>
          <a:p>
            <a:r>
              <a:rPr lang="en-US" dirty="0"/>
              <a:t>- A detailed analysis of whether the project team can achieve the project objectives</a:t>
            </a:r>
          </a:p>
        </p:txBody>
      </p:sp>
    </p:spTree>
    <p:extLst>
      <p:ext uri="{BB962C8B-B14F-4D97-AF65-F5344CB8AC3E}">
        <p14:creationId xmlns:p14="http://schemas.microsoft.com/office/powerpoint/2010/main" val="53252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734628" y="50958"/>
            <a:ext cx="7961443" cy="761386"/>
          </a:xfrm>
        </p:spPr>
        <p:txBody>
          <a:bodyPr>
            <a:normAutofit/>
          </a:bodyPr>
          <a:lstStyle/>
          <a:p>
            <a:pPr algn="l"/>
            <a:r>
              <a:rPr lang="en-US" sz="2700" b="1" dirty="0">
                <a:solidFill>
                  <a:srgbClr val="C00000"/>
                </a:solidFill>
              </a:rPr>
              <a:t>Executing Process</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81607BC-F999-485E-A651-B41B0AEEBE4B}"/>
              </a:ext>
            </a:extLst>
          </p:cNvPr>
          <p:cNvSpPr txBox="1"/>
          <p:nvPr/>
        </p:nvSpPr>
        <p:spPr>
          <a:xfrm>
            <a:off x="840161" y="2737015"/>
            <a:ext cx="1910918" cy="2308324"/>
          </a:xfrm>
          <a:prstGeom prst="rect">
            <a:avLst/>
          </a:prstGeom>
          <a:solidFill>
            <a:schemeClr val="accent1">
              <a:lumMod val="60000"/>
              <a:lumOff val="40000"/>
            </a:schemeClr>
          </a:solidFill>
        </p:spPr>
        <p:txBody>
          <a:bodyPr wrap="square" rtlCol="0">
            <a:spAutoFit/>
          </a:bodyPr>
          <a:lstStyle/>
          <a:p>
            <a:r>
              <a:rPr lang="en-US" sz="900" dirty="0">
                <a:latin typeface="OpenSans-Regular"/>
              </a:rPr>
              <a:t>•Project Management Plan</a:t>
            </a:r>
          </a:p>
          <a:p>
            <a:r>
              <a:rPr lang="en-US" sz="900" dirty="0">
                <a:latin typeface="OpenSans-Regular"/>
              </a:rPr>
              <a:t>• Stakeholders needs</a:t>
            </a:r>
          </a:p>
          <a:p>
            <a:r>
              <a:rPr lang="en-US" sz="900" dirty="0">
                <a:latin typeface="OpenSans-Regular"/>
              </a:rPr>
              <a:t>• Project Scope</a:t>
            </a:r>
          </a:p>
          <a:p>
            <a:r>
              <a:rPr lang="en-US" sz="900" dirty="0">
                <a:latin typeface="OpenSans-Regular"/>
              </a:rPr>
              <a:t>• Project WBS</a:t>
            </a:r>
          </a:p>
          <a:p>
            <a:r>
              <a:rPr lang="en-US" sz="900" dirty="0">
                <a:latin typeface="OpenSans-Regular"/>
              </a:rPr>
              <a:t>• Work packages and Activities</a:t>
            </a:r>
          </a:p>
          <a:p>
            <a:r>
              <a:rPr lang="en-US" sz="900" dirty="0">
                <a:latin typeface="OpenSans-Regular"/>
              </a:rPr>
              <a:t>• Activity Schedule</a:t>
            </a:r>
          </a:p>
          <a:p>
            <a:r>
              <a:rPr lang="en-US" sz="900" dirty="0">
                <a:latin typeface="OpenSans-Regular"/>
              </a:rPr>
              <a:t>• Project Cost Estimate</a:t>
            </a:r>
          </a:p>
          <a:p>
            <a:r>
              <a:rPr lang="en-US" sz="900" dirty="0">
                <a:latin typeface="OpenSans-Regular"/>
              </a:rPr>
              <a:t>• Budget</a:t>
            </a:r>
          </a:p>
          <a:p>
            <a:r>
              <a:rPr lang="en-US" sz="900" dirty="0">
                <a:latin typeface="OpenSans-Regular"/>
              </a:rPr>
              <a:t>• Quality Plan</a:t>
            </a:r>
          </a:p>
          <a:p>
            <a:r>
              <a:rPr lang="en-US" sz="900" dirty="0">
                <a:latin typeface="OpenSans-Regular"/>
              </a:rPr>
              <a:t>• Human Resource Plan</a:t>
            </a:r>
          </a:p>
          <a:p>
            <a:r>
              <a:rPr lang="en-US" sz="900" dirty="0">
                <a:latin typeface="OpenSans-Regular"/>
              </a:rPr>
              <a:t>• Communication Plan</a:t>
            </a:r>
          </a:p>
          <a:p>
            <a:r>
              <a:rPr lang="en-US" sz="900" dirty="0">
                <a:latin typeface="OpenSans-Regular"/>
              </a:rPr>
              <a:t>• Risk Management Plan</a:t>
            </a:r>
            <a:endParaRPr lang="en-US" sz="900" b="1" dirty="0"/>
          </a:p>
          <a:p>
            <a:endParaRPr lang="en-US" sz="900" b="1" dirty="0"/>
          </a:p>
          <a:p>
            <a:endParaRPr lang="en-US" sz="900" b="1" dirty="0"/>
          </a:p>
          <a:p>
            <a:endParaRPr lang="en-US" sz="900" b="1" dirty="0"/>
          </a:p>
          <a:p>
            <a:endParaRPr lang="en-US" sz="900" b="1" dirty="0"/>
          </a:p>
        </p:txBody>
      </p:sp>
      <p:sp>
        <p:nvSpPr>
          <p:cNvPr id="23" name="TextBox 22">
            <a:extLst>
              <a:ext uri="{FF2B5EF4-FFF2-40B4-BE49-F238E27FC236}">
                <a16:creationId xmlns:a16="http://schemas.microsoft.com/office/drawing/2014/main" id="{582F4716-C255-4886-9DFF-1E37793EFBEE}"/>
              </a:ext>
            </a:extLst>
          </p:cNvPr>
          <p:cNvSpPr txBox="1"/>
          <p:nvPr/>
        </p:nvSpPr>
        <p:spPr>
          <a:xfrm>
            <a:off x="6047955" y="2737015"/>
            <a:ext cx="2249380" cy="2169825"/>
          </a:xfrm>
          <a:prstGeom prst="rect">
            <a:avLst/>
          </a:prstGeom>
          <a:solidFill>
            <a:schemeClr val="accent1">
              <a:lumMod val="60000"/>
              <a:lumOff val="40000"/>
            </a:schemeClr>
          </a:solidFill>
        </p:spPr>
        <p:txBody>
          <a:bodyPr wrap="square" rtlCol="0">
            <a:spAutoFit/>
          </a:bodyPr>
          <a:lstStyle/>
          <a:p>
            <a:r>
              <a:rPr lang="en-US" sz="900" b="1" dirty="0"/>
              <a:t>Project Deliverables</a:t>
            </a:r>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p:txBody>
      </p:sp>
      <p:sp>
        <p:nvSpPr>
          <p:cNvPr id="27" name="TextBox 26">
            <a:extLst>
              <a:ext uri="{FF2B5EF4-FFF2-40B4-BE49-F238E27FC236}">
                <a16:creationId xmlns:a16="http://schemas.microsoft.com/office/drawing/2014/main" id="{E4069524-6A65-4C72-9DB2-58A6556F0F23}"/>
              </a:ext>
            </a:extLst>
          </p:cNvPr>
          <p:cNvSpPr txBox="1"/>
          <p:nvPr/>
        </p:nvSpPr>
        <p:spPr>
          <a:xfrm>
            <a:off x="3360829" y="2715215"/>
            <a:ext cx="2077376" cy="300082"/>
          </a:xfrm>
          <a:prstGeom prst="rect">
            <a:avLst/>
          </a:prstGeom>
          <a:noFill/>
        </p:spPr>
        <p:txBody>
          <a:bodyPr wrap="square">
            <a:spAutoFit/>
          </a:bodyPr>
          <a:lstStyle/>
          <a:p>
            <a:pPr algn="ctr"/>
            <a:r>
              <a:rPr lang="en-US" sz="1350" b="1" u="sng" dirty="0">
                <a:solidFill>
                  <a:srgbClr val="000066"/>
                </a:solidFill>
              </a:rPr>
              <a:t>Executing Phase</a:t>
            </a:r>
          </a:p>
        </p:txBody>
      </p:sp>
      <p:sp>
        <p:nvSpPr>
          <p:cNvPr id="31" name="TextBox 30">
            <a:extLst>
              <a:ext uri="{FF2B5EF4-FFF2-40B4-BE49-F238E27FC236}">
                <a16:creationId xmlns:a16="http://schemas.microsoft.com/office/drawing/2014/main" id="{744C5088-23A1-4F88-BE0C-AACBD2A51D8C}"/>
              </a:ext>
            </a:extLst>
          </p:cNvPr>
          <p:cNvSpPr txBox="1"/>
          <p:nvPr/>
        </p:nvSpPr>
        <p:spPr>
          <a:xfrm>
            <a:off x="1475656" y="2242115"/>
            <a:ext cx="817301" cy="369332"/>
          </a:xfrm>
          <a:prstGeom prst="rect">
            <a:avLst/>
          </a:prstGeom>
          <a:noFill/>
        </p:spPr>
        <p:txBody>
          <a:bodyPr wrap="square">
            <a:spAutoFit/>
          </a:bodyPr>
          <a:lstStyle/>
          <a:p>
            <a:r>
              <a:rPr lang="en-US" dirty="0"/>
              <a:t>Input</a:t>
            </a:r>
          </a:p>
        </p:txBody>
      </p:sp>
      <p:sp>
        <p:nvSpPr>
          <p:cNvPr id="33" name="TextBox 32">
            <a:extLst>
              <a:ext uri="{FF2B5EF4-FFF2-40B4-BE49-F238E27FC236}">
                <a16:creationId xmlns:a16="http://schemas.microsoft.com/office/drawing/2014/main" id="{8D09FFB9-3E3E-4FC9-9D17-581042198C6D}"/>
              </a:ext>
            </a:extLst>
          </p:cNvPr>
          <p:cNvSpPr txBox="1"/>
          <p:nvPr/>
        </p:nvSpPr>
        <p:spPr>
          <a:xfrm>
            <a:off x="6516216" y="2312491"/>
            <a:ext cx="1031299" cy="369332"/>
          </a:xfrm>
          <a:prstGeom prst="rect">
            <a:avLst/>
          </a:prstGeom>
          <a:noFill/>
        </p:spPr>
        <p:txBody>
          <a:bodyPr wrap="square">
            <a:spAutoFit/>
          </a:bodyPr>
          <a:lstStyle/>
          <a:p>
            <a:r>
              <a:rPr lang="en-US" dirty="0"/>
              <a:t>Output</a:t>
            </a:r>
          </a:p>
        </p:txBody>
      </p:sp>
      <p:sp>
        <p:nvSpPr>
          <p:cNvPr id="13" name="TextBox 12">
            <a:extLst>
              <a:ext uri="{FF2B5EF4-FFF2-40B4-BE49-F238E27FC236}">
                <a16:creationId xmlns:a16="http://schemas.microsoft.com/office/drawing/2014/main" id="{074CB427-85BC-40D7-807D-919F71F704DC}"/>
              </a:ext>
            </a:extLst>
          </p:cNvPr>
          <p:cNvSpPr txBox="1"/>
          <p:nvPr/>
        </p:nvSpPr>
        <p:spPr>
          <a:xfrm>
            <a:off x="625112" y="1111514"/>
            <a:ext cx="6121708" cy="923330"/>
          </a:xfrm>
          <a:prstGeom prst="rect">
            <a:avLst/>
          </a:prstGeom>
          <a:noFill/>
        </p:spPr>
        <p:txBody>
          <a:bodyPr wrap="square">
            <a:spAutoFit/>
          </a:bodyPr>
          <a:lstStyle/>
          <a:p>
            <a:r>
              <a:rPr lang="en-US" sz="1200" dirty="0"/>
              <a:t>- </a:t>
            </a:r>
            <a:r>
              <a:rPr lang="en-US" dirty="0"/>
              <a:t>Completing the work as defined in the project management plan</a:t>
            </a:r>
            <a:endParaRPr lang="en-US" sz="1200" dirty="0"/>
          </a:p>
          <a:p>
            <a:r>
              <a:rPr lang="en-US" sz="1200" dirty="0"/>
              <a:t>- </a:t>
            </a:r>
            <a:r>
              <a:rPr lang="en-US" dirty="0"/>
              <a:t>Meeting the project objectives</a:t>
            </a:r>
            <a:endParaRPr lang="en-US" sz="1200" dirty="0"/>
          </a:p>
        </p:txBody>
      </p:sp>
      <p:sp>
        <p:nvSpPr>
          <p:cNvPr id="11" name="TextBox 10">
            <a:extLst>
              <a:ext uri="{FF2B5EF4-FFF2-40B4-BE49-F238E27FC236}">
                <a16:creationId xmlns:a16="http://schemas.microsoft.com/office/drawing/2014/main" id="{84589058-4C75-423B-A9F4-67EEC4C0B67C}"/>
              </a:ext>
            </a:extLst>
          </p:cNvPr>
          <p:cNvSpPr txBox="1"/>
          <p:nvPr/>
        </p:nvSpPr>
        <p:spPr>
          <a:xfrm>
            <a:off x="2843808" y="3191294"/>
            <a:ext cx="4037675" cy="2308324"/>
          </a:xfrm>
          <a:prstGeom prst="rect">
            <a:avLst/>
          </a:prstGeom>
          <a:noFill/>
        </p:spPr>
        <p:txBody>
          <a:bodyPr wrap="square">
            <a:spAutoFit/>
          </a:bodyPr>
          <a:lstStyle/>
          <a:p>
            <a:r>
              <a:rPr lang="en-US" dirty="0"/>
              <a:t>• Direct and Manage Project Execution</a:t>
            </a:r>
          </a:p>
          <a:p>
            <a:r>
              <a:rPr lang="en-US" dirty="0"/>
              <a:t>• Perform Quality Assurance</a:t>
            </a:r>
          </a:p>
          <a:p>
            <a:r>
              <a:rPr lang="en-US" dirty="0"/>
              <a:t>• Resource Acquisition &amp; Management</a:t>
            </a:r>
          </a:p>
          <a:p>
            <a:r>
              <a:rPr lang="en-US" dirty="0"/>
              <a:t>• Distribute Information</a:t>
            </a:r>
          </a:p>
          <a:p>
            <a:r>
              <a:rPr lang="en-US" dirty="0"/>
              <a:t>• Manage Stakeholder Expectations</a:t>
            </a:r>
          </a:p>
          <a:p>
            <a:r>
              <a:rPr lang="en-US" dirty="0"/>
              <a:t>• Conduct Procurements</a:t>
            </a:r>
          </a:p>
        </p:txBody>
      </p:sp>
    </p:spTree>
    <p:extLst>
      <p:ext uri="{BB962C8B-B14F-4D97-AF65-F5344CB8AC3E}">
        <p14:creationId xmlns:p14="http://schemas.microsoft.com/office/powerpoint/2010/main" val="248756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770931" y="57151"/>
            <a:ext cx="7465957" cy="779561"/>
          </a:xfrm>
        </p:spPr>
        <p:txBody>
          <a:bodyPr>
            <a:normAutofit/>
          </a:bodyPr>
          <a:lstStyle/>
          <a:p>
            <a:pPr algn="l"/>
            <a:r>
              <a:rPr lang="en-US" sz="2400" dirty="0"/>
              <a:t>MONITORING AND CONTROLLING PROCESS</a:t>
            </a:r>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770931" y="1034037"/>
            <a:ext cx="5432702" cy="3051143"/>
          </a:xfrm>
        </p:spPr>
        <p:txBody>
          <a:bodyPr anchor="t">
            <a:normAutofit/>
          </a:bodyPr>
          <a:lstStyle/>
          <a:p>
            <a:r>
              <a:rPr lang="en-US" sz="1800" dirty="0"/>
              <a:t>Measuring the performance of the project with the project management plan</a:t>
            </a:r>
          </a:p>
          <a:p>
            <a:r>
              <a:rPr lang="en-US" sz="1800" dirty="0"/>
              <a:t>Approving change requests</a:t>
            </a:r>
          </a:p>
          <a:p>
            <a:r>
              <a:rPr lang="en-US" sz="1800" dirty="0"/>
              <a:t>Monitoring and controlling all project areas, tasks, and activities in iterative mode</a:t>
            </a:r>
          </a:p>
          <a:p>
            <a:pPr marL="685800" lvl="2" indent="0">
              <a:buNone/>
            </a:pPr>
            <a:endParaRPr lang="en-US" sz="900" dirty="0"/>
          </a:p>
        </p:txBody>
      </p:sp>
      <p:pic>
        <p:nvPicPr>
          <p:cNvPr id="5" name="Picture 4">
            <a:extLst>
              <a:ext uri="{FF2B5EF4-FFF2-40B4-BE49-F238E27FC236}">
                <a16:creationId xmlns:a16="http://schemas.microsoft.com/office/drawing/2014/main" id="{23F058FD-BF75-41DC-833C-DE244B72B3DF}"/>
              </a:ext>
            </a:extLst>
          </p:cNvPr>
          <p:cNvPicPr>
            <a:picLocks noChangeAspect="1"/>
          </p:cNvPicPr>
          <p:nvPr/>
        </p:nvPicPr>
        <p:blipFill>
          <a:blip r:embed="rId2"/>
          <a:stretch>
            <a:fillRect/>
          </a:stretch>
        </p:blipFill>
        <p:spPr>
          <a:xfrm>
            <a:off x="1763688" y="2708920"/>
            <a:ext cx="3624089" cy="2459949"/>
          </a:xfrm>
          <a:prstGeom prst="rect">
            <a:avLst/>
          </a:prstGeom>
        </p:spPr>
      </p:pic>
    </p:spTree>
    <p:extLst>
      <p:ext uri="{BB962C8B-B14F-4D97-AF65-F5344CB8AC3E}">
        <p14:creationId xmlns:p14="http://schemas.microsoft.com/office/powerpoint/2010/main" val="428132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611560" y="116632"/>
            <a:ext cx="7465957" cy="761255"/>
          </a:xfrm>
        </p:spPr>
        <p:txBody>
          <a:bodyPr>
            <a:normAutofit/>
          </a:bodyPr>
          <a:lstStyle/>
          <a:p>
            <a:pPr algn="l"/>
            <a:r>
              <a:rPr lang="en-US" sz="2800" dirty="0"/>
              <a:t>CLOSING PROCESS</a:t>
            </a:r>
          </a:p>
        </p:txBody>
      </p:sp>
      <p:sp>
        <p:nvSpPr>
          <p:cNvPr id="8" name="Content Placeholder 7">
            <a:extLst>
              <a:ext uri="{FF2B5EF4-FFF2-40B4-BE49-F238E27FC236}">
                <a16:creationId xmlns:a16="http://schemas.microsoft.com/office/drawing/2014/main" id="{B5CEC07E-51DF-4F3D-9C04-2D6895E7FC04}"/>
              </a:ext>
            </a:extLst>
          </p:cNvPr>
          <p:cNvSpPr>
            <a:spLocks noGrp="1"/>
          </p:cNvSpPr>
          <p:nvPr>
            <p:ph idx="1"/>
          </p:nvPr>
        </p:nvSpPr>
        <p:spPr>
          <a:xfrm>
            <a:off x="755576" y="1196752"/>
            <a:ext cx="7056784" cy="3888432"/>
          </a:xfrm>
        </p:spPr>
        <p:txBody>
          <a:bodyPr/>
          <a:lstStyle/>
          <a:p>
            <a:pPr marL="0" indent="0" defTabSz="342900" eaLnBrk="1" fontAlgn="auto" hangingPunct="1">
              <a:spcBef>
                <a:spcPts val="0"/>
              </a:spcBef>
              <a:spcAft>
                <a:spcPts val="0"/>
              </a:spcAft>
              <a:buNone/>
              <a:defRPr/>
            </a:pPr>
            <a:r>
              <a:rPr lang="en-US" sz="2000" dirty="0">
                <a:solidFill>
                  <a:prstClr val="black"/>
                </a:solidFill>
                <a:latin typeface="Corbel" panose="020B0503020204020204"/>
                <a:cs typeface="+mn-cs"/>
              </a:rPr>
              <a:t>Project is completed only when the project closure is completed. The actions required for Closing Process are:</a:t>
            </a:r>
          </a:p>
          <a:p>
            <a:pPr marL="0" indent="0" defTabSz="342900" eaLnBrk="1" fontAlgn="auto" hangingPunct="1">
              <a:spcBef>
                <a:spcPts val="0"/>
              </a:spcBef>
              <a:spcAft>
                <a:spcPts val="0"/>
              </a:spcAft>
              <a:buNone/>
              <a:defRPr/>
            </a:pPr>
            <a:endParaRPr lang="en-US" sz="2000" dirty="0">
              <a:solidFill>
                <a:prstClr val="black"/>
              </a:solidFill>
              <a:latin typeface="Corbel" panose="020B0503020204020204"/>
              <a:cs typeface="+mn-cs"/>
            </a:endParaRPr>
          </a:p>
          <a:p>
            <a:pPr marL="0" indent="0" defTabSz="342900" eaLnBrk="1" fontAlgn="auto" hangingPunct="1">
              <a:spcBef>
                <a:spcPts val="0"/>
              </a:spcBef>
              <a:spcAft>
                <a:spcPts val="0"/>
              </a:spcAft>
              <a:buNone/>
              <a:defRPr/>
            </a:pPr>
            <a:r>
              <a:rPr lang="en-US" sz="2000" dirty="0">
                <a:solidFill>
                  <a:prstClr val="black"/>
                </a:solidFill>
                <a:latin typeface="Corbel" panose="020B0503020204020204"/>
                <a:cs typeface="+mn-cs"/>
              </a:rPr>
              <a:t>• Close Project or Phase</a:t>
            </a:r>
          </a:p>
          <a:p>
            <a:pPr marL="0" indent="0" defTabSz="342900" eaLnBrk="1" fontAlgn="auto" hangingPunct="1">
              <a:spcBef>
                <a:spcPts val="0"/>
              </a:spcBef>
              <a:spcAft>
                <a:spcPts val="0"/>
              </a:spcAft>
              <a:buNone/>
              <a:defRPr/>
            </a:pPr>
            <a:r>
              <a:rPr lang="en-US" sz="2000" dirty="0">
                <a:solidFill>
                  <a:prstClr val="black"/>
                </a:solidFill>
                <a:latin typeface="Corbel" panose="020B0503020204020204"/>
                <a:cs typeface="+mn-cs"/>
              </a:rPr>
              <a:t>(formal sign-off that the product of the project is acceptable by stakeholder(s)</a:t>
            </a:r>
          </a:p>
          <a:p>
            <a:pPr marL="0" indent="0" defTabSz="342900" eaLnBrk="1" fontAlgn="auto" hangingPunct="1">
              <a:spcBef>
                <a:spcPts val="0"/>
              </a:spcBef>
              <a:spcAft>
                <a:spcPts val="0"/>
              </a:spcAft>
              <a:buNone/>
              <a:defRPr/>
            </a:pPr>
            <a:endParaRPr lang="en-US" sz="2000" dirty="0">
              <a:solidFill>
                <a:prstClr val="black"/>
              </a:solidFill>
              <a:latin typeface="Corbel" panose="020B0503020204020204"/>
              <a:cs typeface="+mn-cs"/>
            </a:endParaRPr>
          </a:p>
          <a:p>
            <a:pPr marL="0" indent="0" defTabSz="342900" eaLnBrk="1" fontAlgn="auto" hangingPunct="1">
              <a:spcBef>
                <a:spcPts val="0"/>
              </a:spcBef>
              <a:spcAft>
                <a:spcPts val="0"/>
              </a:spcAft>
              <a:buNone/>
              <a:defRPr/>
            </a:pPr>
            <a:r>
              <a:rPr lang="en-US" sz="2000" dirty="0">
                <a:solidFill>
                  <a:prstClr val="black"/>
                </a:solidFill>
                <a:latin typeface="Corbel" panose="020B0503020204020204"/>
                <a:cs typeface="+mn-cs"/>
              </a:rPr>
              <a:t>• Close Procurements</a:t>
            </a:r>
          </a:p>
          <a:p>
            <a:pPr marL="0" indent="0">
              <a:buNone/>
            </a:pPr>
            <a:endParaRPr lang="en-US" dirty="0"/>
          </a:p>
        </p:txBody>
      </p:sp>
    </p:spTree>
    <p:extLst>
      <p:ext uri="{BB962C8B-B14F-4D97-AF65-F5344CB8AC3E}">
        <p14:creationId xmlns:p14="http://schemas.microsoft.com/office/powerpoint/2010/main" val="587023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927" y="1371602"/>
            <a:ext cx="5635526" cy="742949"/>
          </a:xfrm>
        </p:spPr>
        <p:txBody>
          <a:bodyPr/>
          <a:lstStyle/>
          <a:p>
            <a:r>
              <a:rPr lang="en-US" b="1" dirty="0"/>
              <a:t>Review Question</a:t>
            </a:r>
          </a:p>
        </p:txBody>
      </p:sp>
      <p:sp>
        <p:nvSpPr>
          <p:cNvPr id="3" name="Content Placeholder 2"/>
          <p:cNvSpPr>
            <a:spLocks noGrp="1"/>
          </p:cNvSpPr>
          <p:nvPr>
            <p:ph idx="1"/>
          </p:nvPr>
        </p:nvSpPr>
        <p:spPr>
          <a:xfrm>
            <a:off x="949570" y="2114551"/>
            <a:ext cx="8387861" cy="2567353"/>
          </a:xfrm>
        </p:spPr>
        <p:txBody>
          <a:bodyPr>
            <a:normAutofit fontScale="85000" lnSpcReduction="10000"/>
          </a:bodyPr>
          <a:lstStyle/>
          <a:p>
            <a:pPr marL="0" indent="0">
              <a:buNone/>
            </a:pPr>
            <a:r>
              <a:rPr lang="en-US" b="1" dirty="0"/>
              <a:t>Which of the following is not a project?</a:t>
            </a:r>
          </a:p>
          <a:p>
            <a:pPr marL="0" indent="0">
              <a:buNone/>
            </a:pPr>
            <a:r>
              <a:rPr lang="en-US" dirty="0"/>
              <a:t>a) Running an election campaign for a political candidate.</a:t>
            </a:r>
            <a:br>
              <a:rPr lang="en-US" dirty="0"/>
            </a:br>
            <a:r>
              <a:rPr lang="en-US" dirty="0"/>
              <a:t>b) Building a bridge over a river.</a:t>
            </a:r>
            <a:br>
              <a:rPr lang="en-US" dirty="0"/>
            </a:br>
            <a:r>
              <a:rPr lang="en-US" dirty="0"/>
              <a:t>c) Pilot aircraft for a United flight.</a:t>
            </a:r>
            <a:br>
              <a:rPr lang="en-US" dirty="0"/>
            </a:br>
            <a:r>
              <a:rPr lang="en-US" dirty="0"/>
              <a:t>d) Writing a book on Project Management.</a:t>
            </a:r>
            <a:br>
              <a:rPr lang="en-US" dirty="0"/>
            </a:br>
            <a:endParaRPr lang="en-US" dirty="0"/>
          </a:p>
        </p:txBody>
      </p:sp>
    </p:spTree>
    <p:extLst>
      <p:ext uri="{BB962C8B-B14F-4D97-AF65-F5344CB8AC3E}">
        <p14:creationId xmlns:p14="http://schemas.microsoft.com/office/powerpoint/2010/main" val="374348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p:txBody>
          <a:bodyPr/>
          <a:lstStyle/>
          <a:p>
            <a:pPr algn="l"/>
            <a:r>
              <a:rPr lang="en-US" sz="2800" dirty="0"/>
              <a:t>WHAT IS PROJECT MANAGEMENT?</a:t>
            </a:r>
          </a:p>
        </p:txBody>
      </p:sp>
      <p:pic>
        <p:nvPicPr>
          <p:cNvPr id="6" name="Content Placeholder 5">
            <a:extLst>
              <a:ext uri="{FF2B5EF4-FFF2-40B4-BE49-F238E27FC236}">
                <a16:creationId xmlns:a16="http://schemas.microsoft.com/office/drawing/2014/main" id="{39FEB821-FCC4-410A-9D3C-D555BF86F3D7}"/>
              </a:ext>
            </a:extLst>
          </p:cNvPr>
          <p:cNvPicPr>
            <a:picLocks noGrp="1" noChangeAspect="1"/>
          </p:cNvPicPr>
          <p:nvPr>
            <p:ph idx="1"/>
          </p:nvPr>
        </p:nvPicPr>
        <p:blipFill>
          <a:blip r:embed="rId2"/>
          <a:stretch>
            <a:fillRect/>
          </a:stretch>
        </p:blipFill>
        <p:spPr>
          <a:xfrm>
            <a:off x="1115616" y="1628800"/>
            <a:ext cx="6297831" cy="2969957"/>
          </a:xfrm>
        </p:spPr>
      </p:pic>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78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814982" y="4386"/>
            <a:ext cx="7514035" cy="761386"/>
          </a:xfrm>
        </p:spPr>
        <p:txBody>
          <a:bodyPr/>
          <a:lstStyle/>
          <a:p>
            <a:pPr algn="l"/>
            <a:r>
              <a:rPr lang="en-US" dirty="0"/>
              <a:t>Project Management Structure.</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0B456A7-1F7C-448F-AB0D-4D78857232D2}"/>
              </a:ext>
            </a:extLst>
          </p:cNvPr>
          <p:cNvPicPr>
            <a:picLocks noGrp="1" noChangeAspect="1"/>
          </p:cNvPicPr>
          <p:nvPr>
            <p:ph idx="1"/>
          </p:nvPr>
        </p:nvPicPr>
        <p:blipFill>
          <a:blip r:embed="rId2"/>
          <a:stretch>
            <a:fillRect/>
          </a:stretch>
        </p:blipFill>
        <p:spPr>
          <a:xfrm>
            <a:off x="5076056" y="1002753"/>
            <a:ext cx="3642851" cy="2035277"/>
          </a:xfrm>
        </p:spPr>
      </p:pic>
      <p:pic>
        <p:nvPicPr>
          <p:cNvPr id="10" name="Picture 9">
            <a:extLst>
              <a:ext uri="{FF2B5EF4-FFF2-40B4-BE49-F238E27FC236}">
                <a16:creationId xmlns:a16="http://schemas.microsoft.com/office/drawing/2014/main" id="{377782EE-44F0-4BB5-A9AD-CEC4C6E6CAF0}"/>
              </a:ext>
            </a:extLst>
          </p:cNvPr>
          <p:cNvPicPr>
            <a:picLocks noChangeAspect="1"/>
          </p:cNvPicPr>
          <p:nvPr/>
        </p:nvPicPr>
        <p:blipFill>
          <a:blip r:embed="rId3"/>
          <a:stretch>
            <a:fillRect/>
          </a:stretch>
        </p:blipFill>
        <p:spPr>
          <a:xfrm>
            <a:off x="323528" y="3014358"/>
            <a:ext cx="5400600" cy="2582753"/>
          </a:xfrm>
          <a:prstGeom prst="rect">
            <a:avLst/>
          </a:prstGeom>
        </p:spPr>
      </p:pic>
      <p:sp>
        <p:nvSpPr>
          <p:cNvPr id="12" name="TextBox 11">
            <a:extLst>
              <a:ext uri="{FF2B5EF4-FFF2-40B4-BE49-F238E27FC236}">
                <a16:creationId xmlns:a16="http://schemas.microsoft.com/office/drawing/2014/main" id="{EBC4EB99-BFF6-4D68-9089-3F1203D0F185}"/>
              </a:ext>
            </a:extLst>
          </p:cNvPr>
          <p:cNvSpPr txBox="1"/>
          <p:nvPr/>
        </p:nvSpPr>
        <p:spPr>
          <a:xfrm>
            <a:off x="2057271" y="2214312"/>
            <a:ext cx="1285043" cy="646331"/>
          </a:xfrm>
          <a:prstGeom prst="rect">
            <a:avLst/>
          </a:prstGeom>
          <a:noFill/>
        </p:spPr>
        <p:txBody>
          <a:bodyPr wrap="square">
            <a:spAutoFit/>
          </a:bodyPr>
          <a:lstStyle/>
          <a:p>
            <a:pPr algn="just"/>
            <a:r>
              <a:rPr lang="en-US" b="1" dirty="0"/>
              <a:t>Process Groups</a:t>
            </a:r>
          </a:p>
        </p:txBody>
      </p:sp>
      <p:sp>
        <p:nvSpPr>
          <p:cNvPr id="14" name="TextBox 13">
            <a:extLst>
              <a:ext uri="{FF2B5EF4-FFF2-40B4-BE49-F238E27FC236}">
                <a16:creationId xmlns:a16="http://schemas.microsoft.com/office/drawing/2014/main" id="{2ACF2AFF-6C2C-4D9C-8DB7-6A73601D57B7}"/>
              </a:ext>
            </a:extLst>
          </p:cNvPr>
          <p:cNvSpPr txBox="1"/>
          <p:nvPr/>
        </p:nvSpPr>
        <p:spPr>
          <a:xfrm>
            <a:off x="6372200" y="3105834"/>
            <a:ext cx="1516222" cy="646331"/>
          </a:xfrm>
          <a:prstGeom prst="rect">
            <a:avLst/>
          </a:prstGeom>
          <a:noFill/>
        </p:spPr>
        <p:txBody>
          <a:bodyPr wrap="square">
            <a:spAutoFit/>
          </a:bodyPr>
          <a:lstStyle/>
          <a:p>
            <a:pPr algn="just"/>
            <a:r>
              <a:rPr lang="en-US" b="1" dirty="0"/>
              <a:t>Knowledge Areas</a:t>
            </a:r>
          </a:p>
        </p:txBody>
      </p:sp>
    </p:spTree>
    <p:extLst>
      <p:ext uri="{BB962C8B-B14F-4D97-AF65-F5344CB8AC3E}">
        <p14:creationId xmlns:p14="http://schemas.microsoft.com/office/powerpoint/2010/main" val="56984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237" y="-20672"/>
            <a:ext cx="5635526" cy="742949"/>
          </a:xfrm>
        </p:spPr>
        <p:txBody>
          <a:bodyPr/>
          <a:lstStyle/>
          <a:p>
            <a:r>
              <a:rPr lang="en-US" b="1" dirty="0"/>
              <a:t>Review Question</a:t>
            </a:r>
          </a:p>
        </p:txBody>
      </p:sp>
      <p:sp>
        <p:nvSpPr>
          <p:cNvPr id="3" name="Content Placeholder 2"/>
          <p:cNvSpPr>
            <a:spLocks noGrp="1"/>
          </p:cNvSpPr>
          <p:nvPr>
            <p:ph idx="1"/>
          </p:nvPr>
        </p:nvSpPr>
        <p:spPr>
          <a:xfrm>
            <a:off x="1259632" y="1700808"/>
            <a:ext cx="6533361" cy="3456384"/>
          </a:xfrm>
        </p:spPr>
        <p:txBody>
          <a:bodyPr>
            <a:normAutofit fontScale="92500"/>
          </a:bodyPr>
          <a:lstStyle/>
          <a:p>
            <a:pPr marL="0" indent="0">
              <a:buNone/>
            </a:pPr>
            <a:r>
              <a:rPr lang="en-US" sz="2400" b="1" dirty="0"/>
              <a:t>After the first phase of the project is complete, which process group of the second phase should follow?</a:t>
            </a:r>
          </a:p>
          <a:p>
            <a:pPr marL="0" indent="0">
              <a:buNone/>
            </a:pPr>
            <a:endParaRPr lang="en-US" sz="2400" b="1" dirty="0"/>
          </a:p>
          <a:p>
            <a:pPr marL="0" indent="0">
              <a:buNone/>
            </a:pPr>
            <a:r>
              <a:rPr lang="en-US" dirty="0"/>
              <a:t>a) Initiation</a:t>
            </a:r>
          </a:p>
          <a:p>
            <a:pPr marL="0" indent="0">
              <a:buNone/>
            </a:pPr>
            <a:r>
              <a:rPr lang="en-US" dirty="0"/>
              <a:t>b) Planning</a:t>
            </a:r>
          </a:p>
          <a:p>
            <a:pPr marL="0" indent="0">
              <a:buNone/>
            </a:pPr>
            <a:r>
              <a:rPr lang="en-US" dirty="0"/>
              <a:t>c) Executing</a:t>
            </a:r>
          </a:p>
          <a:p>
            <a:pPr marL="0" indent="0">
              <a:buNone/>
            </a:pPr>
            <a:r>
              <a:rPr lang="en-US" dirty="0"/>
              <a:t>d) Closing</a:t>
            </a:r>
          </a:p>
          <a:p>
            <a:pPr marL="0" indent="0">
              <a:buNone/>
            </a:pPr>
            <a:endParaRPr lang="en-US" dirty="0"/>
          </a:p>
        </p:txBody>
      </p:sp>
    </p:spTree>
    <p:extLst>
      <p:ext uri="{BB962C8B-B14F-4D97-AF65-F5344CB8AC3E}">
        <p14:creationId xmlns:p14="http://schemas.microsoft.com/office/powerpoint/2010/main" val="59867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1331640" y="9808"/>
            <a:ext cx="7514035" cy="761386"/>
          </a:xfrm>
        </p:spPr>
        <p:txBody>
          <a:bodyPr/>
          <a:lstStyle/>
          <a:p>
            <a:pPr algn="l"/>
            <a:r>
              <a:rPr lang="en-US" dirty="0"/>
              <a:t>Programs Vs. Portfolio</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C4EB99-BFF6-4D68-9089-3F1203D0F185}"/>
              </a:ext>
            </a:extLst>
          </p:cNvPr>
          <p:cNvSpPr txBox="1"/>
          <p:nvPr/>
        </p:nvSpPr>
        <p:spPr>
          <a:xfrm>
            <a:off x="2540007" y="1340768"/>
            <a:ext cx="1693343" cy="1200329"/>
          </a:xfrm>
          <a:prstGeom prst="rect">
            <a:avLst/>
          </a:prstGeom>
          <a:noFill/>
        </p:spPr>
        <p:txBody>
          <a:bodyPr wrap="square">
            <a:spAutoFit/>
          </a:bodyPr>
          <a:lstStyle/>
          <a:p>
            <a:pPr algn="just"/>
            <a:r>
              <a:rPr lang="en-US" b="1" dirty="0"/>
              <a:t>A group of projects is termed as a Program</a:t>
            </a:r>
          </a:p>
        </p:txBody>
      </p:sp>
      <p:sp>
        <p:nvSpPr>
          <p:cNvPr id="14" name="TextBox 13">
            <a:extLst>
              <a:ext uri="{FF2B5EF4-FFF2-40B4-BE49-F238E27FC236}">
                <a16:creationId xmlns:a16="http://schemas.microsoft.com/office/drawing/2014/main" id="{2ACF2AFF-6C2C-4D9C-8DB7-6A73601D57B7}"/>
              </a:ext>
            </a:extLst>
          </p:cNvPr>
          <p:cNvSpPr txBox="1"/>
          <p:nvPr/>
        </p:nvSpPr>
        <p:spPr>
          <a:xfrm>
            <a:off x="5370942" y="4005064"/>
            <a:ext cx="3500381" cy="923330"/>
          </a:xfrm>
          <a:prstGeom prst="rect">
            <a:avLst/>
          </a:prstGeom>
          <a:noFill/>
        </p:spPr>
        <p:txBody>
          <a:bodyPr wrap="square">
            <a:spAutoFit/>
          </a:bodyPr>
          <a:lstStyle/>
          <a:p>
            <a:pPr algn="just"/>
            <a:r>
              <a:rPr lang="en-US" b="1" dirty="0"/>
              <a:t>A portfolio includes a group of programs and</a:t>
            </a:r>
          </a:p>
          <a:p>
            <a:pPr algn="just"/>
            <a:r>
              <a:rPr lang="en-US" b="1" dirty="0"/>
              <a:t>individual projects</a:t>
            </a:r>
          </a:p>
        </p:txBody>
      </p:sp>
      <p:pic>
        <p:nvPicPr>
          <p:cNvPr id="11" name="Content Placeholder 10">
            <a:extLst>
              <a:ext uri="{FF2B5EF4-FFF2-40B4-BE49-F238E27FC236}">
                <a16:creationId xmlns:a16="http://schemas.microsoft.com/office/drawing/2014/main" id="{EF7AB14C-4D0B-4ABB-B826-2423EEFCCCC6}"/>
              </a:ext>
            </a:extLst>
          </p:cNvPr>
          <p:cNvPicPr>
            <a:picLocks noGrp="1" noChangeAspect="1"/>
          </p:cNvPicPr>
          <p:nvPr>
            <p:ph idx="1"/>
          </p:nvPr>
        </p:nvPicPr>
        <p:blipFill>
          <a:blip r:embed="rId2"/>
          <a:stretch>
            <a:fillRect/>
          </a:stretch>
        </p:blipFill>
        <p:spPr>
          <a:xfrm>
            <a:off x="450421" y="3429000"/>
            <a:ext cx="4938065" cy="2225912"/>
          </a:xfrm>
        </p:spPr>
      </p:pic>
      <p:pic>
        <p:nvPicPr>
          <p:cNvPr id="7" name="Picture 6">
            <a:extLst>
              <a:ext uri="{FF2B5EF4-FFF2-40B4-BE49-F238E27FC236}">
                <a16:creationId xmlns:a16="http://schemas.microsoft.com/office/drawing/2014/main" id="{BA1A6B3C-91AA-4162-86D9-8C10C0758D65}"/>
              </a:ext>
            </a:extLst>
          </p:cNvPr>
          <p:cNvPicPr>
            <a:picLocks noChangeAspect="1"/>
          </p:cNvPicPr>
          <p:nvPr/>
        </p:nvPicPr>
        <p:blipFill>
          <a:blip r:embed="rId3"/>
          <a:stretch>
            <a:fillRect/>
          </a:stretch>
        </p:blipFill>
        <p:spPr>
          <a:xfrm>
            <a:off x="4598720" y="1215168"/>
            <a:ext cx="4179170" cy="1545470"/>
          </a:xfrm>
          <a:prstGeom prst="rect">
            <a:avLst/>
          </a:prstGeom>
        </p:spPr>
      </p:pic>
    </p:spTree>
    <p:extLst>
      <p:ext uri="{BB962C8B-B14F-4D97-AF65-F5344CB8AC3E}">
        <p14:creationId xmlns:p14="http://schemas.microsoft.com/office/powerpoint/2010/main" val="14358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1187624" y="57034"/>
            <a:ext cx="7514035" cy="761386"/>
          </a:xfrm>
        </p:spPr>
        <p:txBody>
          <a:bodyPr/>
          <a:lstStyle/>
          <a:p>
            <a:pPr algn="l"/>
            <a:r>
              <a:rPr lang="en-US" sz="2800" dirty="0"/>
              <a:t>PROJECT MANAGEMENT OFFICE (PMO).</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C4EB99-BFF6-4D68-9089-3F1203D0F185}"/>
              </a:ext>
            </a:extLst>
          </p:cNvPr>
          <p:cNvSpPr txBox="1"/>
          <p:nvPr/>
        </p:nvSpPr>
        <p:spPr>
          <a:xfrm>
            <a:off x="637510" y="1080938"/>
            <a:ext cx="2119472" cy="1477328"/>
          </a:xfrm>
          <a:prstGeom prst="rect">
            <a:avLst/>
          </a:prstGeom>
          <a:noFill/>
        </p:spPr>
        <p:txBody>
          <a:bodyPr wrap="square">
            <a:spAutoFit/>
          </a:bodyPr>
          <a:lstStyle/>
          <a:p>
            <a:pPr algn="just"/>
            <a:r>
              <a:rPr lang="en-US" b="1" dirty="0"/>
              <a:t>PMO is a centralized</a:t>
            </a:r>
          </a:p>
          <a:p>
            <a:pPr algn="just"/>
            <a:r>
              <a:rPr lang="en-US" b="1" dirty="0"/>
              <a:t>department that manages projects.</a:t>
            </a:r>
          </a:p>
        </p:txBody>
      </p:sp>
      <p:sp>
        <p:nvSpPr>
          <p:cNvPr id="14" name="TextBox 13">
            <a:extLst>
              <a:ext uri="{FF2B5EF4-FFF2-40B4-BE49-F238E27FC236}">
                <a16:creationId xmlns:a16="http://schemas.microsoft.com/office/drawing/2014/main" id="{2ACF2AFF-6C2C-4D9C-8DB7-6A73601D57B7}"/>
              </a:ext>
            </a:extLst>
          </p:cNvPr>
          <p:cNvSpPr txBox="1"/>
          <p:nvPr/>
        </p:nvSpPr>
        <p:spPr>
          <a:xfrm>
            <a:off x="5643619" y="4237023"/>
            <a:ext cx="3500381" cy="646331"/>
          </a:xfrm>
          <a:prstGeom prst="rect">
            <a:avLst/>
          </a:prstGeom>
          <a:noFill/>
        </p:spPr>
        <p:txBody>
          <a:bodyPr wrap="square">
            <a:spAutoFit/>
          </a:bodyPr>
          <a:lstStyle/>
          <a:p>
            <a:pPr algn="just"/>
            <a:r>
              <a:rPr lang="en-US" b="1" dirty="0"/>
              <a:t>Enterprise PMO can manage more than one PMO</a:t>
            </a:r>
          </a:p>
        </p:txBody>
      </p:sp>
      <p:pic>
        <p:nvPicPr>
          <p:cNvPr id="5" name="Picture 4">
            <a:extLst>
              <a:ext uri="{FF2B5EF4-FFF2-40B4-BE49-F238E27FC236}">
                <a16:creationId xmlns:a16="http://schemas.microsoft.com/office/drawing/2014/main" id="{66AFC0DA-BBCF-462D-A59E-3849836DD012}"/>
              </a:ext>
            </a:extLst>
          </p:cNvPr>
          <p:cNvPicPr>
            <a:picLocks noChangeAspect="1"/>
          </p:cNvPicPr>
          <p:nvPr/>
        </p:nvPicPr>
        <p:blipFill>
          <a:blip r:embed="rId2"/>
          <a:stretch>
            <a:fillRect/>
          </a:stretch>
        </p:blipFill>
        <p:spPr>
          <a:xfrm>
            <a:off x="3275856" y="1106893"/>
            <a:ext cx="5401245" cy="2277350"/>
          </a:xfrm>
          <a:prstGeom prst="rect">
            <a:avLst/>
          </a:prstGeom>
        </p:spPr>
      </p:pic>
      <p:pic>
        <p:nvPicPr>
          <p:cNvPr id="10" name="Content Placeholder 9">
            <a:extLst>
              <a:ext uri="{FF2B5EF4-FFF2-40B4-BE49-F238E27FC236}">
                <a16:creationId xmlns:a16="http://schemas.microsoft.com/office/drawing/2014/main" id="{1BD228A5-5DD9-4146-A491-97265F77E430}"/>
              </a:ext>
            </a:extLst>
          </p:cNvPr>
          <p:cNvPicPr>
            <a:picLocks noGrp="1" noChangeAspect="1"/>
          </p:cNvPicPr>
          <p:nvPr>
            <p:ph idx="1"/>
          </p:nvPr>
        </p:nvPicPr>
        <p:blipFill>
          <a:blip r:embed="rId3"/>
          <a:stretch>
            <a:fillRect/>
          </a:stretch>
        </p:blipFill>
        <p:spPr>
          <a:xfrm>
            <a:off x="251520" y="3384243"/>
            <a:ext cx="5184576" cy="2392819"/>
          </a:xfrm>
        </p:spPr>
      </p:pic>
    </p:spTree>
    <p:extLst>
      <p:ext uri="{BB962C8B-B14F-4D97-AF65-F5344CB8AC3E}">
        <p14:creationId xmlns:p14="http://schemas.microsoft.com/office/powerpoint/2010/main" val="194078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237" y="44624"/>
            <a:ext cx="5635526" cy="742949"/>
          </a:xfrm>
        </p:spPr>
        <p:txBody>
          <a:bodyPr/>
          <a:lstStyle/>
          <a:p>
            <a:r>
              <a:rPr lang="en-US" b="1" dirty="0"/>
              <a:t>Review Question</a:t>
            </a:r>
          </a:p>
        </p:txBody>
      </p:sp>
      <p:sp>
        <p:nvSpPr>
          <p:cNvPr id="3" name="Content Placeholder 2"/>
          <p:cNvSpPr>
            <a:spLocks noGrp="1"/>
          </p:cNvSpPr>
          <p:nvPr>
            <p:ph idx="1"/>
          </p:nvPr>
        </p:nvSpPr>
        <p:spPr>
          <a:xfrm>
            <a:off x="1754237" y="1484784"/>
            <a:ext cx="6132463" cy="3399343"/>
          </a:xfrm>
        </p:spPr>
        <p:txBody>
          <a:bodyPr>
            <a:normAutofit fontScale="70000" lnSpcReduction="20000"/>
          </a:bodyPr>
          <a:lstStyle/>
          <a:p>
            <a:pPr marL="0" indent="0">
              <a:buNone/>
            </a:pPr>
            <a:r>
              <a:rPr lang="en-US" b="1" dirty="0"/>
              <a:t>Which of the following BEST describes the program manager's role as an integrator?</a:t>
            </a:r>
          </a:p>
          <a:p>
            <a:pPr marL="0" indent="0">
              <a:buNone/>
            </a:pPr>
            <a:r>
              <a:rPr lang="en-US" b="1" dirty="0"/>
              <a:t>a) </a:t>
            </a:r>
            <a:r>
              <a:rPr lang="en-US" dirty="0"/>
              <a:t>Helps project managers become familiar with the program</a:t>
            </a:r>
          </a:p>
          <a:p>
            <a:pPr marL="0" indent="0">
              <a:buNone/>
            </a:pPr>
            <a:r>
              <a:rPr lang="en-US" b="1" dirty="0"/>
              <a:t>b) </a:t>
            </a:r>
            <a:r>
              <a:rPr lang="en-US" dirty="0"/>
              <a:t>Track all the projects under one program and help the project managers whenever required</a:t>
            </a:r>
          </a:p>
          <a:p>
            <a:pPr marL="0" indent="0">
              <a:buNone/>
            </a:pPr>
            <a:r>
              <a:rPr lang="en-US" b="1" dirty="0"/>
              <a:t>c) </a:t>
            </a:r>
            <a:r>
              <a:rPr lang="en-US" dirty="0"/>
              <a:t>Put all the pieces of a project into a program</a:t>
            </a:r>
          </a:p>
          <a:p>
            <a:pPr marL="0" indent="0">
              <a:buNone/>
            </a:pPr>
            <a:r>
              <a:rPr lang="en-US" b="1" dirty="0"/>
              <a:t>d) </a:t>
            </a:r>
            <a:r>
              <a:rPr lang="en-US" dirty="0"/>
              <a:t>Get all team members together into a cohesive whole</a:t>
            </a:r>
          </a:p>
          <a:p>
            <a:pPr marL="0" indent="0">
              <a:buNone/>
            </a:pPr>
            <a:endParaRPr lang="en-US" dirty="0"/>
          </a:p>
        </p:txBody>
      </p:sp>
    </p:spTree>
    <p:extLst>
      <p:ext uri="{BB962C8B-B14F-4D97-AF65-F5344CB8AC3E}">
        <p14:creationId xmlns:p14="http://schemas.microsoft.com/office/powerpoint/2010/main" val="140988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3DEA-9C99-4111-9FF0-CDB0BDD7E8D5}"/>
              </a:ext>
            </a:extLst>
          </p:cNvPr>
          <p:cNvSpPr>
            <a:spLocks noGrp="1"/>
          </p:cNvSpPr>
          <p:nvPr>
            <p:ph type="title"/>
          </p:nvPr>
        </p:nvSpPr>
        <p:spPr>
          <a:xfrm>
            <a:off x="624971" y="95864"/>
            <a:ext cx="7514035" cy="761386"/>
          </a:xfrm>
        </p:spPr>
        <p:txBody>
          <a:bodyPr/>
          <a:lstStyle/>
          <a:p>
            <a:pPr algn="l"/>
            <a:r>
              <a:rPr lang="en-US" sz="2800" dirty="0"/>
              <a:t>PROJECT INITIATION</a:t>
            </a:r>
            <a:r>
              <a:rPr lang="en-US" sz="2800" dirty="0">
                <a:sym typeface="Wingdings" panose="05000000000000000000" pitchFamily="2" charset="2"/>
              </a:rPr>
              <a:t></a:t>
            </a:r>
            <a:r>
              <a:rPr lang="en-US" sz="2800" dirty="0"/>
              <a:t>PROJECT CHARTER</a:t>
            </a:r>
          </a:p>
        </p:txBody>
      </p:sp>
      <p:sp>
        <p:nvSpPr>
          <p:cNvPr id="4" name="Rectangle 3">
            <a:extLst>
              <a:ext uri="{FF2B5EF4-FFF2-40B4-BE49-F238E27FC236}">
                <a16:creationId xmlns:a16="http://schemas.microsoft.com/office/drawing/2014/main" id="{DBEE461F-6310-4B40-8E8E-562E443FAAF2}"/>
              </a:ext>
            </a:extLst>
          </p:cNvPr>
          <p:cNvSpPr/>
          <p:nvPr/>
        </p:nvSpPr>
        <p:spPr>
          <a:xfrm>
            <a:off x="0" y="5847036"/>
            <a:ext cx="9144000" cy="1537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EB18CBB-A193-444A-960D-F0644186C628}"/>
              </a:ext>
            </a:extLst>
          </p:cNvPr>
          <p:cNvPicPr>
            <a:picLocks noGrp="1" noChangeAspect="1"/>
          </p:cNvPicPr>
          <p:nvPr>
            <p:ph idx="1"/>
          </p:nvPr>
        </p:nvPicPr>
        <p:blipFill>
          <a:blip r:embed="rId2"/>
          <a:stretch>
            <a:fillRect/>
          </a:stretch>
        </p:blipFill>
        <p:spPr>
          <a:xfrm>
            <a:off x="311111" y="1196752"/>
            <a:ext cx="8101010" cy="3960440"/>
          </a:xfrm>
        </p:spPr>
      </p:pic>
    </p:spTree>
    <p:extLst>
      <p:ext uri="{BB962C8B-B14F-4D97-AF65-F5344CB8AC3E}">
        <p14:creationId xmlns:p14="http://schemas.microsoft.com/office/powerpoint/2010/main" val="74201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12901</TotalTime>
  <Words>938</Words>
  <Application>Microsoft Office PowerPoint</Application>
  <PresentationFormat>On-screen Show (4:3)</PresentationFormat>
  <Paragraphs>200</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Apple Chancery</vt:lpstr>
      <vt:lpstr>Arial</vt:lpstr>
      <vt:lpstr>Arial Black</vt:lpstr>
      <vt:lpstr>Calibri</vt:lpstr>
      <vt:lpstr>Century</vt:lpstr>
      <vt:lpstr>Corbel</vt:lpstr>
      <vt:lpstr>OpenSans-Regular</vt:lpstr>
      <vt:lpstr>Times New Roman</vt:lpstr>
      <vt:lpstr>Office Theme</vt:lpstr>
      <vt:lpstr>PowerPoint Presentation</vt:lpstr>
      <vt:lpstr>PowerPoint Presentation</vt:lpstr>
      <vt:lpstr>WHAT IS PROJECT MANAGEMENT?</vt:lpstr>
      <vt:lpstr>Project Management Structure.</vt:lpstr>
      <vt:lpstr>Review Question</vt:lpstr>
      <vt:lpstr>Programs Vs. Portfolio</vt:lpstr>
      <vt:lpstr>PROJECT MANAGEMENT OFFICE (PMO).</vt:lpstr>
      <vt:lpstr>Review Question</vt:lpstr>
      <vt:lpstr>PROJECT INITIATIONPROJECT CHARTER</vt:lpstr>
      <vt:lpstr>Review Question</vt:lpstr>
      <vt:lpstr>Management by Objectives (MBO) </vt:lpstr>
      <vt:lpstr>Stakeholder Management.</vt:lpstr>
      <vt:lpstr>Review Question</vt:lpstr>
      <vt:lpstr>ORGANIZATIONAL INFLUENCES AND PROJECT LIFECYCLE</vt:lpstr>
      <vt:lpstr>Matrix Organization</vt:lpstr>
      <vt:lpstr>Matrix Organization</vt:lpstr>
      <vt:lpstr>Matrix Organization</vt:lpstr>
      <vt:lpstr>Review Question</vt:lpstr>
      <vt:lpstr>Cycle Types.</vt:lpstr>
      <vt:lpstr>PROJECT MANAGEMENT PROCESSES.</vt:lpstr>
      <vt:lpstr>Planning Process</vt:lpstr>
      <vt:lpstr>Executing Process</vt:lpstr>
      <vt:lpstr>MONITORING AND CONTROLLING PROCESS</vt:lpstr>
      <vt:lpstr>CLOSING PROCESS</vt:lpstr>
      <vt:lpstr>Review Question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Ali Abou Abbas</cp:lastModifiedBy>
  <cp:revision>351</cp:revision>
  <cp:lastPrinted>2020-09-02T06:00:26Z</cp:lastPrinted>
  <dcterms:created xsi:type="dcterms:W3CDTF">2009-07-12T19:40:29Z</dcterms:created>
  <dcterms:modified xsi:type="dcterms:W3CDTF">2023-03-10T10:12:09Z</dcterms:modified>
</cp:coreProperties>
</file>