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1" r:id="rId2"/>
    <p:sldId id="417" r:id="rId3"/>
    <p:sldId id="297" r:id="rId4"/>
    <p:sldId id="423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39" r:id="rId19"/>
    <p:sldId id="432" r:id="rId20"/>
    <p:sldId id="340" r:id="rId21"/>
    <p:sldId id="341" r:id="rId22"/>
    <p:sldId id="342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D"/>
    <a:srgbClr val="1343F5"/>
    <a:srgbClr val="E6EDF6"/>
    <a:srgbClr val="006600"/>
    <a:srgbClr val="0066FF"/>
    <a:srgbClr val="FF0000"/>
    <a:srgbClr val="0000FF"/>
    <a:srgbClr val="800000"/>
    <a:srgbClr val="0099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737"/>
  </p:normalViewPr>
  <p:slideViewPr>
    <p:cSldViewPr>
      <p:cViewPr varScale="1">
        <p:scale>
          <a:sx n="75" d="100"/>
          <a:sy n="75" d="100"/>
        </p:scale>
        <p:origin x="191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66829-C2A0-4959-B592-08B220B64025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9F250C-2446-461E-99D3-83257EDB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1CF55E-B248-4146-9A13-761331EC8C7E}" type="datetimeFigureOut">
              <a:rPr lang="en-US"/>
              <a:pPr>
                <a:defRPr/>
              </a:pPr>
              <a:t>3/13/2023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08B34F-4657-43C2-B88C-D3EE775798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0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85" y="0"/>
            <a:ext cx="1071220" cy="105631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5976664" cy="365125"/>
          </a:xfrm>
        </p:spPr>
        <p:txBody>
          <a:bodyPr/>
          <a:lstStyle/>
          <a:p>
            <a:pPr>
              <a:defRPr/>
            </a:pPr>
            <a:r>
              <a:rPr lang="en-AU" dirty="0"/>
              <a:t>Copyright @ 2020 NSRIC Inc.–All rights reserved **OE Division** https://www.nsric.ca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A4E0D-B09F-480A-B953-2A4EF35E624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A6-7C82-4F6E-B3D0-F9DEFB134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CA6-44F1-451B-B2C9-9C2CD8CE2D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270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5"/>
          <p:cNvCxnSpPr>
            <a:cxnSpLocks noChangeShapeType="1"/>
          </p:cNvCxnSpPr>
          <p:nvPr userDrawn="1"/>
        </p:nvCxnSpPr>
        <p:spPr bwMode="auto">
          <a:xfrm>
            <a:off x="0" y="6572250"/>
            <a:ext cx="9144000" cy="1588"/>
          </a:xfrm>
          <a:prstGeom prst="lin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43956" cy="5304652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>
            <a:lvl1pPr algn="l">
              <a:defRPr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58125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5B1-72B1-4398-A925-DD2EE0F982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6962" y="74679"/>
            <a:ext cx="584194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919-5BD7-4912-8033-E3E398BB38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E8-B0D9-4C05-B81B-4932A3A76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E7-26C7-48C6-B0EA-976DAF6949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4AB-301E-462B-8E73-E9871DB77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5B47-EFAA-49A6-9B1E-EC01EDD64F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50D-933D-43BF-AF72-EF50DBB76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38C-C338-4DEB-8A60-5466E72390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4E0D-B09F-480A-B953-2A4EF35E62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54DD-FCC8-7241-AD2D-A4E465A1786A}"/>
              </a:ext>
            </a:extLst>
          </p:cNvPr>
          <p:cNvSpPr txBox="1"/>
          <p:nvPr/>
        </p:nvSpPr>
        <p:spPr>
          <a:xfrm>
            <a:off x="72008" y="26040"/>
            <a:ext cx="8532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NSRIC Inc. (Nature Science Research and Innovation Centre)</a:t>
            </a:r>
          </a:p>
          <a:p>
            <a:r>
              <a:rPr lang="en-US" sz="1700" b="1" dirty="0">
                <a:solidFill>
                  <a:srgbClr val="002060"/>
                </a:solidFill>
                <a:latin typeface="Century" panose="02040604050505020304" pitchFamily="18" charset="0"/>
                <a:cs typeface="Apple Chancery" panose="03020702040506060504" pitchFamily="66" charset="-79"/>
              </a:rPr>
              <a:t>Ontario (ON), Canada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4C441-2313-1144-8770-52D9685FFFED}"/>
              </a:ext>
            </a:extLst>
          </p:cNvPr>
          <p:cNvCxnSpPr>
            <a:cxnSpLocks/>
          </p:cNvCxnSpPr>
          <p:nvPr/>
        </p:nvCxnSpPr>
        <p:spPr>
          <a:xfrm>
            <a:off x="-17815" y="1124744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2F5A6-2001-FB4C-AADB-78687F57996F}"/>
              </a:ext>
            </a:extLst>
          </p:cNvPr>
          <p:cNvCxnSpPr>
            <a:cxnSpLocks/>
          </p:cNvCxnSpPr>
          <p:nvPr/>
        </p:nvCxnSpPr>
        <p:spPr>
          <a:xfrm>
            <a:off x="-17815" y="1196752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68EB7-0129-704E-AC75-0CC1D7D21550}"/>
              </a:ext>
            </a:extLst>
          </p:cNvPr>
          <p:cNvSpPr txBox="1"/>
          <p:nvPr/>
        </p:nvSpPr>
        <p:spPr>
          <a:xfrm>
            <a:off x="1952106" y="711861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Online Education (OE) Division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55F3F-FB58-AA48-B815-368E209BE8D8}"/>
              </a:ext>
            </a:extLst>
          </p:cNvPr>
          <p:cNvCxnSpPr>
            <a:cxnSpLocks/>
          </p:cNvCxnSpPr>
          <p:nvPr/>
        </p:nvCxnSpPr>
        <p:spPr>
          <a:xfrm>
            <a:off x="-36512" y="6309320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6D8B0-FB5C-9B40-926C-7CF8678FC049}"/>
              </a:ext>
            </a:extLst>
          </p:cNvPr>
          <p:cNvSpPr/>
          <p:nvPr/>
        </p:nvSpPr>
        <p:spPr>
          <a:xfrm>
            <a:off x="-36513" y="6381328"/>
            <a:ext cx="916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accent5">
                    <a:lumMod val="75000"/>
                  </a:schemeClr>
                </a:solidFill>
              </a:rPr>
              <a:t>https://</a:t>
            </a:r>
            <a:r>
              <a:rPr lang="en-AU" b="1" dirty="0" err="1">
                <a:solidFill>
                  <a:schemeClr val="accent5">
                    <a:lumMod val="75000"/>
                  </a:schemeClr>
                </a:solidFill>
              </a:rPr>
              <a:t>www.nsric.ca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05776-AE6A-2844-A938-AB36487FE916}"/>
              </a:ext>
            </a:extLst>
          </p:cNvPr>
          <p:cNvSpPr txBox="1"/>
          <p:nvPr/>
        </p:nvSpPr>
        <p:spPr>
          <a:xfrm>
            <a:off x="1952106" y="1799238"/>
            <a:ext cx="6292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 Black" panose="020B0A04020102020204" pitchFamily="34" charset="0"/>
              </a:rPr>
              <a:t>Culture Awareness in Project Management</a:t>
            </a:r>
            <a:endParaRPr 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6C367C-4D63-2549-A2AE-45A2324F2165}"/>
              </a:ext>
            </a:extLst>
          </p:cNvPr>
          <p:cNvSpPr/>
          <p:nvPr/>
        </p:nvSpPr>
        <p:spPr>
          <a:xfrm>
            <a:off x="1475656" y="2852936"/>
            <a:ext cx="63887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Dr. Ali AbouAbbas, MPM, DBA</a:t>
            </a:r>
            <a:endParaRPr lang="en-US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Professor &amp; Founder of Canadian Development Center.</a:t>
            </a:r>
          </a:p>
          <a:p>
            <a:pPr marL="347663" indent="-347663">
              <a:tabLst>
                <a:tab pos="347663" algn="l"/>
              </a:tabLst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ally.a.abou@gmail.com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B9449-126B-9249-B6C3-6F117669002C}"/>
              </a:ext>
            </a:extLst>
          </p:cNvPr>
          <p:cNvSpPr txBox="1"/>
          <p:nvPr/>
        </p:nvSpPr>
        <p:spPr>
          <a:xfrm>
            <a:off x="6156176" y="400506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pic>
        <p:nvPicPr>
          <p:cNvPr id="3" name="Picture 2" descr="A picture containing person, clothing, suit, posing&#10;&#10;Description automatically generated">
            <a:extLst>
              <a:ext uri="{FF2B5EF4-FFF2-40B4-BE49-F238E27FC236}">
                <a16:creationId xmlns:a16="http://schemas.microsoft.com/office/drawing/2014/main" id="{E8878093-26C7-2B74-9A45-77CD78246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3731017"/>
            <a:ext cx="2592288" cy="25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D942F-6A71-4B4E-8627-E0CF3C84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36" y="1358412"/>
            <a:ext cx="8411852" cy="5166932"/>
          </a:xfrm>
        </p:spPr>
        <p:txBody>
          <a:bodyPr>
            <a:normAutofit/>
          </a:bodyPr>
          <a:lstStyle/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 dirty="0">
                <a:solidFill>
                  <a:srgbClr val="00B0F0"/>
                </a:solidFill>
              </a:rPr>
              <a:t>PROTOTYPE TECHNIQUE: </a:t>
            </a: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A model of the proposed product is a prototype.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 dirty="0">
                <a:solidFill>
                  <a:srgbClr val="00B0F0"/>
                </a:solidFill>
              </a:rPr>
              <a:t>REQUIREMENTS DOCUMENTATION: </a:t>
            </a:r>
            <a:r>
              <a:rPr lang="en-US" sz="2100" dirty="0">
                <a:solidFill>
                  <a:prstClr val="black"/>
                </a:solidFill>
                <a:latin typeface="Corbel" panose="020B0503020204020204"/>
              </a:rPr>
              <a:t>Should be clear, unambiguous, and approved with ALL the stakeholders of the project.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75" b="1" dirty="0">
                <a:solidFill>
                  <a:srgbClr val="00B0F0"/>
                </a:solidFill>
              </a:rPr>
              <a:t>BALANCING STAKEHOLDER REQUIREMENTS </a:t>
            </a: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(PM Role)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Prerequisite: 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Clear Project Objectives (from Project Charter)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Identify and prioritize ALL the requirements from ALL of the stakeholders during Collect Requirements Process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Identify any requirement conflict and adjust it as per scope, cost, time, project charter, and its impact on the project.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2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3DEA-9C99-4111-9FF0-CDB0BDD7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514035" cy="602840"/>
          </a:xfrm>
        </p:spPr>
        <p:txBody>
          <a:bodyPr/>
          <a:lstStyle/>
          <a:p>
            <a:pPr algn="l"/>
            <a:r>
              <a:rPr lang="en-US" sz="3600" dirty="0"/>
              <a:t>Requirements Management Plan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A99759-7334-4CAD-A944-D5B3A5A31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73" y="1340768"/>
            <a:ext cx="9014012" cy="4442095"/>
          </a:xfrm>
        </p:spPr>
      </p:pic>
    </p:spTree>
    <p:extLst>
      <p:ext uri="{BB962C8B-B14F-4D97-AF65-F5344CB8AC3E}">
        <p14:creationId xmlns:p14="http://schemas.microsoft.com/office/powerpoint/2010/main" val="168503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3DEA-9C99-4111-9FF0-CDB0BDD7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82" y="16808"/>
            <a:ext cx="7514035" cy="602840"/>
          </a:xfrm>
        </p:spPr>
        <p:txBody>
          <a:bodyPr/>
          <a:lstStyle/>
          <a:p>
            <a:pPr algn="l"/>
            <a:r>
              <a:rPr lang="en-US" sz="3200" dirty="0"/>
              <a:t>Requirements Traceability Matrix (RTM)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8D9AEA-5F35-4FE0-8AF4-EC37A9D80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9" y="1269002"/>
            <a:ext cx="8891835" cy="4320238"/>
          </a:xfrm>
        </p:spPr>
      </p:pic>
    </p:spTree>
    <p:extLst>
      <p:ext uri="{BB962C8B-B14F-4D97-AF65-F5344CB8AC3E}">
        <p14:creationId xmlns:p14="http://schemas.microsoft.com/office/powerpoint/2010/main" val="290418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3DEA-9C99-4111-9FF0-CDB0BDD7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4"/>
            <a:ext cx="7563222" cy="72007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Define Scope.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F8285B-59A9-4DD3-8681-CCCB4A3A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3043011" cy="4003899"/>
          </a:xfrm>
        </p:spPr>
        <p:txBody>
          <a:bodyPr>
            <a:normAutofit/>
          </a:bodyPr>
          <a:lstStyle/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product and project scope is determined using inputs from the requirements document (created in Collect Requirements Process)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output of product analysis is identification of tangible deliverables.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PM should </a:t>
            </a:r>
            <a:r>
              <a:rPr lang="en-US" sz="2000" b="1" dirty="0"/>
              <a:t>NOT</a:t>
            </a:r>
            <a:r>
              <a:rPr lang="en-US" sz="2000" dirty="0"/>
              <a:t> include </a:t>
            </a:r>
            <a:r>
              <a:rPr lang="en-US" sz="2000" b="1" dirty="0"/>
              <a:t>SCOPE CREEP </a:t>
            </a:r>
            <a:r>
              <a:rPr lang="en-US" sz="2000" dirty="0"/>
              <a:t>in the Scope Statement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2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306F2E-BB84-4D45-B4A9-00CBBD6DC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889" y="1052736"/>
            <a:ext cx="6085181" cy="3240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2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F8285B-59A9-4DD3-8681-CCCB4A3A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2736"/>
            <a:ext cx="2682971" cy="22191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The project has a hierarchy and WBS is a graphical picture of that hierarchy.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WBS and WBS Dictionary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25" dirty="0"/>
          </a:p>
          <a:p>
            <a:pPr marL="0" indent="0">
              <a:lnSpc>
                <a:spcPct val="90000"/>
              </a:lnSpc>
              <a:buNone/>
            </a:pPr>
            <a:endParaRPr lang="en-US" sz="1125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15DB9-E065-448F-A68B-750CF72A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857250"/>
            <a:ext cx="5112568" cy="4861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5C2888-BB00-4478-B4C9-A1C76F597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63104"/>
            <a:ext cx="2290771" cy="19926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185B40C-699D-5432-5D5F-6892DDC6A54D}"/>
              </a:ext>
            </a:extLst>
          </p:cNvPr>
          <p:cNvSpPr txBox="1">
            <a:spLocks/>
          </p:cNvSpPr>
          <p:nvPr/>
        </p:nvSpPr>
        <p:spPr bwMode="auto">
          <a:xfrm>
            <a:off x="539552" y="27464"/>
            <a:ext cx="756322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/>
              <a:t>Define Scope.</a:t>
            </a:r>
          </a:p>
        </p:txBody>
      </p:sp>
    </p:spTree>
    <p:extLst>
      <p:ext uri="{BB962C8B-B14F-4D97-AF65-F5344CB8AC3E}">
        <p14:creationId xmlns:p14="http://schemas.microsoft.com/office/powerpoint/2010/main" val="417641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F8285B-59A9-4DD3-8681-CCCB4A3A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2754979" cy="32517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Scope Baselines include WBS, WBS Dictionary, and Scope Statement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Any deviation from the baseline, a change request is needed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25" dirty="0"/>
          </a:p>
          <a:p>
            <a:pPr marL="0" indent="0">
              <a:lnSpc>
                <a:spcPct val="90000"/>
              </a:lnSpc>
              <a:buNone/>
            </a:pPr>
            <a:endParaRPr lang="en-US" sz="1125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43480-4394-400F-B7FB-2F82D91D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902" y="1628800"/>
            <a:ext cx="5278588" cy="30243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05DF3B-5EDE-7842-110F-3C319129EB1D}"/>
              </a:ext>
            </a:extLst>
          </p:cNvPr>
          <p:cNvSpPr txBox="1">
            <a:spLocks/>
          </p:cNvSpPr>
          <p:nvPr/>
        </p:nvSpPr>
        <p:spPr bwMode="auto">
          <a:xfrm>
            <a:off x="539552" y="27464"/>
            <a:ext cx="756322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/>
              <a:t>Define Scope.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341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3DEA-9C99-4111-9FF0-CDB0BDD7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1016"/>
            <a:ext cx="7514035" cy="602840"/>
          </a:xfrm>
        </p:spPr>
        <p:txBody>
          <a:bodyPr/>
          <a:lstStyle/>
          <a:p>
            <a:pPr algn="l"/>
            <a:r>
              <a:rPr lang="en-US" sz="3600" dirty="0"/>
              <a:t>TIME MANAGEMENT.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123F8A-3047-403B-B4C5-18984442F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3" y="995228"/>
            <a:ext cx="9171900" cy="3009836"/>
          </a:xfrm>
        </p:spPr>
      </p:pic>
    </p:spTree>
    <p:extLst>
      <p:ext uri="{BB962C8B-B14F-4D97-AF65-F5344CB8AC3E}">
        <p14:creationId xmlns:p14="http://schemas.microsoft.com/office/powerpoint/2010/main" val="84133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D3B57-A2C9-48F1-881D-9B380BCD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90" y="1628800"/>
            <a:ext cx="4502979" cy="1046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B91DB-0A6C-4135-A273-7871EE3F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26727"/>
            <a:ext cx="3429297" cy="19066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A82042-0F0D-4479-9C31-B5DB81BBE997}"/>
              </a:ext>
            </a:extLst>
          </p:cNvPr>
          <p:cNvSpPr txBox="1"/>
          <p:nvPr/>
        </p:nvSpPr>
        <p:spPr>
          <a:xfrm>
            <a:off x="1043608" y="1184166"/>
            <a:ext cx="2415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TYPES OF DEPENDENCIES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0CC088-1E9F-4DA4-8D2C-BA672FF526EE}"/>
              </a:ext>
            </a:extLst>
          </p:cNvPr>
          <p:cNvSpPr txBox="1"/>
          <p:nvPr/>
        </p:nvSpPr>
        <p:spPr>
          <a:xfrm>
            <a:off x="4143949" y="2948297"/>
            <a:ext cx="2012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Leads and Lags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D2275-3806-4D64-846C-1E9C7B262420}"/>
              </a:ext>
            </a:extLst>
          </p:cNvPr>
          <p:cNvSpPr txBox="1"/>
          <p:nvPr/>
        </p:nvSpPr>
        <p:spPr>
          <a:xfrm>
            <a:off x="467544" y="4502225"/>
            <a:ext cx="208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Estimate Activity Resources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E8D318-205B-47A6-B93D-484BD40899C8}"/>
              </a:ext>
            </a:extLst>
          </p:cNvPr>
          <p:cNvSpPr txBox="1"/>
          <p:nvPr/>
        </p:nvSpPr>
        <p:spPr>
          <a:xfrm>
            <a:off x="2864617" y="4206274"/>
            <a:ext cx="45708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resource could be an equipment, materials or people</a:t>
            </a:r>
          </a:p>
          <a:p>
            <a:r>
              <a:rPr lang="en-US" dirty="0"/>
              <a:t>The type and quantity of needed resources are determined after the activities are sequenced</a:t>
            </a:r>
          </a:p>
        </p:txBody>
      </p:sp>
    </p:spTree>
    <p:extLst>
      <p:ext uri="{BB962C8B-B14F-4D97-AF65-F5344CB8AC3E}">
        <p14:creationId xmlns:p14="http://schemas.microsoft.com/office/powerpoint/2010/main" val="173557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45980"/>
            <a:ext cx="6097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Estimation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22" y="1808088"/>
            <a:ext cx="3607795" cy="3568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8893" y="1792244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a similar past project to estimate the duration or cost of your current project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1234" y="4027830"/>
            <a:ext cx="1852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the relationship between variables to calculate the cost or duration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0475" y="5610835"/>
            <a:ext cx="154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Approximation estimation (80/20 Rule)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14" y="4042966"/>
            <a:ext cx="2922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estimators give an Optimistic (O), Pessimistic (P), and</a:t>
            </a:r>
          </a:p>
          <a:p>
            <a:r>
              <a:rPr lang="en-US" dirty="0"/>
              <a:t>most likely (M) estimate for each activity using Pert Estimate = (Optimistic + (4 X Most Likely) + Pessimistic)/6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2358" y="1276915"/>
            <a:ext cx="175074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Contingency Reserve – Based on time</a:t>
            </a:r>
          </a:p>
          <a:p>
            <a:endParaRPr lang="en-US" sz="900" dirty="0"/>
          </a:p>
          <a:p>
            <a:r>
              <a:rPr lang="en-US" dirty="0"/>
              <a:t>Management Reserve – Fund Reserve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3450" y="876101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estimate is made per activity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29150" y="1442641"/>
            <a:ext cx="228600" cy="371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6603351" y="2753685"/>
            <a:ext cx="4571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9" idx="1"/>
          </p:cNvCxnSpPr>
          <p:nvPr/>
        </p:nvCxnSpPr>
        <p:spPr>
          <a:xfrm flipH="1" flipV="1">
            <a:off x="6715055" y="4365104"/>
            <a:ext cx="576179" cy="5398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72000" y="5376240"/>
            <a:ext cx="0" cy="25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411760" y="4149080"/>
            <a:ext cx="3429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1657350" y="2276872"/>
            <a:ext cx="1097310" cy="476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06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927" y="1371602"/>
            <a:ext cx="5635526" cy="742949"/>
          </a:xfrm>
        </p:spPr>
        <p:txBody>
          <a:bodyPr/>
          <a:lstStyle/>
          <a:p>
            <a:r>
              <a:rPr lang="en-US" b="1" dirty="0"/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350" y="2114551"/>
            <a:ext cx="6313220" cy="23431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/>
              <a:t>A Project with a total funding of $100,000 finished with a BAC value of $95,000. What term can BEST describe the difference of $5,000?</a:t>
            </a:r>
          </a:p>
          <a:p>
            <a:pPr marL="0" indent="0">
              <a:buNone/>
            </a:pPr>
            <a:r>
              <a:rPr lang="en-US" dirty="0"/>
              <a:t>a) Cost Variance</a:t>
            </a:r>
          </a:p>
          <a:p>
            <a:pPr marL="0" indent="0">
              <a:buNone/>
            </a:pPr>
            <a:r>
              <a:rPr lang="en-US" dirty="0"/>
              <a:t>b) Management Overhead</a:t>
            </a:r>
          </a:p>
          <a:p>
            <a:pPr marL="0" indent="0">
              <a:buNone/>
            </a:pPr>
            <a:r>
              <a:rPr lang="en-US" dirty="0"/>
              <a:t>c) Management Contingency Reserve</a:t>
            </a:r>
          </a:p>
          <a:p>
            <a:pPr marL="0" indent="0">
              <a:buNone/>
            </a:pPr>
            <a:r>
              <a:rPr lang="en-US" dirty="0"/>
              <a:t>d) Schedule Variance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3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D2622C-3912-3145-99BF-C789618BD759}"/>
              </a:ext>
            </a:extLst>
          </p:cNvPr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7030A0"/>
                </a:solidFill>
              </a:rPr>
              <a:t>Course Content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07F16-104B-A84A-8F8F-268BB9384D78}"/>
              </a:ext>
            </a:extLst>
          </p:cNvPr>
          <p:cNvSpPr txBox="1"/>
          <p:nvPr/>
        </p:nvSpPr>
        <p:spPr>
          <a:xfrm>
            <a:off x="179512" y="100062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1343F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CD217-EAC8-404E-AB4B-7462B91EBBED}"/>
              </a:ext>
            </a:extLst>
          </p:cNvPr>
          <p:cNvSpPr txBox="1"/>
          <p:nvPr/>
        </p:nvSpPr>
        <p:spPr>
          <a:xfrm>
            <a:off x="472170" y="1882423"/>
            <a:ext cx="80288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Scope Management.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Define Project Scope.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Expert Judgement Technique.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work breakdown structure (WBS).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Time Management.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Estimation Types.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Schedule Network Analysis</a:t>
            </a:r>
          </a:p>
          <a:p>
            <a:pPr lvl="0" algn="just"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243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1233" y="188640"/>
            <a:ext cx="6097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Schedule Network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6329" y="2087912"/>
            <a:ext cx="2171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CRITICAL PATH METHOD:</a:t>
            </a:r>
          </a:p>
          <a:p>
            <a:r>
              <a:rPr lang="en-US" b="1" dirty="0"/>
              <a:t>Longest Path in the Network Diagram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45" y="1338556"/>
            <a:ext cx="4756409" cy="1759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7208" y="3600450"/>
            <a:ext cx="2104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NEAR-CRITICAL PATH:</a:t>
            </a:r>
          </a:p>
          <a:p>
            <a:r>
              <a:rPr lang="en-US" b="1" dirty="0"/>
              <a:t>Path(s) that are near in duration to the CPM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44" y="3250892"/>
            <a:ext cx="4676511" cy="28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3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9421" y="32792"/>
            <a:ext cx="6097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Float (Slack)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14" y="1002794"/>
            <a:ext cx="6168972" cy="2113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421" y="3532201"/>
            <a:ext cx="7320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Total Float (slack): </a:t>
            </a:r>
            <a:r>
              <a:rPr lang="en-US" dirty="0"/>
              <a:t>The amount of time the activity can be delayed without delaying the project end date</a:t>
            </a:r>
          </a:p>
          <a:p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Free Float (slack):</a:t>
            </a:r>
            <a:r>
              <a:rPr lang="en-US" dirty="0"/>
              <a:t> The amount of time the activity can be delayed without delaying the early start date of the successor(s).</a:t>
            </a:r>
          </a:p>
          <a:p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Project Float (slack):</a:t>
            </a:r>
            <a:r>
              <a:rPr lang="en-US" dirty="0"/>
              <a:t> The amount of time the activity can be delayed without delaying the externally imposed project completion date required by the management or by the customer.</a:t>
            </a:r>
          </a:p>
        </p:txBody>
      </p:sp>
    </p:spTree>
    <p:extLst>
      <p:ext uri="{BB962C8B-B14F-4D97-AF65-F5344CB8AC3E}">
        <p14:creationId xmlns:p14="http://schemas.microsoft.com/office/powerpoint/2010/main" val="84910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4548" y="188640"/>
            <a:ext cx="7491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Techniques to Solve Scheduling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948690"/>
            <a:ext cx="66963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SCHEDULE COMPRESSION: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If the project has deviated considerably from the baseline, the project schedule requires compression.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The objective is to compress the schedule without changing the scope of the project.</a:t>
            </a:r>
          </a:p>
          <a:p>
            <a:endParaRPr lang="en-US" dirty="0"/>
          </a:p>
          <a:p>
            <a:r>
              <a:rPr lang="en-US" b="1" dirty="0"/>
              <a:t>CRASHING: </a:t>
            </a:r>
            <a:r>
              <a:rPr lang="en-US" dirty="0"/>
              <a:t>This technique involves making cost and schedule trade-offs to determine how to compress the schedule the most for the least cost.</a:t>
            </a:r>
          </a:p>
          <a:p>
            <a:endParaRPr lang="en-US" dirty="0"/>
          </a:p>
          <a:p>
            <a:r>
              <a:rPr lang="en-US" b="1" dirty="0"/>
              <a:t>WHAT-IF SCENARIO ANALYSIS: </a:t>
            </a:r>
            <a:r>
              <a:rPr lang="en-US" dirty="0"/>
              <a:t>What if a particular factor changed on the</a:t>
            </a:r>
          </a:p>
          <a:p>
            <a:r>
              <a:rPr lang="en-US" dirty="0"/>
              <a:t>project? Would that produce a shorter schedule?</a:t>
            </a:r>
          </a:p>
          <a:p>
            <a:endParaRPr lang="en-US" dirty="0"/>
          </a:p>
          <a:p>
            <a:r>
              <a:rPr lang="en-US" b="1" dirty="0"/>
              <a:t>MONTE CARLO ANALYSIS: </a:t>
            </a:r>
            <a:r>
              <a:rPr lang="en-US" dirty="0"/>
              <a:t>Computer-based simulation program based on three-point estimating technique for each activity or each network diagram. Provides scenarios that could be an input for What-if analysis.</a:t>
            </a:r>
          </a:p>
          <a:p>
            <a:r>
              <a:rPr lang="en-US" dirty="0"/>
              <a:t>Monte Carlo analysis is used as a risk management tool to quantitatively analyze risks.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8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3DEA-9C99-4111-9FF0-CDB0BDD7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352"/>
            <a:ext cx="7514035" cy="761386"/>
          </a:xfrm>
        </p:spPr>
        <p:txBody>
          <a:bodyPr/>
          <a:lstStyle/>
          <a:p>
            <a:pPr algn="l"/>
            <a:r>
              <a:rPr lang="en-US" sz="2700" b="1" dirty="0"/>
              <a:t>SCOPE MANAGEMENT.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B85A2-B112-4190-A107-C4F49B343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099" y="1340768"/>
            <a:ext cx="4431121" cy="3593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E34AB-DE15-49D4-8D61-6DE3EC7AA1DD}"/>
              </a:ext>
            </a:extLst>
          </p:cNvPr>
          <p:cNvSpPr txBox="1"/>
          <p:nvPr/>
        </p:nvSpPr>
        <p:spPr>
          <a:xfrm>
            <a:off x="405488" y="980728"/>
            <a:ext cx="39897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Scope management plan is the process of defining: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dirty="0"/>
              <a:t>What IS INCLUDED in the project (Planning Stage)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dirty="0"/>
              <a:t>What IS NOT INCLUDED in the project (Planning Stage)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dirty="0"/>
              <a:t>Scope and Change validations (Monitoring &amp; Controlling)</a:t>
            </a:r>
          </a:p>
          <a:p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Why Projects need Scope Management Plan?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dirty="0"/>
              <a:t>To prevent Gold-Plating (Not Allowed EXTRA Tasks) to the project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dirty="0"/>
              <a:t>Scope Management Plan is part of the Project Management Plan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5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927" y="1371602"/>
            <a:ext cx="5635526" cy="742949"/>
          </a:xfrm>
        </p:spPr>
        <p:txBody>
          <a:bodyPr/>
          <a:lstStyle/>
          <a:p>
            <a:r>
              <a:rPr lang="en-US" b="1" dirty="0"/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927" y="2228851"/>
            <a:ext cx="5635526" cy="23431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/>
              <a:t>Project Scope is:</a:t>
            </a:r>
          </a:p>
          <a:p>
            <a:pPr marL="0" indent="0">
              <a:buNone/>
            </a:pPr>
            <a:r>
              <a:rPr lang="en-US" dirty="0"/>
              <a:t>a) The work that must be done in order to deliver a product with the specified features and functions.</a:t>
            </a:r>
          </a:p>
          <a:p>
            <a:pPr marL="0" indent="0">
              <a:buNone/>
            </a:pPr>
            <a:r>
              <a:rPr lang="en-US" dirty="0"/>
              <a:t>b) The features and functions that are to be included in a product or service.</a:t>
            </a:r>
          </a:p>
          <a:p>
            <a:pPr marL="0" indent="0">
              <a:buNone/>
            </a:pPr>
            <a:r>
              <a:rPr lang="en-US" dirty="0"/>
              <a:t>c) A narrative description of work to be performed under contract.</a:t>
            </a:r>
          </a:p>
          <a:p>
            <a:pPr marL="0" indent="0">
              <a:buNone/>
            </a:pPr>
            <a:r>
              <a:rPr lang="en-US" dirty="0"/>
              <a:t>d) A &amp; 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2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D27FF-0021-4576-8243-83A536366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9039"/>
            <a:ext cx="9144000" cy="49179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47669-2446-4819-B5F2-1036F320B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63" y="929039"/>
            <a:ext cx="5780046" cy="4764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FAC1E7-E570-4A90-BEC6-98B7F0AB02DC}"/>
              </a:ext>
            </a:extLst>
          </p:cNvPr>
          <p:cNvSpPr txBox="1"/>
          <p:nvPr/>
        </p:nvSpPr>
        <p:spPr>
          <a:xfrm>
            <a:off x="6128790" y="1492692"/>
            <a:ext cx="3027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Change Request Information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1177A-94B3-44B5-934A-94D8CF3B0ED1}"/>
              </a:ext>
            </a:extLst>
          </p:cNvPr>
          <p:cNvSpPr txBox="1"/>
          <p:nvPr/>
        </p:nvSpPr>
        <p:spPr>
          <a:xfrm>
            <a:off x="6100340" y="2967571"/>
            <a:ext cx="3139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Impact on Scope, Schedule, and Cost Section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B118E5-D8F6-40FB-920C-144E10FC4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02" y="4447635"/>
            <a:ext cx="1696359" cy="3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0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3DEA-9C99-4111-9FF0-CDB0BDD7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9591"/>
            <a:ext cx="7514035" cy="602840"/>
          </a:xfrm>
        </p:spPr>
        <p:txBody>
          <a:bodyPr/>
          <a:lstStyle/>
          <a:p>
            <a:pPr algn="l"/>
            <a:r>
              <a:rPr lang="en-US" dirty="0"/>
              <a:t>Scope Management Overview.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ED16FC-D235-40F6-9603-5375E9CC3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3" y="1103300"/>
            <a:ext cx="9100301" cy="4743736"/>
          </a:xfrm>
        </p:spPr>
      </p:pic>
    </p:spTree>
    <p:extLst>
      <p:ext uri="{BB962C8B-B14F-4D97-AF65-F5344CB8AC3E}">
        <p14:creationId xmlns:p14="http://schemas.microsoft.com/office/powerpoint/2010/main" val="204537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3DEA-9C99-4111-9FF0-CDB0BDD7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44" y="128215"/>
            <a:ext cx="7514035" cy="602840"/>
          </a:xfrm>
        </p:spPr>
        <p:txBody>
          <a:bodyPr/>
          <a:lstStyle/>
          <a:p>
            <a:pPr algn="l"/>
            <a:r>
              <a:rPr lang="en-US" dirty="0"/>
              <a:t>Scope Management Overview.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AF665C-B00E-499A-9DA3-7461C9F34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90243"/>
            <a:ext cx="8568952" cy="271064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5FF8A-3FAE-4B98-9697-20F6A61BF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700892"/>
            <a:ext cx="8568952" cy="2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6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2CCE-C435-464E-A19A-D4C606FD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21" y="-20199"/>
            <a:ext cx="7465957" cy="78490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Expert Judgement Technique.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D942F-6A71-4B4E-8627-E0CF3C84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3" y="1124744"/>
            <a:ext cx="6624737" cy="5328592"/>
          </a:xfrm>
        </p:spPr>
        <p:txBody>
          <a:bodyPr>
            <a:normAutofit/>
          </a:bodyPr>
          <a:lstStyle/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Meetings Technique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orbel" panose="020B0503020204020204"/>
                <a:cs typeface="+mn-cs"/>
              </a:rPr>
              <a:t>Focus Group: </a:t>
            </a: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Decided group with a stakeholder or certain Requirement  using moderator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75" dirty="0">
                <a:solidFill>
                  <a:schemeClr val="accent1">
                    <a:lumMod val="75000"/>
                  </a:schemeClr>
                </a:solidFill>
                <a:latin typeface="Corbel" panose="020B0503020204020204"/>
              </a:rPr>
              <a:t>Facilitated Workshop: </a:t>
            </a: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Group of Stakeholders with moderator/facilitator 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75" dirty="0">
                <a:solidFill>
                  <a:schemeClr val="accent1">
                    <a:lumMod val="75000"/>
                  </a:schemeClr>
                </a:solidFill>
                <a:latin typeface="Corbel" panose="020B0503020204020204"/>
              </a:rPr>
              <a:t>Brainstorming (Group-Think): </a:t>
            </a: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helps to produce large number of ideas in a short period of time.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75" dirty="0">
                <a:solidFill>
                  <a:schemeClr val="accent1">
                    <a:lumMod val="75000"/>
                  </a:schemeClr>
                </a:solidFill>
                <a:latin typeface="Corbel" panose="020B0503020204020204"/>
              </a:rPr>
              <a:t>Delphi-Technique: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-</a:t>
            </a:r>
            <a:r>
              <a:rPr lang="en-US" sz="2175" dirty="0">
                <a:solidFill>
                  <a:schemeClr val="accent1">
                    <a:lumMod val="75000"/>
                  </a:schemeClr>
                </a:solidFill>
                <a:latin typeface="Corbel" panose="020B0503020204020204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No need for physical meetings – anonymous identity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rbel" panose="020B0503020204020204"/>
                <a:cs typeface="+mn-cs"/>
              </a:rPr>
              <a:t>- Responses are compiled, and the results are sent back for further review until a final consensus is reached.</a:t>
            </a:r>
          </a:p>
          <a:p>
            <a:pPr marL="0" indent="0" defTabSz="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0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EE461F-6310-4B40-8E8E-562E443FAAF2}"/>
              </a:ext>
            </a:extLst>
          </p:cNvPr>
          <p:cNvSpPr/>
          <p:nvPr/>
        </p:nvSpPr>
        <p:spPr>
          <a:xfrm>
            <a:off x="0" y="5847036"/>
            <a:ext cx="9144000" cy="153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704C5-DAE6-4EB9-88CD-3A52D297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17819"/>
            <a:ext cx="6235558" cy="2511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A7CB2-CB6A-4EE7-87BA-61ED8A8F0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210" y="3490792"/>
            <a:ext cx="6428410" cy="25216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AF42D0-5DFF-4C94-BBE0-9A5F808E111E}"/>
              </a:ext>
            </a:extLst>
          </p:cNvPr>
          <p:cNvSpPr txBox="1"/>
          <p:nvPr/>
        </p:nvSpPr>
        <p:spPr>
          <a:xfrm>
            <a:off x="467544" y="1515183"/>
            <a:ext cx="2104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MIND MAP Technique: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7A5CB-91A2-4248-9115-E46FA2E68DAA}"/>
              </a:ext>
            </a:extLst>
          </p:cNvPr>
          <p:cNvSpPr txBox="1"/>
          <p:nvPr/>
        </p:nvSpPr>
        <p:spPr>
          <a:xfrm rot="10800000" flipV="1">
            <a:off x="6576051" y="4176353"/>
            <a:ext cx="19958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AFFINITY DIAGRAM Technique:</a:t>
            </a:r>
          </a:p>
        </p:txBody>
      </p:sp>
    </p:spTree>
    <p:extLst>
      <p:ext uri="{BB962C8B-B14F-4D97-AF65-F5344CB8AC3E}">
        <p14:creationId xmlns:p14="http://schemas.microsoft.com/office/powerpoint/2010/main" val="104375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12961</TotalTime>
  <Words>957</Words>
  <Application>Microsoft Office PowerPoint</Application>
  <PresentationFormat>On-screen Show (4:3)</PresentationFormat>
  <Paragraphs>127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Apple Chancery</vt:lpstr>
      <vt:lpstr>Arial</vt:lpstr>
      <vt:lpstr>Arial Black</vt:lpstr>
      <vt:lpstr>Calibri</vt:lpstr>
      <vt:lpstr>Century</vt:lpstr>
      <vt:lpstr>Corbel</vt:lpstr>
      <vt:lpstr>Times New Roman</vt:lpstr>
      <vt:lpstr>Wingdings</vt:lpstr>
      <vt:lpstr>Office Theme</vt:lpstr>
      <vt:lpstr>PowerPoint Presentation</vt:lpstr>
      <vt:lpstr>PowerPoint Presentation</vt:lpstr>
      <vt:lpstr>SCOPE MANAGEMENT.</vt:lpstr>
      <vt:lpstr>Review Question</vt:lpstr>
      <vt:lpstr>PowerPoint Presentation</vt:lpstr>
      <vt:lpstr>Scope Management Overview.</vt:lpstr>
      <vt:lpstr>Scope Management Overview.</vt:lpstr>
      <vt:lpstr>Expert Judgement Technique.</vt:lpstr>
      <vt:lpstr>PowerPoint Presentation</vt:lpstr>
      <vt:lpstr>PowerPoint Presentation</vt:lpstr>
      <vt:lpstr>Requirements Management Plan</vt:lpstr>
      <vt:lpstr>Requirements Traceability Matrix (RTM)</vt:lpstr>
      <vt:lpstr>Define Scope.</vt:lpstr>
      <vt:lpstr>PowerPoint Presentation</vt:lpstr>
      <vt:lpstr>PowerPoint Presentation</vt:lpstr>
      <vt:lpstr>TIME MANAGEMENT.</vt:lpstr>
      <vt:lpstr>PowerPoint Presentation</vt:lpstr>
      <vt:lpstr>PowerPoint Presentation</vt:lpstr>
      <vt:lpstr>Review Question</vt:lpstr>
      <vt:lpstr>PowerPoint Presentation</vt:lpstr>
      <vt:lpstr>PowerPoint Presentation</vt:lpstr>
      <vt:lpstr>PowerPoint Presentation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Ali Abou Abbas</cp:lastModifiedBy>
  <cp:revision>362</cp:revision>
  <cp:lastPrinted>2020-09-02T06:00:26Z</cp:lastPrinted>
  <dcterms:created xsi:type="dcterms:W3CDTF">2009-07-12T19:40:29Z</dcterms:created>
  <dcterms:modified xsi:type="dcterms:W3CDTF">2023-03-13T06:41:33Z</dcterms:modified>
</cp:coreProperties>
</file>