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1" r:id="rId2"/>
    <p:sldId id="417" r:id="rId3"/>
    <p:sldId id="418" r:id="rId4"/>
    <p:sldId id="280" r:id="rId5"/>
    <p:sldId id="282" r:id="rId6"/>
    <p:sldId id="420" r:id="rId7"/>
    <p:sldId id="283" r:id="rId8"/>
    <p:sldId id="284" r:id="rId9"/>
    <p:sldId id="285" r:id="rId10"/>
    <p:sldId id="286" r:id="rId11"/>
    <p:sldId id="287" r:id="rId12"/>
    <p:sldId id="288" r:id="rId13"/>
    <p:sldId id="421" r:id="rId14"/>
    <p:sldId id="291" r:id="rId15"/>
    <p:sldId id="419" r:id="rId16"/>
    <p:sldId id="303" r:id="rId17"/>
    <p:sldId id="298" r:id="rId18"/>
    <p:sldId id="422" r:id="rId19"/>
    <p:sldId id="297" r:id="rId20"/>
    <p:sldId id="296" r:id="rId21"/>
    <p:sldId id="423" r:id="rId22"/>
    <p:sldId id="295" r:id="rId23"/>
    <p:sldId id="294" r:id="rId24"/>
    <p:sldId id="293" r:id="rId25"/>
    <p:sldId id="424" r:id="rId26"/>
    <p:sldId id="292" r:id="rId27"/>
    <p:sldId id="426" r:id="rId28"/>
    <p:sldId id="427" r:id="rId29"/>
    <p:sldId id="428" r:id="rId30"/>
    <p:sldId id="429" r:id="rId31"/>
    <p:sldId id="430" r:id="rId32"/>
    <p:sldId id="281" r:id="rId33"/>
    <p:sldId id="425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F5"/>
    <a:srgbClr val="E6EDF6"/>
    <a:srgbClr val="006600"/>
    <a:srgbClr val="0066FF"/>
    <a:srgbClr val="FF0000"/>
    <a:srgbClr val="0000FF"/>
    <a:srgbClr val="800000"/>
    <a:srgbClr val="0099CC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2" autoAdjust="0"/>
    <p:restoredTop sz="94737"/>
  </p:normalViewPr>
  <p:slideViewPr>
    <p:cSldViewPr>
      <p:cViewPr varScale="1">
        <p:scale>
          <a:sx n="75" d="100"/>
          <a:sy n="75" d="100"/>
        </p:scale>
        <p:origin x="164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3/8/2023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85" y="0"/>
            <a:ext cx="1071220" cy="10563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en-AU" dirty="0"/>
              <a:t>Copyright @ 2020 NSRIC Inc.–All rights reserved **OE Division** https://www.nsric.ca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4E0D-B09F-480A-B953-2A4EF35E624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43956" cy="53046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6962" y="74679"/>
            <a:ext cx="58419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u-z9EbIZ5k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R3enpv0xu0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9AQeSFI1Y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wnLNMTOQFk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pNpT-XXCk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9LSopkLbpw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72008" y="26040"/>
            <a:ext cx="8532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NSRIC Inc. (Nature Science Research and Innovation Centre)</a:t>
            </a:r>
          </a:p>
          <a:p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1952106" y="71186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Online Education (OE) Division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en-AU" b="1" dirty="0" err="1">
                <a:solidFill>
                  <a:schemeClr val="accent5">
                    <a:lumMod val="75000"/>
                  </a:schemeClr>
                </a:solidFill>
              </a:rPr>
              <a:t>www.nsric.ca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1952106" y="1799238"/>
            <a:ext cx="578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Project Manager key Roles and skills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6C367C-4D63-2549-A2AE-45A2324F2165}"/>
              </a:ext>
            </a:extLst>
          </p:cNvPr>
          <p:cNvSpPr/>
          <p:nvPr/>
        </p:nvSpPr>
        <p:spPr>
          <a:xfrm>
            <a:off x="1475656" y="2852936"/>
            <a:ext cx="63887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Dr. Ali AbouAbbas, MPM, DBA</a:t>
            </a:r>
            <a:endParaRPr lang="en-US" sz="2000" dirty="0">
              <a:solidFill>
                <a:srgbClr val="002060"/>
              </a:solidFill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Professor &amp; Founder of Canadian Development Center.</a:t>
            </a:r>
          </a:p>
          <a:p>
            <a:pPr marL="347663" indent="-347663">
              <a:tabLst>
                <a:tab pos="347663" algn="l"/>
              </a:tabLst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ally.a.abou@gmail.com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B9449-126B-9249-B6C3-6F117669002C}"/>
              </a:ext>
            </a:extLst>
          </p:cNvPr>
          <p:cNvSpPr txBox="1"/>
          <p:nvPr/>
        </p:nvSpPr>
        <p:spPr>
          <a:xfrm>
            <a:off x="6156176" y="4005064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3" name="Picture 2" descr="A picture containing person, clothing, suit, posing&#10;&#10;Description automatically generated">
            <a:extLst>
              <a:ext uri="{FF2B5EF4-FFF2-40B4-BE49-F238E27FC236}">
                <a16:creationId xmlns:a16="http://schemas.microsoft.com/office/drawing/2014/main" id="{E8878093-26C7-2B74-9A45-77CD78246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3731017"/>
            <a:ext cx="2592288" cy="25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Detect &amp; Resolve Problems.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4729E-BA16-4FF7-B413-CF95A015B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35746"/>
            <a:ext cx="3985591" cy="28649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8E3907-0593-48EE-9DB4-B2197A7477B8}"/>
              </a:ext>
            </a:extLst>
          </p:cNvPr>
          <p:cNvSpPr/>
          <p:nvPr/>
        </p:nvSpPr>
        <p:spPr>
          <a:xfrm>
            <a:off x="705678" y="2924589"/>
            <a:ext cx="386632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Identify issues before anyone.</a:t>
            </a:r>
          </a:p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Key to protect success.</a:t>
            </a:r>
          </a:p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Manage by waking around and listen intently.</a:t>
            </a:r>
          </a:p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Interact with team members.</a:t>
            </a:r>
          </a:p>
        </p:txBody>
      </p:sp>
    </p:spTree>
    <p:extLst>
      <p:ext uri="{BB962C8B-B14F-4D97-AF65-F5344CB8AC3E}">
        <p14:creationId xmlns:p14="http://schemas.microsoft.com/office/powerpoint/2010/main" val="24131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Ensure Quality.</a:t>
            </a:r>
          </a:p>
          <a:p>
            <a:endParaRPr lang="en-CA" dirty="0"/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Identify the standard.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Monitor and control quality.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Frequent evaluation.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1EFC9-7BF0-4512-9620-A2DFF21B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76872"/>
            <a:ext cx="2883900" cy="20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Identify &amp; Mitigate Risk.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9E724-D074-40E4-BA00-BF2BFEAA0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366" y="2776993"/>
            <a:ext cx="3939434" cy="23555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E58B77-1A31-4B35-9A44-CEE71904482B}"/>
              </a:ext>
            </a:extLst>
          </p:cNvPr>
          <p:cNvSpPr/>
          <p:nvPr/>
        </p:nvSpPr>
        <p:spPr>
          <a:xfrm>
            <a:off x="457200" y="2984224"/>
            <a:ext cx="4290166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To reduce plan gaps.</a:t>
            </a:r>
          </a:p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Risk can dictate how you control project execution and monitor quality.</a:t>
            </a:r>
          </a:p>
          <a:p>
            <a:pPr marL="385763" indent="-385763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+mj-lt"/>
              <a:buAutoNum type="arabicPeriod"/>
            </a:pPr>
            <a:r>
              <a:rPr lang="en-CA" sz="1950" dirty="0"/>
              <a:t>Reduce possibility to reach objective.</a:t>
            </a:r>
          </a:p>
        </p:txBody>
      </p:sp>
    </p:spTree>
    <p:extLst>
      <p:ext uri="{BB962C8B-B14F-4D97-AF65-F5344CB8AC3E}">
        <p14:creationId xmlns:p14="http://schemas.microsoft.com/office/powerpoint/2010/main" val="11957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EB14-0432-6B2B-D823-A73D33AC4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What Does a Project Manager Do [THE ROLE OF THE PM]">
            <a:hlinkClick r:id="" action="ppaction://media"/>
            <a:extLst>
              <a:ext uri="{FF2B5EF4-FFF2-40B4-BE49-F238E27FC236}">
                <a16:creationId xmlns:a16="http://schemas.microsoft.com/office/drawing/2014/main" id="{39C6C24A-16D2-12EA-D031-14BDE8CCEA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3663"/>
            <a:ext cx="8543925" cy="4827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F2B2C-DBD8-DDF6-E2B5-C8158F3E5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6122B-7F75-3FD7-ABF9-059BCCEB9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44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 Study:</a:t>
            </a:r>
          </a:p>
          <a:p>
            <a:r>
              <a:rPr lang="en-CA" dirty="0"/>
              <a:t>Conducted by Barry &amp; Posner from Sana Clara University.</a:t>
            </a:r>
          </a:p>
          <a:p>
            <a:r>
              <a:rPr lang="en-CA" dirty="0"/>
              <a:t>287 PM (189 men and 98 women), age ( 22 to 60 years).</a:t>
            </a:r>
          </a:p>
          <a:p>
            <a:pPr marL="0" indent="0">
              <a:buNone/>
            </a:pPr>
            <a:r>
              <a:rPr lang="en-CA" dirty="0"/>
              <a:t>Q1: What factors or variables are most likely to cause you problems in managing a project?</a:t>
            </a:r>
          </a:p>
          <a:p>
            <a:pPr marL="0" indent="0">
              <a:buNone/>
            </a:pPr>
            <a:r>
              <a:rPr lang="en-CA" dirty="0"/>
              <a:t>Q2: what personal characteristics, traits, or skills, make for “above average” project manager?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7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7A5C-C205-D21C-060D-231D315C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Coca Cola Case Study | Issues with Workforce Management |Total Assignment Help">
            <a:hlinkClick r:id="" action="ppaction://media"/>
            <a:extLst>
              <a:ext uri="{FF2B5EF4-FFF2-40B4-BE49-F238E27FC236}">
                <a16:creationId xmlns:a16="http://schemas.microsoft.com/office/drawing/2014/main" id="{FD35CDA9-E1E1-4C78-2512-AAB7CCD397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3663"/>
            <a:ext cx="7859216" cy="44407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54B06-6121-2D88-392F-8F3382EBD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21D5F-851C-1F6B-B8AA-A80FE38D4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4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Communication Skills.</a:t>
            </a:r>
          </a:p>
          <a:p>
            <a:r>
              <a:rPr lang="en-CA" dirty="0"/>
              <a:t>Organizational Skills.</a:t>
            </a:r>
          </a:p>
          <a:p>
            <a:r>
              <a:rPr lang="en-CA" dirty="0"/>
              <a:t>Budgeting Skills.</a:t>
            </a:r>
          </a:p>
          <a:p>
            <a:r>
              <a:rPr lang="en-CA" dirty="0"/>
              <a:t>Problem-Solving Skills.</a:t>
            </a:r>
          </a:p>
          <a:p>
            <a:r>
              <a:rPr lang="en-CA"/>
              <a:t>Negotiation Skills</a:t>
            </a:r>
            <a:r>
              <a:rPr lang="en-CA" dirty="0"/>
              <a:t>.</a:t>
            </a:r>
          </a:p>
          <a:p>
            <a:r>
              <a:rPr lang="en-CA" dirty="0"/>
              <a:t>Leadership Skills.</a:t>
            </a:r>
          </a:p>
          <a:p>
            <a:r>
              <a:rPr lang="en-CA" dirty="0"/>
              <a:t>Team-Building and Human Resources Skills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Communication Skills.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00A3F-526A-434D-9375-FE4CCBA8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39" y="2643187"/>
            <a:ext cx="5982286" cy="28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ADC4-64E8-37A8-9591-691D7ED7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The 3 Models of Communication">
            <a:hlinkClick r:id="" action="ppaction://media"/>
            <a:extLst>
              <a:ext uri="{FF2B5EF4-FFF2-40B4-BE49-F238E27FC236}">
                <a16:creationId xmlns:a16="http://schemas.microsoft.com/office/drawing/2014/main" id="{45BF589B-1D47-34D3-4AA1-7BE19F4D8D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3663"/>
            <a:ext cx="8543925" cy="4827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871D0-57FC-97BC-4852-28DDE803A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3209E-22C4-F360-88D5-C27BD29F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82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Organizational Skills.</a:t>
            </a:r>
          </a:p>
          <a:p>
            <a:pPr marL="0" indent="0">
              <a:buNone/>
            </a:pPr>
            <a:r>
              <a:rPr lang="en-CA" dirty="0"/>
              <a:t>A project manager organizes documents, meetings, teams, and media releases (if applicable) among other things.</a:t>
            </a:r>
          </a:p>
          <a:p>
            <a:pPr marL="0" indent="0">
              <a:buNone/>
            </a:pPr>
            <a:r>
              <a:rPr lang="en-CA" dirty="0"/>
              <a:t>Documents such as: project plan, project reports, memos, contracts, and so on.</a:t>
            </a:r>
          </a:p>
          <a:p>
            <a:pPr marL="0" indent="0">
              <a:buNone/>
            </a:pPr>
            <a:r>
              <a:rPr lang="en-CA" dirty="0"/>
              <a:t>A project manager should be able to produce any of those documents on moments notice.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07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2622C-3912-3145-99BF-C789618BD759}"/>
              </a:ext>
            </a:extLst>
          </p:cNvPr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7030A0"/>
                </a:solidFill>
              </a:rPr>
              <a:t>Course Content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07F16-104B-A84A-8F8F-268BB9384D78}"/>
              </a:ext>
            </a:extLst>
          </p:cNvPr>
          <p:cNvSpPr txBox="1"/>
          <p:nvPr/>
        </p:nvSpPr>
        <p:spPr>
          <a:xfrm>
            <a:off x="179512" y="100062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1343F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CD217-EAC8-404E-AB4B-7462B91EBBED}"/>
              </a:ext>
            </a:extLst>
          </p:cNvPr>
          <p:cNvSpPr txBox="1"/>
          <p:nvPr/>
        </p:nvSpPr>
        <p:spPr>
          <a:xfrm>
            <a:off x="472170" y="1882423"/>
            <a:ext cx="80288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What are the new roles and responsibilities for PM.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Skills that every good project manager needs.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What are the types of communications?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Organizational skills.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What are the main key elements of budgeting for every project.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Problem-Solving skills as a key element for daily operation.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Negotiation Skills in PM.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en-US" sz="2000" dirty="0"/>
              <a:t>Cultural Intelligence Awareness.</a:t>
            </a:r>
          </a:p>
        </p:txBody>
      </p:sp>
    </p:spTree>
    <p:extLst>
      <p:ext uri="{BB962C8B-B14F-4D97-AF65-F5344CB8AC3E}">
        <p14:creationId xmlns:p14="http://schemas.microsoft.com/office/powerpoint/2010/main" val="366243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Budgeting Skills.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9FD4A-2331-494B-85BB-1F833BB15E1A}"/>
              </a:ext>
            </a:extLst>
          </p:cNvPr>
          <p:cNvSpPr/>
          <p:nvPr/>
        </p:nvSpPr>
        <p:spPr>
          <a:xfrm>
            <a:off x="715618" y="2914651"/>
            <a:ext cx="1272209" cy="397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Finance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EFFD62-3C63-4742-A977-8E71A46B377F}"/>
              </a:ext>
            </a:extLst>
          </p:cNvPr>
          <p:cNvSpPr/>
          <p:nvPr/>
        </p:nvSpPr>
        <p:spPr>
          <a:xfrm>
            <a:off x="2464904" y="2914651"/>
            <a:ext cx="1387016" cy="3975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Accounting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66E72-8BE7-4EEA-BADA-F5ED85027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36" y="3909123"/>
            <a:ext cx="876524" cy="603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E2E362-4269-49C6-95C6-0ECA951CFAFC}"/>
              </a:ext>
            </a:extLst>
          </p:cNvPr>
          <p:cNvSpPr txBox="1"/>
          <p:nvPr/>
        </p:nvSpPr>
        <p:spPr>
          <a:xfrm>
            <a:off x="795131" y="3799232"/>
            <a:ext cx="73549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1AE1C7-BEF5-41A2-B49A-221DE181CB27}"/>
              </a:ext>
            </a:extLst>
          </p:cNvPr>
          <p:cNvCxnSpPr>
            <a:cxnSpLocks/>
          </p:cNvCxnSpPr>
          <p:nvPr/>
        </p:nvCxnSpPr>
        <p:spPr>
          <a:xfrm>
            <a:off x="1987826" y="3312216"/>
            <a:ext cx="204072" cy="4174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5B1AA0-327A-46F6-9F44-5E3D7329DFEB}"/>
              </a:ext>
            </a:extLst>
          </p:cNvPr>
          <p:cNvCxnSpPr/>
          <p:nvPr/>
        </p:nvCxnSpPr>
        <p:spPr>
          <a:xfrm flipH="1">
            <a:off x="2355574" y="3312216"/>
            <a:ext cx="109331" cy="41744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B79CCA-0D55-42F5-B5FE-4B9DF7DD3F1F}"/>
              </a:ext>
            </a:extLst>
          </p:cNvPr>
          <p:cNvCxnSpPr>
            <a:cxnSpLocks/>
          </p:cNvCxnSpPr>
          <p:nvPr/>
        </p:nvCxnSpPr>
        <p:spPr>
          <a:xfrm>
            <a:off x="2782957" y="4210857"/>
            <a:ext cx="2166731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481A464-805C-4192-9052-CC3987DE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484" y="3420479"/>
            <a:ext cx="1288377" cy="12883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D6188E-B76A-4EAA-B945-536C5C867EF0}"/>
              </a:ext>
            </a:extLst>
          </p:cNvPr>
          <p:cNvSpPr txBox="1"/>
          <p:nvPr/>
        </p:nvSpPr>
        <p:spPr>
          <a:xfrm>
            <a:off x="2948682" y="3556858"/>
            <a:ext cx="1907374" cy="646331"/>
          </a:xfrm>
          <a:prstGeom prst="rect">
            <a:avLst/>
          </a:prstGeom>
          <a:noFill/>
          <a:ln w="3175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Manage cost Estimation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8B569-5853-496E-880A-8AEBF29B459E}"/>
              </a:ext>
            </a:extLst>
          </p:cNvPr>
          <p:cNvSpPr txBox="1"/>
          <p:nvPr/>
        </p:nvSpPr>
        <p:spPr>
          <a:xfrm>
            <a:off x="2922105" y="4277152"/>
            <a:ext cx="1907374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Manage Spending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780C09E-2009-4A6A-9743-3C515767C4A2}"/>
              </a:ext>
            </a:extLst>
          </p:cNvPr>
          <p:cNvGraphicFramePr>
            <a:graphicFrameLocks noGrp="1"/>
          </p:cNvGraphicFramePr>
          <p:nvPr/>
        </p:nvGraphicFramePr>
        <p:xfrm>
          <a:off x="904461" y="4993792"/>
          <a:ext cx="6715539" cy="7086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38513">
                  <a:extLst>
                    <a:ext uri="{9D8B030D-6E8A-4147-A177-3AD203B41FA5}">
                      <a16:colId xmlns:a16="http://schemas.microsoft.com/office/drawing/2014/main" val="1246083413"/>
                    </a:ext>
                  </a:extLst>
                </a:gridCol>
                <a:gridCol w="2238513">
                  <a:extLst>
                    <a:ext uri="{9D8B030D-6E8A-4147-A177-3AD203B41FA5}">
                      <a16:colId xmlns:a16="http://schemas.microsoft.com/office/drawing/2014/main" val="3236121955"/>
                    </a:ext>
                  </a:extLst>
                </a:gridCol>
                <a:gridCol w="2238513">
                  <a:extLst>
                    <a:ext uri="{9D8B030D-6E8A-4147-A177-3AD203B41FA5}">
                      <a16:colId xmlns:a16="http://schemas.microsoft.com/office/drawing/2014/main" val="224821138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CA" sz="1400" dirty="0"/>
                        <a:t>Reading &amp; Understanding vendor quotes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Preparing &amp; overseeing purchase orders.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Reconciling invoices for purchase orders.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8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F5D7-7920-1418-71F3-D3CFD003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How to Create a Project Budget - Project Management Training">
            <a:hlinkClick r:id="" action="ppaction://media"/>
            <a:extLst>
              <a:ext uri="{FF2B5EF4-FFF2-40B4-BE49-F238E27FC236}">
                <a16:creationId xmlns:a16="http://schemas.microsoft.com/office/drawing/2014/main" id="{BD86BC39-37E6-D4BB-0998-E33069E1107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3663"/>
            <a:ext cx="8543925" cy="4827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DA59B-E9CA-F7C8-36D6-80AF56036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FC8FF-ED46-7689-059B-057B7347B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0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Problem-Solving Skills.</a:t>
            </a:r>
          </a:p>
          <a:p>
            <a:pPr marL="0" indent="0">
              <a:buNone/>
            </a:pPr>
            <a:r>
              <a:rPr lang="en-CA" dirty="0"/>
              <a:t>Four basic steps in solving a problem: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Defining the problem.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Generating alternatives.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Evaluating and selecting alternatives.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Implementing solutions.</a:t>
            </a:r>
          </a:p>
          <a:p>
            <a:pPr marL="0" indent="0">
              <a:buNone/>
            </a:pPr>
            <a:r>
              <a:rPr lang="en-CA" dirty="0"/>
              <a:t> There are many strategies in conflict situation:</a:t>
            </a:r>
          </a:p>
          <a:p>
            <a:pPr marL="0" indent="0">
              <a:buNone/>
            </a:pPr>
            <a:r>
              <a:rPr lang="en-CA" dirty="0"/>
              <a:t>Forcing, accommodating, avoiding, compromising, and collaborating.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05E82-E495-4DFE-8F20-9573B87D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16832"/>
            <a:ext cx="19437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Negotiation Skills.</a:t>
            </a:r>
          </a:p>
          <a:p>
            <a:r>
              <a:rPr lang="en-CA" sz="1500" dirty="0"/>
              <a:t>Negotiation Process: The power of nice.</a:t>
            </a:r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  <a:p>
            <a:pPr marL="0" indent="0">
              <a:buNone/>
            </a:pPr>
            <a:endParaRPr lang="en-CA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ADB01-E042-42D5-A7CE-2422B3CF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24" y="2984224"/>
            <a:ext cx="2880800" cy="229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4C57A8-5478-416B-BC98-6CC4ED42286A}"/>
              </a:ext>
            </a:extLst>
          </p:cNvPr>
          <p:cNvSpPr/>
          <p:nvPr/>
        </p:nvSpPr>
        <p:spPr>
          <a:xfrm>
            <a:off x="735496" y="3252581"/>
            <a:ext cx="1272209" cy="580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Prepare	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51AD466-D89E-46C2-AA6E-B9394DC59AF4}"/>
              </a:ext>
            </a:extLst>
          </p:cNvPr>
          <p:cNvSpPr/>
          <p:nvPr/>
        </p:nvSpPr>
        <p:spPr>
          <a:xfrm rot="16200000">
            <a:off x="2064504" y="3372202"/>
            <a:ext cx="302533" cy="41612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5C74B-4F13-4F1F-A152-04D79641A5F0}"/>
              </a:ext>
            </a:extLst>
          </p:cNvPr>
          <p:cNvSpPr/>
          <p:nvPr/>
        </p:nvSpPr>
        <p:spPr>
          <a:xfrm>
            <a:off x="2423833" y="3292917"/>
            <a:ext cx="1272209" cy="580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Probe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A0117D-0719-4B93-9E10-3424CEE8FEB6}"/>
              </a:ext>
            </a:extLst>
          </p:cNvPr>
          <p:cNvSpPr/>
          <p:nvPr/>
        </p:nvSpPr>
        <p:spPr>
          <a:xfrm>
            <a:off x="4279618" y="3292917"/>
            <a:ext cx="1272209" cy="580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Propose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E3514C-483A-43E7-8963-6292F16AE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43" y="3447462"/>
            <a:ext cx="572576" cy="3200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9C44CC-FF36-40AB-9F99-0925F37F9772}"/>
              </a:ext>
            </a:extLst>
          </p:cNvPr>
          <p:cNvSpPr/>
          <p:nvPr/>
        </p:nvSpPr>
        <p:spPr>
          <a:xfrm>
            <a:off x="735496" y="3990829"/>
            <a:ext cx="1416861" cy="12903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r>
              <a:rPr lang="en-CA" sz="1600" dirty="0"/>
              <a:t>Alternative.</a:t>
            </a:r>
          </a:p>
          <a:p>
            <a:pPr algn="ctr"/>
            <a:r>
              <a:rPr lang="en-CA" sz="1600" dirty="0"/>
              <a:t>Interest.</a:t>
            </a:r>
          </a:p>
          <a:p>
            <a:pPr algn="ctr"/>
            <a:r>
              <a:rPr lang="en-CA" sz="1600" dirty="0"/>
              <a:t>Deadline.</a:t>
            </a:r>
          </a:p>
          <a:p>
            <a:pPr algn="ctr"/>
            <a:r>
              <a:rPr lang="en-CA" sz="1600" dirty="0"/>
              <a:t>Weaknesses &amp; Strengths</a:t>
            </a:r>
            <a:r>
              <a:rPr lang="en-CA" dirty="0"/>
              <a:t>.</a:t>
            </a:r>
          </a:p>
          <a:p>
            <a:pPr algn="ctr"/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CE08E-ACA8-4701-B1B3-49E51E3927CB}"/>
              </a:ext>
            </a:extLst>
          </p:cNvPr>
          <p:cNvSpPr/>
          <p:nvPr/>
        </p:nvSpPr>
        <p:spPr>
          <a:xfrm>
            <a:off x="2553286" y="3990829"/>
            <a:ext cx="1012874" cy="12903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Why?</a:t>
            </a:r>
          </a:p>
          <a:p>
            <a:pPr algn="ctr"/>
            <a:r>
              <a:rPr lang="en-CA" sz="1600" dirty="0"/>
              <a:t>What? Questions.</a:t>
            </a:r>
          </a:p>
          <a:p>
            <a:pPr algn="ctr"/>
            <a:r>
              <a:rPr lang="en-CA" sz="1600" dirty="0"/>
              <a:t>Answers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7F659-C0E6-45DD-9459-328CE311EB76}"/>
              </a:ext>
            </a:extLst>
          </p:cNvPr>
          <p:cNvSpPr/>
          <p:nvPr/>
        </p:nvSpPr>
        <p:spPr>
          <a:xfrm>
            <a:off x="4279619" y="4085785"/>
            <a:ext cx="1255824" cy="12903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Let other side Go first.</a:t>
            </a:r>
          </a:p>
          <a:p>
            <a:pPr algn="ctr"/>
            <a:r>
              <a:rPr lang="en-CA" sz="1400" dirty="0"/>
              <a:t>Don’s accept their offer quickly.</a:t>
            </a:r>
          </a:p>
          <a:p>
            <a:pPr algn="ctr"/>
            <a:r>
              <a:rPr lang="en-CA" sz="1400" dirty="0"/>
              <a:t>Aim high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Leadership Skills.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Tolerant.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Problem solving.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Flexible.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Effective communicator.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Credible.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01FBE-0BBC-47E2-AD87-2057D963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28800"/>
            <a:ext cx="2522994" cy="2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ACA0-2F7A-E485-817B-FF82F6E4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Democratic Leadership Style (Participative Leadership) - Pros, Cons, Examples, Elements, Tips!">
            <a:hlinkClick r:id="" action="ppaction://media"/>
            <a:extLst>
              <a:ext uri="{FF2B5EF4-FFF2-40B4-BE49-F238E27FC236}">
                <a16:creationId xmlns:a16="http://schemas.microsoft.com/office/drawing/2014/main" id="{8E81DC30-0F5A-2D51-574D-AF555FBF19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3663"/>
            <a:ext cx="8543925" cy="4827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A2B75-08E9-3CEC-206D-B4F0DD5C3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D93E9-530C-53E9-9393-4D3290CCD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85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Team-Building and Human Resources Skills.</a:t>
            </a:r>
          </a:p>
          <a:p>
            <a:endParaRPr lang="en-CA" dirty="0"/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Plan human resource management.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Acquire project team.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Develop project team.</a:t>
            </a:r>
          </a:p>
          <a:p>
            <a:pPr marL="385763" indent="-385763">
              <a:buFont typeface="+mj-lt"/>
              <a:buAutoNum type="arabicPeriod"/>
            </a:pPr>
            <a:r>
              <a:rPr lang="en-CA" dirty="0"/>
              <a:t>Manage project team.</a:t>
            </a:r>
          </a:p>
          <a:p>
            <a:pPr marL="385763" indent="-385763">
              <a:buFont typeface="+mj-lt"/>
              <a:buAutoNum type="arabicPeriod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5918E-0889-446A-8ADE-A5D0220D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048679"/>
            <a:ext cx="2423322" cy="29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1FB8-D9DF-DD46-DFCB-3A3D5EA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475D-5146-4382-DD89-BD90C617C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 Manager Role.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F947-7F6C-D8AB-8B73-14A6EB421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96CC9-62AA-3C6E-0E9A-3F7C48EA4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699CC-76FF-23F2-64EA-8AF4E7390A56}"/>
              </a:ext>
            </a:extLst>
          </p:cNvPr>
          <p:cNvSpPr txBox="1">
            <a:spLocks/>
          </p:cNvSpPr>
          <p:nvPr/>
        </p:nvSpPr>
        <p:spPr bwMode="auto">
          <a:xfrm>
            <a:off x="827584" y="1986431"/>
            <a:ext cx="4611690" cy="37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OpenSans-Regular"/>
                <a:cs typeface="+mn-cs"/>
              </a:rPr>
              <a:t>• Managing related projects to achieve results not obtainable by managing each project separately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OpenSans-Regular"/>
              <a:cs typeface="+mn-cs"/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OpenSans-Regular"/>
                <a:cs typeface="+mn-cs"/>
              </a:rPr>
              <a:t>• Ensuring selected projects support the strategic goals of the organization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OpenSans-Regular"/>
              <a:cs typeface="+mn-cs"/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OpenSans-Regular"/>
                <a:cs typeface="+mn-cs"/>
              </a:rPr>
              <a:t>• Providing oversight to adjust projects for the program’s benefit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OpenSans-Regular"/>
              <a:cs typeface="+mn-cs"/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OpenSans-Regular"/>
                <a:cs typeface="+mn-cs"/>
              </a:rPr>
              <a:t>• Guiding and supporting individual project manager’s efforts</a:t>
            </a:r>
            <a:endParaRPr lang="en-US" sz="1800" dirty="0">
              <a:solidFill>
                <a:prstClr val="black"/>
              </a:solidFill>
              <a:latin typeface="Corbel" panose="020B0503020204020204"/>
              <a:cs typeface="+mn-cs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2F25D-24A6-4E49-83FC-273AA11E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44" y="2276872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3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1FB8-D9DF-DD46-DFCB-3A3D5EA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475D-5146-4382-DD89-BD90C617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40452"/>
            <a:ext cx="5256584" cy="40634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Product Manager Role.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able to study the market needs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able to explore the opportunities and minimize the threats to make the organization successful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able to monitor the performance of the products in the market and keep a close check on competitors’ products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able to play an important role in launching a new product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able to be a sounding board for his operational team to stop production of any of its non-performing products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able to be responsible to manage product’s performance in the market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F947-7F6C-D8AB-8B73-14A6EB421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96CC9-62AA-3C6E-0E9A-3F7C48EA4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7784D-398D-B233-5676-F2311BEB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700808"/>
            <a:ext cx="3672408" cy="40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1FB8-D9DF-DD46-DFCB-3A3D5EA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F947-7F6C-D8AB-8B73-14A6EB421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96CC9-62AA-3C6E-0E9A-3F7C48EA4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BD6FA6-A715-E466-E4EB-576D014A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Service Manager Role.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D03622F-41CE-84AB-5614-AC5EDC7EDE91}"/>
              </a:ext>
            </a:extLst>
          </p:cNvPr>
          <p:cNvSpPr txBox="1">
            <a:spLocks/>
          </p:cNvSpPr>
          <p:nvPr/>
        </p:nvSpPr>
        <p:spPr bwMode="auto">
          <a:xfrm>
            <a:off x="971600" y="2019431"/>
            <a:ext cx="4611690" cy="371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>
                <a:solidFill>
                  <a:prstClr val="black"/>
                </a:solidFill>
                <a:latin typeface="OpenSans-Regular"/>
                <a:cs typeface="+mn-cs"/>
              </a:rPr>
              <a:t>• Monitor the overall performance of his service area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OpenSans-Regular"/>
              <a:cs typeface="+mn-cs"/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>
                <a:solidFill>
                  <a:prstClr val="black"/>
                </a:solidFill>
                <a:latin typeface="OpenSans-Regular"/>
                <a:cs typeface="+mn-cs"/>
              </a:rPr>
              <a:t>• Identify metrics for performance and tracking them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OpenSans-Regular"/>
              <a:cs typeface="+mn-cs"/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>
                <a:solidFill>
                  <a:prstClr val="black"/>
                </a:solidFill>
                <a:latin typeface="OpenSans-Regular"/>
                <a:cs typeface="+mn-cs"/>
              </a:rPr>
              <a:t>• Continue relationships with project teams</a:t>
            </a: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OpenSans-Regular"/>
              <a:cs typeface="+mn-cs"/>
            </a:endParaRPr>
          </a:p>
          <a:p>
            <a:pPr marL="0" indent="0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>
                <a:solidFill>
                  <a:prstClr val="black"/>
                </a:solidFill>
                <a:latin typeface="OpenSans-Regular"/>
                <a:cs typeface="+mn-cs"/>
              </a:rPr>
              <a:t>• Responsible to manage team’s performance in the service area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2A870-DD6B-64DA-86CF-DC469206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276872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9EEB-799D-D4DC-7C09-80C87FD5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/>
              <a:t>Q1: </a:t>
            </a:r>
            <a:r>
              <a:rPr lang="en-US" sz="2400" dirty="0"/>
              <a:t>What are the Roles and Responsibilities for a PM?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5BA21-A65D-91F1-64FB-E10ADD8CE8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8AE42-F85C-5608-7DC7-E34932106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410A75-CB4D-7152-51DF-416ABEDD1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244" y="1125538"/>
            <a:ext cx="5303837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69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1FB8-D9DF-DD46-DFCB-3A3D5EA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F947-7F6C-D8AB-8B73-14A6EB421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96CC9-62AA-3C6E-0E9A-3F7C48EA4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BD6FA6-A715-E466-E4EB-576D014A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Product Quality Manager Role.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2A870-DD6B-64DA-86CF-DC469206F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276872"/>
            <a:ext cx="2139881" cy="2145978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921BF26-6C52-7C52-2733-60FC187419A4}"/>
              </a:ext>
            </a:extLst>
          </p:cNvPr>
          <p:cNvSpPr txBox="1">
            <a:spLocks/>
          </p:cNvSpPr>
          <p:nvPr/>
        </p:nvSpPr>
        <p:spPr>
          <a:xfrm>
            <a:off x="755576" y="2132856"/>
            <a:ext cx="4611690" cy="3514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• identify the critical parameters/metrics that could fail the product when in use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Sans-Regula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• identify and implement audit mechanisms for these products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• identification and selection of quality auditors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Sans-Regula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• create a mechanism to track and monitor quality performance of the product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6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1FB8-D9DF-DD46-DFCB-3A3D5EA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F947-7F6C-D8AB-8B73-14A6EB421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96CC9-62AA-3C6E-0E9A-3F7C48EA4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BD6FA6-A715-E466-E4EB-576D014A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Sponsor Role.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A1325-F6D3-84D9-266D-E2E423C7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44824"/>
            <a:ext cx="8820472" cy="41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3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F0C-D795-4AE4-840C-0F2E8EEA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Cultural Awareness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F336-E26F-4957-9805-C3EBF710E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Cultural Intelligence (CQ) :</a:t>
            </a:r>
          </a:p>
          <a:p>
            <a:endParaRPr lang="en-CA" dirty="0"/>
          </a:p>
          <a:p>
            <a:pPr marL="385763" indent="-385763">
              <a:buAutoNum type="alphaLcParenBoth"/>
            </a:pPr>
            <a:r>
              <a:rPr lang="en-CA" dirty="0"/>
              <a:t>Cognitive CQ, </a:t>
            </a:r>
          </a:p>
          <a:p>
            <a:pPr marL="385763" indent="-385763">
              <a:buAutoNum type="alphaLcParenBoth"/>
            </a:pPr>
            <a:r>
              <a:rPr lang="en-CA" dirty="0"/>
              <a:t>Metacognitive CQ, </a:t>
            </a:r>
          </a:p>
          <a:p>
            <a:pPr marL="385763" indent="-385763">
              <a:buAutoNum type="alphaLcParenBoth"/>
            </a:pPr>
            <a:r>
              <a:rPr lang="en-CA" dirty="0"/>
              <a:t>Motivational CQ, </a:t>
            </a:r>
          </a:p>
          <a:p>
            <a:pPr marL="385763" indent="-385763">
              <a:buAutoNum type="alphaLcParenBoth"/>
            </a:pPr>
            <a:r>
              <a:rPr lang="en-CA" dirty="0"/>
              <a:t> Behavioral CQ.</a:t>
            </a:r>
          </a:p>
        </p:txBody>
      </p:sp>
    </p:spTree>
    <p:extLst>
      <p:ext uri="{BB962C8B-B14F-4D97-AF65-F5344CB8AC3E}">
        <p14:creationId xmlns:p14="http://schemas.microsoft.com/office/powerpoint/2010/main" val="11548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2CE1-9AC6-E180-4AB9-A0219969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Final Exam (30Mins)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C8D10-423B-13C6-66C9-5B85A2A79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244" y="1125538"/>
            <a:ext cx="5303837" cy="5303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43CA1-51D9-7A4C-445C-F4B9658F52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37505-68CE-863C-F5C9-A82A41ACF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084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 Manager key Roles and skills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Guaranty Project Objectives.</a:t>
            </a:r>
          </a:p>
          <a:p>
            <a:r>
              <a:rPr lang="en-CA" dirty="0"/>
              <a:t>Recruit &amp; Motivate People.</a:t>
            </a:r>
          </a:p>
          <a:p>
            <a:r>
              <a:rPr lang="en-CA" dirty="0"/>
              <a:t>Sets Project Strategies &amp; Plan.</a:t>
            </a:r>
          </a:p>
          <a:p>
            <a:r>
              <a:rPr lang="en-CA" dirty="0"/>
              <a:t>Control Project Execution.</a:t>
            </a:r>
          </a:p>
          <a:p>
            <a:r>
              <a:rPr lang="en-CA" dirty="0"/>
              <a:t>Detect &amp; Resolve Problems.</a:t>
            </a:r>
          </a:p>
          <a:p>
            <a:r>
              <a:rPr lang="en-CA" dirty="0"/>
              <a:t>Ensure Quality.</a:t>
            </a:r>
          </a:p>
          <a:p>
            <a:r>
              <a:rPr lang="en-CA" dirty="0"/>
              <a:t>Identify &amp; Mitigate Risk.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5595C-674D-4AEE-AC46-96390620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996952"/>
            <a:ext cx="3243245" cy="17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Guaranty Project Objectives</a:t>
            </a:r>
            <a:r>
              <a:rPr lang="en-CA" dirty="0"/>
              <a:t>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84472F2-8537-4CAF-8808-5F7D335B5DE7}"/>
              </a:ext>
            </a:extLst>
          </p:cNvPr>
          <p:cNvSpPr/>
          <p:nvPr/>
        </p:nvSpPr>
        <p:spPr>
          <a:xfrm>
            <a:off x="3041373" y="3250096"/>
            <a:ext cx="2971801" cy="193067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415068-1EFC-4852-817F-1BFF93090743}"/>
              </a:ext>
            </a:extLst>
          </p:cNvPr>
          <p:cNvSpPr/>
          <p:nvPr/>
        </p:nvSpPr>
        <p:spPr>
          <a:xfrm>
            <a:off x="3830622" y="2819182"/>
            <a:ext cx="1482756" cy="7255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SCOPE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523A1E-3F36-4451-AA03-A68F5DCE1AA2}"/>
              </a:ext>
            </a:extLst>
          </p:cNvPr>
          <p:cNvSpPr/>
          <p:nvPr/>
        </p:nvSpPr>
        <p:spPr>
          <a:xfrm>
            <a:off x="5710030" y="4851141"/>
            <a:ext cx="1182758" cy="7255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COST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54723E-5282-4F96-A374-BD83230047EE}"/>
              </a:ext>
            </a:extLst>
          </p:cNvPr>
          <p:cNvSpPr/>
          <p:nvPr/>
        </p:nvSpPr>
        <p:spPr>
          <a:xfrm>
            <a:off x="2161759" y="4817994"/>
            <a:ext cx="1093304" cy="7255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688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A630-CBA6-0DA3-AA97-A706C2E1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How to keep your team motivated">
            <a:hlinkClick r:id="" action="ppaction://media"/>
            <a:extLst>
              <a:ext uri="{FF2B5EF4-FFF2-40B4-BE49-F238E27FC236}">
                <a16:creationId xmlns:a16="http://schemas.microsoft.com/office/drawing/2014/main" id="{4B012F8F-748C-1747-E3DD-DB57A23E2B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3663"/>
            <a:ext cx="8543925" cy="48275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86478-55F8-CAF6-919F-FF5F66051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@ 2020 NSRIC Inc.–All rights reserved **OE Division** https://www.nsric.ca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668C8-6E0B-3E5A-A512-6AD147B73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3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Recruit &amp; Motivate People.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17AEC-C631-41F1-8D87-2355C2BA3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87" y="2788720"/>
            <a:ext cx="3747052" cy="28119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3CBC24-0575-4EBC-ACB6-F2774AFE84AA}"/>
              </a:ext>
            </a:extLst>
          </p:cNvPr>
          <p:cNvSpPr/>
          <p:nvPr/>
        </p:nvSpPr>
        <p:spPr>
          <a:xfrm>
            <a:off x="457200" y="2788720"/>
            <a:ext cx="3965713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spcBef>
                <a:spcPct val="20000"/>
              </a:spcBef>
              <a:buClr>
                <a:srgbClr val="C0CF3A">
                  <a:lumMod val="50000"/>
                </a:srgbClr>
              </a:buClr>
              <a:buSzPct val="95000"/>
              <a:buFont typeface="+mj-lt"/>
              <a:buAutoNum type="arabicPeriod"/>
            </a:pPr>
            <a:r>
              <a:rPr lang="en-CA" sz="1950" dirty="0">
                <a:solidFill>
                  <a:prstClr val="black"/>
                </a:solidFill>
              </a:rPr>
              <a:t>Recruit talented people.</a:t>
            </a:r>
          </a:p>
          <a:p>
            <a:pPr marL="385763" indent="-385763">
              <a:spcBef>
                <a:spcPct val="20000"/>
              </a:spcBef>
              <a:buClr>
                <a:srgbClr val="C0CF3A">
                  <a:lumMod val="50000"/>
                </a:srgbClr>
              </a:buClr>
              <a:buSzPct val="95000"/>
              <a:buFont typeface="+mj-lt"/>
              <a:buAutoNum type="arabicPeriod"/>
            </a:pPr>
            <a:r>
              <a:rPr lang="en-CA" sz="1950" dirty="0">
                <a:solidFill>
                  <a:prstClr val="black"/>
                </a:solidFill>
              </a:rPr>
              <a:t>Getting everyone committed.</a:t>
            </a:r>
          </a:p>
          <a:p>
            <a:pPr marL="385763" indent="-385763">
              <a:spcBef>
                <a:spcPct val="20000"/>
              </a:spcBef>
              <a:buClr>
                <a:srgbClr val="C0CF3A">
                  <a:lumMod val="50000"/>
                </a:srgbClr>
              </a:buClr>
              <a:buSzPct val="95000"/>
              <a:buFont typeface="+mj-lt"/>
              <a:buAutoNum type="arabicPeriod"/>
            </a:pPr>
            <a:r>
              <a:rPr lang="en-CA" sz="1950" dirty="0">
                <a:solidFill>
                  <a:prstClr val="black"/>
                </a:solidFill>
              </a:rPr>
              <a:t>Motivate people.</a:t>
            </a:r>
          </a:p>
          <a:p>
            <a:pPr lvl="0">
              <a:spcBef>
                <a:spcPct val="20000"/>
              </a:spcBef>
              <a:buClr>
                <a:srgbClr val="C0CF3A">
                  <a:lumMod val="50000"/>
                </a:srgbClr>
              </a:buClr>
              <a:buSzPct val="95000"/>
            </a:pPr>
            <a:endParaRPr lang="en-CA" sz="19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Sets Project Strategies &amp; Plan.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D0825-7FC9-45E3-B5B3-0789AC76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22" y="2666173"/>
            <a:ext cx="7320791" cy="32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EC4-FA75-4EBC-B7A3-8E5A8D3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Project Manager key Roles and skills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684A-3230-4B4B-BAE4-8407D386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Control Project Execution.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8C02F-75FB-4689-828B-7819ADAF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4" y="2762271"/>
            <a:ext cx="6013174" cy="27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12853</TotalTime>
  <Words>1259</Words>
  <Application>Microsoft Office PowerPoint</Application>
  <PresentationFormat>On-screen Show (4:3)</PresentationFormat>
  <Paragraphs>210</Paragraphs>
  <Slides>33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Apple Chancery</vt:lpstr>
      <vt:lpstr>Arial</vt:lpstr>
      <vt:lpstr>Arial Black</vt:lpstr>
      <vt:lpstr>Calibri</vt:lpstr>
      <vt:lpstr>Century</vt:lpstr>
      <vt:lpstr>Corbel</vt:lpstr>
      <vt:lpstr>OpenSans-Regular</vt:lpstr>
      <vt:lpstr>Times New Roman</vt:lpstr>
      <vt:lpstr>Office Theme</vt:lpstr>
      <vt:lpstr>PowerPoint Presentation</vt:lpstr>
      <vt:lpstr>PowerPoint Presentation</vt:lpstr>
      <vt:lpstr>Q1: What are the Roles and Responsibilities for a PM?</vt:lpstr>
      <vt:lpstr>Project Manager key Roles and skills</vt:lpstr>
      <vt:lpstr>Project Manager key Roles and skills</vt:lpstr>
      <vt:lpstr>PowerPoint Presentation</vt:lpstr>
      <vt:lpstr>Project Manager key Roles and skills</vt:lpstr>
      <vt:lpstr>Project Manager key Roles and skills</vt:lpstr>
      <vt:lpstr>Project Manager key Roles and skills</vt:lpstr>
      <vt:lpstr>Project Manager key Roles and skills</vt:lpstr>
      <vt:lpstr>Project Manager key Roles and skills</vt:lpstr>
      <vt:lpstr>Project Manager key Roles and skills</vt:lpstr>
      <vt:lpstr>PowerPoint Presentation</vt:lpstr>
      <vt:lpstr>Project Manager key Roles and skills</vt:lpstr>
      <vt:lpstr>PowerPoint Presentation</vt:lpstr>
      <vt:lpstr>Project Manager key Roles and skills</vt:lpstr>
      <vt:lpstr>Project Manager key Roles and skills</vt:lpstr>
      <vt:lpstr>PowerPoint Presentation</vt:lpstr>
      <vt:lpstr>Project Manager key Roles and skills</vt:lpstr>
      <vt:lpstr>Project Manager key Roles and skills</vt:lpstr>
      <vt:lpstr>PowerPoint Presentation</vt:lpstr>
      <vt:lpstr>Project Manager key Roles and skills</vt:lpstr>
      <vt:lpstr>Project Manager key Roles and skills</vt:lpstr>
      <vt:lpstr>Project Manager key Roles and skills</vt:lpstr>
      <vt:lpstr>PowerPoint Presentation</vt:lpstr>
      <vt:lpstr>Project Manager key Roles and skills</vt:lpstr>
      <vt:lpstr>Project Manager key Roles and skills</vt:lpstr>
      <vt:lpstr>Project Manager key Roles and skills</vt:lpstr>
      <vt:lpstr>Project Manager key Roles and skills</vt:lpstr>
      <vt:lpstr>Project Manager key Roles and skills</vt:lpstr>
      <vt:lpstr>Project Manager key Roles and skills</vt:lpstr>
      <vt:lpstr>Cultural Awareness </vt:lpstr>
      <vt:lpstr>Final Exam (30Mins)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Ali Abou Abbas</cp:lastModifiedBy>
  <cp:revision>343</cp:revision>
  <cp:lastPrinted>2020-09-02T06:00:26Z</cp:lastPrinted>
  <dcterms:created xsi:type="dcterms:W3CDTF">2009-07-12T19:40:29Z</dcterms:created>
  <dcterms:modified xsi:type="dcterms:W3CDTF">2023-03-08T05:15:25Z</dcterms:modified>
</cp:coreProperties>
</file>