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5"/>
  </p:notesMasterIdLst>
  <p:handoutMasterIdLst>
    <p:handoutMasterId r:id="rId26"/>
  </p:handoutMasterIdLst>
  <p:sldIdLst>
    <p:sldId id="321" r:id="rId2"/>
    <p:sldId id="445" r:id="rId3"/>
    <p:sldId id="446" r:id="rId4"/>
    <p:sldId id="470" r:id="rId5"/>
    <p:sldId id="469" r:id="rId6"/>
    <p:sldId id="468" r:id="rId7"/>
    <p:sldId id="467" r:id="rId8"/>
    <p:sldId id="466" r:id="rId9"/>
    <p:sldId id="465" r:id="rId10"/>
    <p:sldId id="464" r:id="rId11"/>
    <p:sldId id="463" r:id="rId12"/>
    <p:sldId id="462" r:id="rId13"/>
    <p:sldId id="461" r:id="rId14"/>
    <p:sldId id="460" r:id="rId15"/>
    <p:sldId id="459" r:id="rId16"/>
    <p:sldId id="458" r:id="rId17"/>
    <p:sldId id="457" r:id="rId18"/>
    <p:sldId id="456" r:id="rId19"/>
    <p:sldId id="455" r:id="rId20"/>
    <p:sldId id="454" r:id="rId21"/>
    <p:sldId id="453" r:id="rId22"/>
    <p:sldId id="452" r:id="rId23"/>
    <p:sldId id="451" r:id="rId24"/>
  </p:sldIdLst>
  <p:sldSz cx="9144000" cy="6858000" type="screen4x3"/>
  <p:notesSz cx="7099300" cy="10234613"/>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343F5"/>
    <a:srgbClr val="E6EDF6"/>
    <a:srgbClr val="006600"/>
    <a:srgbClr val="0066FF"/>
    <a:srgbClr val="FF0000"/>
    <a:srgbClr val="0000FF"/>
    <a:srgbClr val="800000"/>
    <a:srgbClr val="0099CC"/>
    <a:srgbClr val="808080"/>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59"/>
    <p:restoredTop sz="94737"/>
  </p:normalViewPr>
  <p:slideViewPr>
    <p:cSldViewPr>
      <p:cViewPr varScale="1">
        <p:scale>
          <a:sx n="68" d="100"/>
          <a:sy n="68" d="100"/>
        </p:scale>
        <p:origin x="1248"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034" name="Rectangle 2"/>
          <p:cNvSpPr>
            <a:spLocks noGrp="1" noChangeArrowheads="1"/>
          </p:cNvSpPr>
          <p:nvPr>
            <p:ph type="hdr" sz="quarter"/>
          </p:nvPr>
        </p:nvSpPr>
        <p:spPr bwMode="auto">
          <a:xfrm>
            <a:off x="0" y="0"/>
            <a:ext cx="3076575" cy="5111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44035" name="Rectangle 3"/>
          <p:cNvSpPr>
            <a:spLocks noGrp="1" noChangeArrowheads="1"/>
          </p:cNvSpPr>
          <p:nvPr>
            <p:ph type="dt" sz="quarter" idx="1"/>
          </p:nvPr>
        </p:nvSpPr>
        <p:spPr bwMode="auto">
          <a:xfrm>
            <a:off x="4021138" y="0"/>
            <a:ext cx="3076575" cy="5111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fld id="{21366829-C2A0-4959-B592-08B220B64025}" type="datetimeFigureOut">
              <a:rPr lang="en-US"/>
              <a:pPr>
                <a:defRPr/>
              </a:pPr>
              <a:t>2/15/2023</a:t>
            </a:fld>
            <a:endParaRPr lang="en-US"/>
          </a:p>
        </p:txBody>
      </p:sp>
      <p:sp>
        <p:nvSpPr>
          <p:cNvPr id="44036" name="Rectangle 4"/>
          <p:cNvSpPr>
            <a:spLocks noGrp="1" noChangeArrowheads="1"/>
          </p:cNvSpPr>
          <p:nvPr>
            <p:ph type="ftr" sz="quarter" idx="2"/>
          </p:nvPr>
        </p:nvSpPr>
        <p:spPr bwMode="auto">
          <a:xfrm>
            <a:off x="0" y="9721850"/>
            <a:ext cx="3076575" cy="5111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44037" name="Rectangle 5"/>
          <p:cNvSpPr>
            <a:spLocks noGrp="1" noChangeArrowheads="1"/>
          </p:cNvSpPr>
          <p:nvPr>
            <p:ph type="sldNum" sz="quarter" idx="3"/>
          </p:nvPr>
        </p:nvSpPr>
        <p:spPr bwMode="auto">
          <a:xfrm>
            <a:off x="4021138" y="9721850"/>
            <a:ext cx="3076575" cy="5111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09F250C-2446-461E-99D3-83257EDBEAE8}" type="slidenum">
              <a:rPr lang="en-US"/>
              <a:pPr>
                <a:defRPr/>
              </a:pPr>
              <a:t>‹#›</a:t>
            </a:fld>
            <a:endParaRPr lang="en-US"/>
          </a:p>
        </p:txBody>
      </p:sp>
    </p:spTree>
    <p:extLst>
      <p:ext uri="{BB962C8B-B14F-4D97-AF65-F5344CB8AC3E}">
        <p14:creationId xmlns:p14="http://schemas.microsoft.com/office/powerpoint/2010/main" val="8545292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0" y="0"/>
            <a:ext cx="3076575" cy="511175"/>
          </a:xfrm>
          <a:prstGeom prst="rect">
            <a:avLst/>
          </a:prstGeom>
          <a:noFill/>
          <a:ln w="9525">
            <a:noFill/>
            <a:miter lim="800000"/>
            <a:headEnd/>
            <a:tailEnd/>
          </a:ln>
        </p:spPr>
        <p:txBody>
          <a:bodyPr vert="horz" wrap="square" lIns="99048" tIns="49524" rIns="99048" bIns="49524" numCol="1" anchor="t" anchorCtr="0" compatLnSpc="1">
            <a:prstTxWarp prst="textNoShape">
              <a:avLst/>
            </a:prstTxWarp>
          </a:bodyPr>
          <a:lstStyle>
            <a:lvl1pPr defTabSz="990600">
              <a:defRPr sz="1300">
                <a:latin typeface="Calibri" pitchFamily="34" charset="0"/>
              </a:defRPr>
            </a:lvl1pPr>
          </a:lstStyle>
          <a:p>
            <a:pPr>
              <a:defRPr/>
            </a:pPr>
            <a:endParaRPr lang="en-AU"/>
          </a:p>
        </p:txBody>
      </p:sp>
      <p:sp>
        <p:nvSpPr>
          <p:cNvPr id="3" name="Date Placeholder 2"/>
          <p:cNvSpPr>
            <a:spLocks noGrp="1"/>
          </p:cNvSpPr>
          <p:nvPr>
            <p:ph type="dt" idx="1"/>
          </p:nvPr>
        </p:nvSpPr>
        <p:spPr bwMode="auto">
          <a:xfrm>
            <a:off x="4021138" y="0"/>
            <a:ext cx="3076575" cy="511175"/>
          </a:xfrm>
          <a:prstGeom prst="rect">
            <a:avLst/>
          </a:prstGeom>
          <a:noFill/>
          <a:ln w="9525">
            <a:noFill/>
            <a:miter lim="800000"/>
            <a:headEnd/>
            <a:tailEnd/>
          </a:ln>
        </p:spPr>
        <p:txBody>
          <a:bodyPr vert="horz" wrap="square" lIns="99048" tIns="49524" rIns="99048" bIns="49524" numCol="1" anchor="t" anchorCtr="0" compatLnSpc="1">
            <a:prstTxWarp prst="textNoShape">
              <a:avLst/>
            </a:prstTxWarp>
          </a:bodyPr>
          <a:lstStyle>
            <a:lvl1pPr algn="r" defTabSz="990600">
              <a:defRPr sz="1300">
                <a:latin typeface="Calibri" pitchFamily="34" charset="0"/>
              </a:defRPr>
            </a:lvl1pPr>
          </a:lstStyle>
          <a:p>
            <a:pPr>
              <a:defRPr/>
            </a:pPr>
            <a:fld id="{561CF55E-B248-4146-9A13-761331EC8C7E}" type="datetimeFigureOut">
              <a:rPr lang="en-US"/>
              <a:pPr>
                <a:defRPr/>
              </a:pPr>
              <a:t>2/15/2023</a:t>
            </a:fld>
            <a:endParaRPr lang="en-AU"/>
          </a:p>
        </p:txBody>
      </p:sp>
      <p:sp>
        <p:nvSpPr>
          <p:cNvPr id="4" name="Slide Image Placeholder 3"/>
          <p:cNvSpPr>
            <a:spLocks noGrp="1" noRot="1" noChangeAspect="1"/>
          </p:cNvSpPr>
          <p:nvPr>
            <p:ph type="sldImg" idx="2"/>
          </p:nvPr>
        </p:nvSpPr>
        <p:spPr>
          <a:xfrm>
            <a:off x="990600" y="768350"/>
            <a:ext cx="5118100" cy="3836988"/>
          </a:xfrm>
          <a:prstGeom prst="rect">
            <a:avLst/>
          </a:prstGeom>
          <a:noFill/>
          <a:ln w="12700">
            <a:solidFill>
              <a:prstClr val="black"/>
            </a:solidFill>
          </a:ln>
        </p:spPr>
        <p:txBody>
          <a:bodyPr vert="horz" lIns="91440" tIns="45720" rIns="91440" bIns="45720" rtlCol="0" anchor="ctr"/>
          <a:lstStyle/>
          <a:p>
            <a:pPr lvl="0"/>
            <a:endParaRPr lang="en-AU" noProof="0"/>
          </a:p>
        </p:txBody>
      </p:sp>
      <p:sp>
        <p:nvSpPr>
          <p:cNvPr id="5" name="Notes Placeholder 4"/>
          <p:cNvSpPr>
            <a:spLocks noGrp="1"/>
          </p:cNvSpPr>
          <p:nvPr>
            <p:ph type="body" sz="quarter" idx="3"/>
          </p:nvPr>
        </p:nvSpPr>
        <p:spPr bwMode="auto">
          <a:xfrm>
            <a:off x="709613" y="4860925"/>
            <a:ext cx="5680075" cy="4605338"/>
          </a:xfrm>
          <a:prstGeom prst="rect">
            <a:avLst/>
          </a:prstGeom>
          <a:noFill/>
          <a:ln w="9525">
            <a:noFill/>
            <a:miter lim="800000"/>
            <a:headEnd/>
            <a:tailEnd/>
          </a:ln>
        </p:spPr>
        <p:txBody>
          <a:bodyPr vert="horz" wrap="square" lIns="99048" tIns="49524" rIns="99048" bIns="49524"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Footer Placeholder 5"/>
          <p:cNvSpPr>
            <a:spLocks noGrp="1"/>
          </p:cNvSpPr>
          <p:nvPr>
            <p:ph type="ftr" sz="quarter" idx="4"/>
          </p:nvPr>
        </p:nvSpPr>
        <p:spPr bwMode="auto">
          <a:xfrm>
            <a:off x="0" y="9721850"/>
            <a:ext cx="3076575" cy="511175"/>
          </a:xfrm>
          <a:prstGeom prst="rect">
            <a:avLst/>
          </a:prstGeom>
          <a:noFill/>
          <a:ln w="9525">
            <a:noFill/>
            <a:miter lim="800000"/>
            <a:headEnd/>
            <a:tailEnd/>
          </a:ln>
        </p:spPr>
        <p:txBody>
          <a:bodyPr vert="horz" wrap="square" lIns="99048" tIns="49524" rIns="99048" bIns="49524" numCol="1" anchor="b" anchorCtr="0" compatLnSpc="1">
            <a:prstTxWarp prst="textNoShape">
              <a:avLst/>
            </a:prstTxWarp>
          </a:bodyPr>
          <a:lstStyle>
            <a:lvl1pPr defTabSz="990600">
              <a:defRPr sz="1300">
                <a:latin typeface="Calibri" pitchFamily="34" charset="0"/>
              </a:defRPr>
            </a:lvl1pPr>
          </a:lstStyle>
          <a:p>
            <a:pPr>
              <a:defRPr/>
            </a:pPr>
            <a:endParaRPr lang="en-AU"/>
          </a:p>
        </p:txBody>
      </p:sp>
      <p:sp>
        <p:nvSpPr>
          <p:cNvPr id="7" name="Slide Number Placeholder 6"/>
          <p:cNvSpPr>
            <a:spLocks noGrp="1"/>
          </p:cNvSpPr>
          <p:nvPr>
            <p:ph type="sldNum" sz="quarter" idx="5"/>
          </p:nvPr>
        </p:nvSpPr>
        <p:spPr bwMode="auto">
          <a:xfrm>
            <a:off x="4021138" y="9721850"/>
            <a:ext cx="3076575" cy="511175"/>
          </a:xfrm>
          <a:prstGeom prst="rect">
            <a:avLst/>
          </a:prstGeom>
          <a:noFill/>
          <a:ln w="9525">
            <a:noFill/>
            <a:miter lim="800000"/>
            <a:headEnd/>
            <a:tailEnd/>
          </a:ln>
        </p:spPr>
        <p:txBody>
          <a:bodyPr vert="horz" wrap="square" lIns="99048" tIns="49524" rIns="99048" bIns="49524" numCol="1" anchor="b" anchorCtr="0" compatLnSpc="1">
            <a:prstTxWarp prst="textNoShape">
              <a:avLst/>
            </a:prstTxWarp>
          </a:bodyPr>
          <a:lstStyle>
            <a:lvl1pPr algn="r" defTabSz="990600">
              <a:defRPr sz="1300">
                <a:latin typeface="Calibri" pitchFamily="34" charset="0"/>
              </a:defRPr>
            </a:lvl1pPr>
          </a:lstStyle>
          <a:p>
            <a:pPr>
              <a:defRPr/>
            </a:pPr>
            <a:fld id="{7208B34F-4657-43C2-B88C-D3EE7757987B}" type="slidenum">
              <a:rPr lang="en-AU"/>
              <a:pPr>
                <a:defRPr/>
              </a:pPr>
              <a:t>‹#›</a:t>
            </a:fld>
            <a:endParaRPr lang="en-AU"/>
          </a:p>
        </p:txBody>
      </p:sp>
    </p:spTree>
    <p:extLst>
      <p:ext uri="{BB962C8B-B14F-4D97-AF65-F5344CB8AC3E}">
        <p14:creationId xmlns:p14="http://schemas.microsoft.com/office/powerpoint/2010/main" val="357508050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92188" y="768350"/>
            <a:ext cx="5114925" cy="38369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208B34F-4657-43C2-B88C-D3EE7757987B}" type="slidenum">
              <a:rPr lang="en-AU" smtClean="0"/>
              <a:pPr>
                <a:defRPr/>
              </a:pPr>
              <a:t>1</a:t>
            </a:fld>
            <a:endParaRPr lang="en-AU"/>
          </a:p>
        </p:txBody>
      </p:sp>
    </p:spTree>
    <p:extLst>
      <p:ext uri="{BB962C8B-B14F-4D97-AF65-F5344CB8AC3E}">
        <p14:creationId xmlns:p14="http://schemas.microsoft.com/office/powerpoint/2010/main" val="66610268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solidFill>
                  <a:srgbClr val="002060"/>
                </a:solidFill>
                <a:latin typeface="Times New Roman" pitchFamily="18" charset="0"/>
                <a:cs typeface="Times New Roman" pitchFamily="18" charset="0"/>
              </a:defRPr>
            </a:lvl1pPr>
          </a:lstStyle>
          <a:p>
            <a:r>
              <a:rPr lang="en-US" dirty="0"/>
              <a:t>Click to edit Master title style</a:t>
            </a:r>
            <a:endParaRPr lang="en-AU"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rgbClr val="002060"/>
                </a:solidFill>
                <a:latin typeface="Times New Roman" pitchFamily="18" charset="0"/>
                <a:cs typeface="Times New Roman" pitchFamily="18"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AU"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76685" y="0"/>
            <a:ext cx="1071220" cy="1056312"/>
          </a:xfrm>
          <a:prstGeom prst="rect">
            <a:avLst/>
          </a:prstGeom>
        </p:spPr>
      </p:pic>
      <p:sp>
        <p:nvSpPr>
          <p:cNvPr id="9" name="Footer Placeholder 8"/>
          <p:cNvSpPr>
            <a:spLocks noGrp="1"/>
          </p:cNvSpPr>
          <p:nvPr>
            <p:ph type="ftr" sz="quarter" idx="11"/>
          </p:nvPr>
        </p:nvSpPr>
        <p:spPr>
          <a:xfrm>
            <a:off x="179512" y="6356350"/>
            <a:ext cx="5976664" cy="365125"/>
          </a:xfrm>
        </p:spPr>
        <p:txBody>
          <a:bodyPr/>
          <a:lstStyle/>
          <a:p>
            <a:pPr>
              <a:defRPr/>
            </a:pPr>
            <a:r>
              <a:rPr lang="en-AU" dirty="0"/>
              <a:t>Copyright @ 2020 NSRIC Inc.–All rights reserved **OE Division** https://www.nsric.ca</a:t>
            </a:r>
          </a:p>
        </p:txBody>
      </p:sp>
      <p:sp>
        <p:nvSpPr>
          <p:cNvPr id="10" name="Slide Number Placeholder 9"/>
          <p:cNvSpPr>
            <a:spLocks noGrp="1"/>
          </p:cNvSpPr>
          <p:nvPr>
            <p:ph type="sldNum" sz="quarter" idx="12"/>
          </p:nvPr>
        </p:nvSpPr>
        <p:spPr/>
        <p:txBody>
          <a:bodyPr/>
          <a:lstStyle/>
          <a:p>
            <a:pPr>
              <a:defRPr/>
            </a:pPr>
            <a:fld id="{D22A4E0D-B09F-480A-B953-2A4EF35E624C}" type="slidenum">
              <a:rPr lang="en-AU" smtClean="0"/>
              <a:pPr>
                <a:defRPr/>
              </a:pPr>
              <a:t>‹#›</a:t>
            </a:fld>
            <a:endParaRPr lang="en-A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lvl1pPr>
              <a:defRPr/>
            </a:lvl1pPr>
          </a:lstStyle>
          <a:p>
            <a:pPr>
              <a:defRPr/>
            </a:pPr>
            <a:endParaRPr lang="en-AU"/>
          </a:p>
        </p:txBody>
      </p:sp>
      <p:sp>
        <p:nvSpPr>
          <p:cNvPr id="5" name="Footer Placeholder 4"/>
          <p:cNvSpPr>
            <a:spLocks noGrp="1"/>
          </p:cNvSpPr>
          <p:nvPr>
            <p:ph type="ftr" sz="quarter" idx="11"/>
          </p:nvPr>
        </p:nvSpPr>
        <p:spPr/>
        <p:txBody>
          <a:bodyPr/>
          <a:lstStyle>
            <a:lvl1pPr>
              <a:defRPr/>
            </a:lvl1pPr>
          </a:lstStyle>
          <a:p>
            <a:pPr>
              <a:defRPr/>
            </a:pPr>
            <a:r>
              <a:rPr lang="en-AU"/>
              <a:t>Copyright @ 2020 NSRIC Inc.–All rights reserved **OE Division** https://www.nsric.ca</a:t>
            </a:r>
          </a:p>
        </p:txBody>
      </p:sp>
      <p:sp>
        <p:nvSpPr>
          <p:cNvPr id="6" name="Slide Number Placeholder 5"/>
          <p:cNvSpPr>
            <a:spLocks noGrp="1"/>
          </p:cNvSpPr>
          <p:nvPr>
            <p:ph type="sldNum" sz="quarter" idx="12"/>
          </p:nvPr>
        </p:nvSpPr>
        <p:spPr/>
        <p:txBody>
          <a:bodyPr/>
          <a:lstStyle>
            <a:lvl1pPr>
              <a:defRPr/>
            </a:lvl1pPr>
          </a:lstStyle>
          <a:p>
            <a:pPr>
              <a:defRPr/>
            </a:pPr>
            <a:fld id="{FD6C4FA6-7C82-4F6E-B3D0-F9DEFB1346CA}" type="slidenum">
              <a:rPr lang="en-AU"/>
              <a:pPr>
                <a:defRPr/>
              </a:pPr>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lvl1pPr>
              <a:defRPr/>
            </a:lvl1pPr>
          </a:lstStyle>
          <a:p>
            <a:pPr>
              <a:defRPr/>
            </a:pPr>
            <a:endParaRPr lang="en-AU"/>
          </a:p>
        </p:txBody>
      </p:sp>
      <p:sp>
        <p:nvSpPr>
          <p:cNvPr id="5" name="Footer Placeholder 4"/>
          <p:cNvSpPr>
            <a:spLocks noGrp="1"/>
          </p:cNvSpPr>
          <p:nvPr>
            <p:ph type="ftr" sz="quarter" idx="11"/>
          </p:nvPr>
        </p:nvSpPr>
        <p:spPr/>
        <p:txBody>
          <a:bodyPr/>
          <a:lstStyle>
            <a:lvl1pPr>
              <a:defRPr/>
            </a:lvl1pPr>
          </a:lstStyle>
          <a:p>
            <a:pPr>
              <a:defRPr/>
            </a:pPr>
            <a:r>
              <a:rPr lang="en-AU"/>
              <a:t>Copyright @ 2020 NSRIC Inc.–All rights reserved **OE Division** https://www.nsric.ca</a:t>
            </a:r>
          </a:p>
        </p:txBody>
      </p:sp>
      <p:sp>
        <p:nvSpPr>
          <p:cNvPr id="6" name="Slide Number Placeholder 5"/>
          <p:cNvSpPr>
            <a:spLocks noGrp="1"/>
          </p:cNvSpPr>
          <p:nvPr>
            <p:ph type="sldNum" sz="quarter" idx="12"/>
          </p:nvPr>
        </p:nvSpPr>
        <p:spPr/>
        <p:txBody>
          <a:bodyPr/>
          <a:lstStyle>
            <a:lvl1pPr>
              <a:defRPr/>
            </a:lvl1pPr>
          </a:lstStyle>
          <a:p>
            <a:pPr>
              <a:defRPr/>
            </a:pPr>
            <a:fld id="{875D2CA6-44F1-451B-B2C9-9C2CD8CE2D4E}" type="slidenum">
              <a:rPr lang="en-AU"/>
              <a:pPr>
                <a:defRPr/>
              </a:pPr>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cxnSp>
        <p:nvCxnSpPr>
          <p:cNvPr id="4" name="Straight Connector 7"/>
          <p:cNvCxnSpPr/>
          <p:nvPr userDrawn="1"/>
        </p:nvCxnSpPr>
        <p:spPr>
          <a:xfrm>
            <a:off x="0" y="785813"/>
            <a:ext cx="9144000" cy="1587"/>
          </a:xfrm>
          <a:prstGeom prst="line">
            <a:avLst/>
          </a:prstGeom>
          <a:ln w="127000">
            <a:solidFill>
              <a:schemeClr val="tx2"/>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 name="Straight Connector 25"/>
          <p:cNvCxnSpPr>
            <a:cxnSpLocks noChangeShapeType="1"/>
          </p:cNvCxnSpPr>
          <p:nvPr userDrawn="1"/>
        </p:nvCxnSpPr>
        <p:spPr bwMode="auto">
          <a:xfrm>
            <a:off x="0" y="6572250"/>
            <a:ext cx="9144000" cy="1588"/>
          </a:xfrm>
          <a:prstGeom prst="line">
            <a:avLst/>
          </a:prstGeom>
          <a:noFill/>
          <a:ln w="38100" algn="ctr">
            <a:solidFill>
              <a:srgbClr val="808080"/>
            </a:solidFill>
            <a:round/>
            <a:headEnd/>
            <a:tailEnd/>
          </a:ln>
        </p:spPr>
      </p:cxnSp>
      <p:sp>
        <p:nvSpPr>
          <p:cNvPr id="2" name="Title 1"/>
          <p:cNvSpPr>
            <a:spLocks noGrp="1"/>
          </p:cNvSpPr>
          <p:nvPr>
            <p:ph type="title"/>
          </p:nvPr>
        </p:nvSpPr>
        <p:spPr>
          <a:xfrm>
            <a:off x="0" y="-24"/>
            <a:ext cx="9144000" cy="725470"/>
          </a:xfrm>
        </p:spPr>
        <p:txBody>
          <a:bodyPr/>
          <a:lstStyle>
            <a:lvl1pPr>
              <a:defRPr>
                <a:latin typeface="Times New Roman" pitchFamily="18" charset="0"/>
                <a:cs typeface="Times New Roman" pitchFamily="18" charset="0"/>
              </a:defRPr>
            </a:lvl1pPr>
          </a:lstStyle>
          <a:p>
            <a:r>
              <a:rPr lang="en-US" dirty="0"/>
              <a:t>Click to edit Master title style</a:t>
            </a:r>
            <a:endParaRPr lang="en-AU" dirty="0"/>
          </a:p>
        </p:txBody>
      </p:sp>
      <p:sp>
        <p:nvSpPr>
          <p:cNvPr id="3" name="Content Placeholder 2"/>
          <p:cNvSpPr>
            <a:spLocks noGrp="1"/>
          </p:cNvSpPr>
          <p:nvPr>
            <p:ph idx="1"/>
          </p:nvPr>
        </p:nvSpPr>
        <p:spPr>
          <a:xfrm>
            <a:off x="457200" y="1124744"/>
            <a:ext cx="8543956" cy="5304652"/>
          </a:xfrm>
        </p:spPr>
        <p:txBody>
          <a:bodyPr/>
          <a:lstStyle>
            <a:lvl1pPr>
              <a:defRPr>
                <a:latin typeface="Times New Roman" pitchFamily="18" charset="0"/>
                <a:cs typeface="Times New Roman" pitchFamily="18" charset="0"/>
              </a:defRPr>
            </a:lvl1pPr>
            <a:lvl2pPr>
              <a:defRPr>
                <a:latin typeface="Times New Roman" pitchFamily="18" charset="0"/>
                <a:cs typeface="Times New Roman" pitchFamily="18" charset="0"/>
              </a:defRPr>
            </a:lvl2pPr>
            <a:lvl3pPr>
              <a:defRPr>
                <a:latin typeface="Times New Roman" pitchFamily="18" charset="0"/>
                <a:cs typeface="Times New Roman" pitchFamily="18" charset="0"/>
              </a:defRPr>
            </a:lvl3pPr>
            <a:lvl4pPr>
              <a:defRPr>
                <a:latin typeface="Times New Roman" pitchFamily="18" charset="0"/>
                <a:cs typeface="Times New Roman" pitchFamily="18" charset="0"/>
              </a:defRPr>
            </a:lvl4pPr>
            <a:lvl5pPr>
              <a:defRPr>
                <a:latin typeface="Times New Roman" pitchFamily="18" charset="0"/>
                <a:cs typeface="Times New Roman"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6" name="Footer Placeholder 4"/>
          <p:cNvSpPr>
            <a:spLocks noGrp="1"/>
          </p:cNvSpPr>
          <p:nvPr>
            <p:ph type="ftr" sz="quarter" idx="10"/>
          </p:nvPr>
        </p:nvSpPr>
        <p:spPr>
          <a:xfrm>
            <a:off x="33338" y="6572250"/>
            <a:ext cx="7562850" cy="285750"/>
          </a:xfrm>
        </p:spPr>
        <p:txBody>
          <a:bodyPr/>
          <a:lstStyle>
            <a:lvl1pPr algn="l">
              <a:defRPr smtClean="0">
                <a:solidFill>
                  <a:srgbClr val="808080"/>
                </a:solidFill>
                <a:latin typeface="Times New Roman" pitchFamily="18" charset="0"/>
                <a:cs typeface="Times New Roman" pitchFamily="18" charset="0"/>
              </a:defRPr>
            </a:lvl1pPr>
          </a:lstStyle>
          <a:p>
            <a:pPr>
              <a:defRPr/>
            </a:pPr>
            <a:r>
              <a:rPr lang="en-AU"/>
              <a:t>Copyright @ 2020 NSRIC Inc.–All rights reserved **OE Division** https://www.nsric.ca</a:t>
            </a:r>
          </a:p>
        </p:txBody>
      </p:sp>
      <p:sp>
        <p:nvSpPr>
          <p:cNvPr id="7" name="Slide Number Placeholder 5"/>
          <p:cNvSpPr>
            <a:spLocks noGrp="1"/>
          </p:cNvSpPr>
          <p:nvPr>
            <p:ph type="sldNum" sz="quarter" idx="11"/>
          </p:nvPr>
        </p:nvSpPr>
        <p:spPr>
          <a:xfrm>
            <a:off x="7858125" y="6572250"/>
            <a:ext cx="1285875" cy="285750"/>
          </a:xfrm>
        </p:spPr>
        <p:txBody>
          <a:bodyPr/>
          <a:lstStyle>
            <a:lvl1pPr>
              <a:defRPr/>
            </a:lvl1pPr>
          </a:lstStyle>
          <a:p>
            <a:pPr>
              <a:defRPr/>
            </a:pPr>
            <a:fld id="{29FC55B1-72B1-4398-A925-DD2EE0F982DB}" type="slidenum">
              <a:rPr lang="en-AU"/>
              <a:pPr>
                <a:defRPr/>
              </a:pPr>
              <a:t>‹#›</a:t>
            </a:fld>
            <a:endParaRPr lang="en-AU" dirty="0"/>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flipH="1">
            <a:off x="8416962" y="74679"/>
            <a:ext cx="584194" cy="576064"/>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AU"/>
          </a:p>
        </p:txBody>
      </p:sp>
      <p:sp>
        <p:nvSpPr>
          <p:cNvPr id="5" name="Footer Placeholder 4"/>
          <p:cNvSpPr>
            <a:spLocks noGrp="1"/>
          </p:cNvSpPr>
          <p:nvPr>
            <p:ph type="ftr" sz="quarter" idx="11"/>
          </p:nvPr>
        </p:nvSpPr>
        <p:spPr/>
        <p:txBody>
          <a:bodyPr/>
          <a:lstStyle>
            <a:lvl1pPr>
              <a:defRPr/>
            </a:lvl1pPr>
          </a:lstStyle>
          <a:p>
            <a:pPr>
              <a:defRPr/>
            </a:pPr>
            <a:r>
              <a:rPr lang="en-AU"/>
              <a:t>Copyright @ 2020 NSRIC Inc.–All rights reserved **OE Division** https://www.nsric.ca</a:t>
            </a:r>
          </a:p>
        </p:txBody>
      </p:sp>
      <p:sp>
        <p:nvSpPr>
          <p:cNvPr id="6" name="Slide Number Placeholder 5"/>
          <p:cNvSpPr>
            <a:spLocks noGrp="1"/>
          </p:cNvSpPr>
          <p:nvPr>
            <p:ph type="sldNum" sz="quarter" idx="12"/>
          </p:nvPr>
        </p:nvSpPr>
        <p:spPr/>
        <p:txBody>
          <a:bodyPr/>
          <a:lstStyle>
            <a:lvl1pPr>
              <a:defRPr/>
            </a:lvl1pPr>
          </a:lstStyle>
          <a:p>
            <a:pPr>
              <a:defRPr/>
            </a:pPr>
            <a:fld id="{1015E919-5BD7-4912-8033-E3E398BB38B1}" type="slidenum">
              <a:rPr lang="en-AU"/>
              <a:pPr>
                <a:defRPr/>
              </a:pPr>
              <a:t>‹#›</a:t>
            </a:fld>
            <a:endParaRPr lang="en-A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3"/>
          <p:cNvSpPr>
            <a:spLocks noGrp="1"/>
          </p:cNvSpPr>
          <p:nvPr>
            <p:ph type="dt" sz="half" idx="10"/>
          </p:nvPr>
        </p:nvSpPr>
        <p:spPr/>
        <p:txBody>
          <a:bodyPr/>
          <a:lstStyle>
            <a:lvl1pPr>
              <a:defRPr/>
            </a:lvl1pPr>
          </a:lstStyle>
          <a:p>
            <a:pPr>
              <a:defRPr/>
            </a:pPr>
            <a:endParaRPr lang="en-AU"/>
          </a:p>
        </p:txBody>
      </p:sp>
      <p:sp>
        <p:nvSpPr>
          <p:cNvPr id="6" name="Footer Placeholder 4"/>
          <p:cNvSpPr>
            <a:spLocks noGrp="1"/>
          </p:cNvSpPr>
          <p:nvPr>
            <p:ph type="ftr" sz="quarter" idx="11"/>
          </p:nvPr>
        </p:nvSpPr>
        <p:spPr/>
        <p:txBody>
          <a:bodyPr/>
          <a:lstStyle>
            <a:lvl1pPr>
              <a:defRPr/>
            </a:lvl1pPr>
          </a:lstStyle>
          <a:p>
            <a:pPr>
              <a:defRPr/>
            </a:pPr>
            <a:r>
              <a:rPr lang="en-AU"/>
              <a:t>Copyright @ 2020 NSRIC Inc.–All rights reserved **OE Division** https://www.nsric.ca</a:t>
            </a:r>
          </a:p>
        </p:txBody>
      </p:sp>
      <p:sp>
        <p:nvSpPr>
          <p:cNvPr id="7" name="Slide Number Placeholder 5"/>
          <p:cNvSpPr>
            <a:spLocks noGrp="1"/>
          </p:cNvSpPr>
          <p:nvPr>
            <p:ph type="sldNum" sz="quarter" idx="12"/>
          </p:nvPr>
        </p:nvSpPr>
        <p:spPr/>
        <p:txBody>
          <a:bodyPr/>
          <a:lstStyle>
            <a:lvl1pPr>
              <a:defRPr/>
            </a:lvl1pPr>
          </a:lstStyle>
          <a:p>
            <a:pPr>
              <a:defRPr/>
            </a:pPr>
            <a:fld id="{B3664FE8-B0D9-4C05-B81B-4932A3A76014}" type="slidenum">
              <a:rPr lang="en-AU"/>
              <a:pPr>
                <a:defRPr/>
              </a:pPr>
              <a:t>‹#›</a:t>
            </a:fld>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3"/>
          <p:cNvSpPr>
            <a:spLocks noGrp="1"/>
          </p:cNvSpPr>
          <p:nvPr>
            <p:ph type="dt" sz="half" idx="10"/>
          </p:nvPr>
        </p:nvSpPr>
        <p:spPr/>
        <p:txBody>
          <a:bodyPr/>
          <a:lstStyle>
            <a:lvl1pPr>
              <a:defRPr/>
            </a:lvl1pPr>
          </a:lstStyle>
          <a:p>
            <a:pPr>
              <a:defRPr/>
            </a:pPr>
            <a:endParaRPr lang="en-AU"/>
          </a:p>
        </p:txBody>
      </p:sp>
      <p:sp>
        <p:nvSpPr>
          <p:cNvPr id="8" name="Footer Placeholder 4"/>
          <p:cNvSpPr>
            <a:spLocks noGrp="1"/>
          </p:cNvSpPr>
          <p:nvPr>
            <p:ph type="ftr" sz="quarter" idx="11"/>
          </p:nvPr>
        </p:nvSpPr>
        <p:spPr/>
        <p:txBody>
          <a:bodyPr/>
          <a:lstStyle>
            <a:lvl1pPr>
              <a:defRPr/>
            </a:lvl1pPr>
          </a:lstStyle>
          <a:p>
            <a:pPr>
              <a:defRPr/>
            </a:pPr>
            <a:r>
              <a:rPr lang="en-AU"/>
              <a:t>Copyright @ 2020 NSRIC Inc.–All rights reserved **OE Division** https://www.nsric.ca</a:t>
            </a:r>
          </a:p>
        </p:txBody>
      </p:sp>
      <p:sp>
        <p:nvSpPr>
          <p:cNvPr id="9" name="Slide Number Placeholder 5"/>
          <p:cNvSpPr>
            <a:spLocks noGrp="1"/>
          </p:cNvSpPr>
          <p:nvPr>
            <p:ph type="sldNum" sz="quarter" idx="12"/>
          </p:nvPr>
        </p:nvSpPr>
        <p:spPr/>
        <p:txBody>
          <a:bodyPr/>
          <a:lstStyle>
            <a:lvl1pPr>
              <a:defRPr/>
            </a:lvl1pPr>
          </a:lstStyle>
          <a:p>
            <a:pPr>
              <a:defRPr/>
            </a:pPr>
            <a:fld id="{727349E7-26C7-48C6-B0EA-976DAF694999}" type="slidenum">
              <a:rPr lang="en-AU"/>
              <a:pPr>
                <a:defRPr/>
              </a:pPr>
              <a:t>‹#›</a:t>
            </a:fld>
            <a:endParaRPr lang="en-A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Date Placeholder 3"/>
          <p:cNvSpPr>
            <a:spLocks noGrp="1"/>
          </p:cNvSpPr>
          <p:nvPr>
            <p:ph type="dt" sz="half" idx="10"/>
          </p:nvPr>
        </p:nvSpPr>
        <p:spPr/>
        <p:txBody>
          <a:bodyPr/>
          <a:lstStyle>
            <a:lvl1pPr>
              <a:defRPr/>
            </a:lvl1pPr>
          </a:lstStyle>
          <a:p>
            <a:pPr>
              <a:defRPr/>
            </a:pPr>
            <a:endParaRPr lang="en-AU"/>
          </a:p>
        </p:txBody>
      </p:sp>
      <p:sp>
        <p:nvSpPr>
          <p:cNvPr id="4" name="Footer Placeholder 4"/>
          <p:cNvSpPr>
            <a:spLocks noGrp="1"/>
          </p:cNvSpPr>
          <p:nvPr>
            <p:ph type="ftr" sz="quarter" idx="11"/>
          </p:nvPr>
        </p:nvSpPr>
        <p:spPr/>
        <p:txBody>
          <a:bodyPr/>
          <a:lstStyle>
            <a:lvl1pPr>
              <a:defRPr/>
            </a:lvl1pPr>
          </a:lstStyle>
          <a:p>
            <a:pPr>
              <a:defRPr/>
            </a:pPr>
            <a:r>
              <a:rPr lang="en-AU"/>
              <a:t>Copyright @ 2020 NSRIC Inc.–All rights reserved **OE Division** https://www.nsric.ca</a:t>
            </a:r>
          </a:p>
        </p:txBody>
      </p:sp>
      <p:sp>
        <p:nvSpPr>
          <p:cNvPr id="5" name="Slide Number Placeholder 5"/>
          <p:cNvSpPr>
            <a:spLocks noGrp="1"/>
          </p:cNvSpPr>
          <p:nvPr>
            <p:ph type="sldNum" sz="quarter" idx="12"/>
          </p:nvPr>
        </p:nvSpPr>
        <p:spPr/>
        <p:txBody>
          <a:bodyPr/>
          <a:lstStyle>
            <a:lvl1pPr>
              <a:defRPr/>
            </a:lvl1pPr>
          </a:lstStyle>
          <a:p>
            <a:pPr>
              <a:defRPr/>
            </a:pPr>
            <a:fld id="{7DBEB4AB-301E-462B-8E73-E9871DB77C74}" type="slidenum">
              <a:rPr lang="en-AU"/>
              <a:pPr>
                <a:defRPr/>
              </a:pPr>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AU"/>
          </a:p>
        </p:txBody>
      </p:sp>
      <p:sp>
        <p:nvSpPr>
          <p:cNvPr id="3" name="Footer Placeholder 4"/>
          <p:cNvSpPr>
            <a:spLocks noGrp="1"/>
          </p:cNvSpPr>
          <p:nvPr>
            <p:ph type="ftr" sz="quarter" idx="11"/>
          </p:nvPr>
        </p:nvSpPr>
        <p:spPr/>
        <p:txBody>
          <a:bodyPr/>
          <a:lstStyle>
            <a:lvl1pPr>
              <a:defRPr/>
            </a:lvl1pPr>
          </a:lstStyle>
          <a:p>
            <a:pPr>
              <a:defRPr/>
            </a:pPr>
            <a:r>
              <a:rPr lang="en-AU"/>
              <a:t>Copyright @ 2020 NSRIC Inc.–All rights reserved **OE Division** https://www.nsric.ca</a:t>
            </a:r>
          </a:p>
        </p:txBody>
      </p:sp>
      <p:sp>
        <p:nvSpPr>
          <p:cNvPr id="4" name="Slide Number Placeholder 5"/>
          <p:cNvSpPr>
            <a:spLocks noGrp="1"/>
          </p:cNvSpPr>
          <p:nvPr>
            <p:ph type="sldNum" sz="quarter" idx="12"/>
          </p:nvPr>
        </p:nvSpPr>
        <p:spPr/>
        <p:txBody>
          <a:bodyPr/>
          <a:lstStyle>
            <a:lvl1pPr>
              <a:defRPr/>
            </a:lvl1pPr>
          </a:lstStyle>
          <a:p>
            <a:pPr>
              <a:defRPr/>
            </a:pPr>
            <a:fld id="{77485B47-EFAA-49A6-9B1E-EC01EDD64FFB}" type="slidenum">
              <a:rPr lang="en-AU"/>
              <a:pPr>
                <a:defRPr/>
              </a:pPr>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AU"/>
          </a:p>
        </p:txBody>
      </p:sp>
      <p:sp>
        <p:nvSpPr>
          <p:cNvPr id="6" name="Footer Placeholder 4"/>
          <p:cNvSpPr>
            <a:spLocks noGrp="1"/>
          </p:cNvSpPr>
          <p:nvPr>
            <p:ph type="ftr" sz="quarter" idx="11"/>
          </p:nvPr>
        </p:nvSpPr>
        <p:spPr/>
        <p:txBody>
          <a:bodyPr/>
          <a:lstStyle>
            <a:lvl1pPr>
              <a:defRPr/>
            </a:lvl1pPr>
          </a:lstStyle>
          <a:p>
            <a:pPr>
              <a:defRPr/>
            </a:pPr>
            <a:r>
              <a:rPr lang="en-AU"/>
              <a:t>Copyright @ 2020 NSRIC Inc.–All rights reserved **OE Division** https://www.nsric.ca</a:t>
            </a:r>
          </a:p>
        </p:txBody>
      </p:sp>
      <p:sp>
        <p:nvSpPr>
          <p:cNvPr id="7" name="Slide Number Placeholder 5"/>
          <p:cNvSpPr>
            <a:spLocks noGrp="1"/>
          </p:cNvSpPr>
          <p:nvPr>
            <p:ph type="sldNum" sz="quarter" idx="12"/>
          </p:nvPr>
        </p:nvSpPr>
        <p:spPr/>
        <p:txBody>
          <a:bodyPr/>
          <a:lstStyle>
            <a:lvl1pPr>
              <a:defRPr/>
            </a:lvl1pPr>
          </a:lstStyle>
          <a:p>
            <a:pPr>
              <a:defRPr/>
            </a:pPr>
            <a:fld id="{8994D50D-933D-43BF-AF72-EF50DBB76536}" type="slidenum">
              <a:rPr lang="en-AU"/>
              <a:pPr>
                <a:defRPr/>
              </a:pPr>
              <a:t>‹#›</a:t>
            </a:fld>
            <a:endParaRPr lang="en-A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AU"/>
          </a:p>
        </p:txBody>
      </p:sp>
      <p:sp>
        <p:nvSpPr>
          <p:cNvPr id="6" name="Footer Placeholder 4"/>
          <p:cNvSpPr>
            <a:spLocks noGrp="1"/>
          </p:cNvSpPr>
          <p:nvPr>
            <p:ph type="ftr" sz="quarter" idx="11"/>
          </p:nvPr>
        </p:nvSpPr>
        <p:spPr/>
        <p:txBody>
          <a:bodyPr/>
          <a:lstStyle>
            <a:lvl1pPr>
              <a:defRPr/>
            </a:lvl1pPr>
          </a:lstStyle>
          <a:p>
            <a:pPr>
              <a:defRPr/>
            </a:pPr>
            <a:r>
              <a:rPr lang="en-AU"/>
              <a:t>Copyright @ 2020 NSRIC Inc.–All rights reserved **OE Division** https://www.nsric.ca</a:t>
            </a:r>
          </a:p>
        </p:txBody>
      </p:sp>
      <p:sp>
        <p:nvSpPr>
          <p:cNvPr id="7" name="Slide Number Placeholder 5"/>
          <p:cNvSpPr>
            <a:spLocks noGrp="1"/>
          </p:cNvSpPr>
          <p:nvPr>
            <p:ph type="sldNum" sz="quarter" idx="12"/>
          </p:nvPr>
        </p:nvSpPr>
        <p:spPr/>
        <p:txBody>
          <a:bodyPr/>
          <a:lstStyle>
            <a:lvl1pPr>
              <a:defRPr/>
            </a:lvl1pPr>
          </a:lstStyle>
          <a:p>
            <a:pPr>
              <a:defRPr/>
            </a:pPr>
            <a:fld id="{52A2838C-C338-4DEB-8A60-5466E7239004}" type="slidenum">
              <a:rPr lang="en-AU"/>
              <a:pPr>
                <a:defRPr/>
              </a:pPr>
              <a:t>‹#›</a:t>
            </a:fld>
            <a:endParaRPr lang="en-A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AU"/>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pPr>
              <a:defRPr/>
            </a:pPr>
            <a:endParaRPr lang="en-AU"/>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smtClean="0">
                <a:solidFill>
                  <a:srgbClr val="898989"/>
                </a:solidFill>
                <a:latin typeface="Calibri" pitchFamily="34" charset="0"/>
              </a:defRPr>
            </a:lvl1pPr>
          </a:lstStyle>
          <a:p>
            <a:pPr>
              <a:defRPr/>
            </a:pPr>
            <a:r>
              <a:rPr lang="en-AU"/>
              <a:t>Copyright @ 2020 NSRIC Inc.–All rights reserved **OE Division** https://www.nsric.ca</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D22A4E0D-B09F-480A-B953-2A4EF35E624C}" type="slidenum">
              <a:rPr lang="en-AU"/>
              <a:pPr>
                <a:defRPr/>
              </a:pPr>
              <a:t>‹#›</a:t>
            </a:fld>
            <a:endParaRPr lang="en-AU"/>
          </a:p>
        </p:txBody>
      </p:sp>
    </p:spTree>
  </p:cSld>
  <p:clrMap bg1="lt1" tx1="dk1" bg2="lt2" tx2="dk2" accent1="accent1" accent2="accent2" accent3="accent3" accent4="accent4" accent5="accent5" accent6="accent6" hlink="hlink" folHlink="folHlink"/>
  <p:sldLayoutIdLst>
    <p:sldLayoutId id="2147483686" r:id="rId1"/>
    <p:sldLayoutId id="2147483687"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hf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86F54DD-FCC8-7241-AD2D-A4E465A1786A}"/>
              </a:ext>
            </a:extLst>
          </p:cNvPr>
          <p:cNvSpPr txBox="1"/>
          <p:nvPr/>
        </p:nvSpPr>
        <p:spPr>
          <a:xfrm>
            <a:off x="72008" y="26040"/>
            <a:ext cx="8532440" cy="738664"/>
          </a:xfrm>
          <a:prstGeom prst="rect">
            <a:avLst/>
          </a:prstGeom>
          <a:noFill/>
        </p:spPr>
        <p:txBody>
          <a:bodyPr wrap="square" rtlCol="0">
            <a:spAutoFit/>
          </a:bodyPr>
          <a:lstStyle/>
          <a:p>
            <a:r>
              <a:rPr lang="en-US" sz="2400" b="1" dirty="0">
                <a:solidFill>
                  <a:srgbClr val="002060"/>
                </a:solidFill>
                <a:latin typeface="Apple Chancery" panose="03020702040506060504" pitchFamily="66" charset="-79"/>
                <a:cs typeface="Apple Chancery" panose="03020702040506060504" pitchFamily="66" charset="-79"/>
              </a:rPr>
              <a:t>NSRIC Inc. (Nature Science Research and Innovation Centre)</a:t>
            </a:r>
          </a:p>
          <a:p>
            <a:r>
              <a:rPr lang="en-US" sz="1700" b="1" dirty="0">
                <a:solidFill>
                  <a:srgbClr val="002060"/>
                </a:solidFill>
                <a:latin typeface="Century" panose="02040604050505020304" pitchFamily="18" charset="0"/>
                <a:cs typeface="Apple Chancery" panose="03020702040506060504" pitchFamily="66" charset="-79"/>
              </a:rPr>
              <a:t>Ontario (ON), Canada</a:t>
            </a:r>
          </a:p>
        </p:txBody>
      </p:sp>
      <p:cxnSp>
        <p:nvCxnSpPr>
          <p:cNvPr id="4" name="Straight Connector 3">
            <a:extLst>
              <a:ext uri="{FF2B5EF4-FFF2-40B4-BE49-F238E27FC236}">
                <a16:creationId xmlns:a16="http://schemas.microsoft.com/office/drawing/2014/main" id="{9424C441-2313-1144-8770-52D9685FFFED}"/>
              </a:ext>
            </a:extLst>
          </p:cNvPr>
          <p:cNvCxnSpPr>
            <a:cxnSpLocks/>
          </p:cNvCxnSpPr>
          <p:nvPr/>
        </p:nvCxnSpPr>
        <p:spPr>
          <a:xfrm>
            <a:off x="-17815" y="1124744"/>
            <a:ext cx="9161815" cy="0"/>
          </a:xfrm>
          <a:prstGeom prst="line">
            <a:avLst/>
          </a:prstGeom>
        </p:spPr>
        <p:style>
          <a:lnRef idx="2">
            <a:schemeClr val="dk1"/>
          </a:lnRef>
          <a:fillRef idx="0">
            <a:schemeClr val="dk1"/>
          </a:fillRef>
          <a:effectRef idx="1">
            <a:schemeClr val="dk1"/>
          </a:effectRef>
          <a:fontRef idx="minor">
            <a:schemeClr val="tx1"/>
          </a:fontRef>
        </p:style>
      </p:cxnSp>
      <p:cxnSp>
        <p:nvCxnSpPr>
          <p:cNvPr id="9" name="Straight Connector 8">
            <a:extLst>
              <a:ext uri="{FF2B5EF4-FFF2-40B4-BE49-F238E27FC236}">
                <a16:creationId xmlns:a16="http://schemas.microsoft.com/office/drawing/2014/main" id="{1C52F5A6-2001-FB4C-AADB-78687F57996F}"/>
              </a:ext>
            </a:extLst>
          </p:cNvPr>
          <p:cNvCxnSpPr>
            <a:cxnSpLocks/>
          </p:cNvCxnSpPr>
          <p:nvPr/>
        </p:nvCxnSpPr>
        <p:spPr>
          <a:xfrm>
            <a:off x="-17815" y="1196752"/>
            <a:ext cx="9161815" cy="0"/>
          </a:xfrm>
          <a:prstGeom prst="line">
            <a:avLst/>
          </a:prstGeom>
        </p:spPr>
        <p:style>
          <a:lnRef idx="2">
            <a:schemeClr val="dk1"/>
          </a:lnRef>
          <a:fillRef idx="0">
            <a:schemeClr val="dk1"/>
          </a:fillRef>
          <a:effectRef idx="1">
            <a:schemeClr val="dk1"/>
          </a:effectRef>
          <a:fontRef idx="minor">
            <a:schemeClr val="tx1"/>
          </a:fontRef>
        </p:style>
      </p:cxnSp>
      <p:sp>
        <p:nvSpPr>
          <p:cNvPr id="15" name="TextBox 14">
            <a:extLst>
              <a:ext uri="{FF2B5EF4-FFF2-40B4-BE49-F238E27FC236}">
                <a16:creationId xmlns:a16="http://schemas.microsoft.com/office/drawing/2014/main" id="{A1268EB7-0129-704E-AC75-0CC1D7D21550}"/>
              </a:ext>
            </a:extLst>
          </p:cNvPr>
          <p:cNvSpPr txBox="1"/>
          <p:nvPr/>
        </p:nvSpPr>
        <p:spPr>
          <a:xfrm>
            <a:off x="1952106" y="711861"/>
            <a:ext cx="5184576" cy="400110"/>
          </a:xfrm>
          <a:prstGeom prst="rect">
            <a:avLst/>
          </a:prstGeom>
          <a:noFill/>
        </p:spPr>
        <p:txBody>
          <a:bodyPr wrap="square" rtlCol="0">
            <a:spAutoFit/>
          </a:bodyPr>
          <a:lstStyle/>
          <a:p>
            <a:pPr algn="ctr"/>
            <a:r>
              <a:rPr lang="en-US" sz="2000" b="1" dirty="0">
                <a:solidFill>
                  <a:schemeClr val="accent6">
                    <a:lumMod val="75000"/>
                  </a:schemeClr>
                </a:solidFill>
                <a:latin typeface="Arial Black" panose="020B0A04020102020204" pitchFamily="34" charset="0"/>
              </a:rPr>
              <a:t>  </a:t>
            </a:r>
            <a:r>
              <a:rPr lang="en-US" sz="2000" b="1" dirty="0">
                <a:solidFill>
                  <a:srgbClr val="002060"/>
                </a:solidFill>
                <a:latin typeface="Arial Black" panose="020B0A04020102020204" pitchFamily="34" charset="0"/>
              </a:rPr>
              <a:t>Online Education (OE) Division</a:t>
            </a:r>
          </a:p>
        </p:txBody>
      </p:sp>
      <p:cxnSp>
        <p:nvCxnSpPr>
          <p:cNvPr id="16" name="Straight Connector 15">
            <a:extLst>
              <a:ext uri="{FF2B5EF4-FFF2-40B4-BE49-F238E27FC236}">
                <a16:creationId xmlns:a16="http://schemas.microsoft.com/office/drawing/2014/main" id="{2C255F3F-FB58-AA48-B815-368E209BE8D8}"/>
              </a:ext>
            </a:extLst>
          </p:cNvPr>
          <p:cNvCxnSpPr>
            <a:cxnSpLocks/>
          </p:cNvCxnSpPr>
          <p:nvPr/>
        </p:nvCxnSpPr>
        <p:spPr>
          <a:xfrm>
            <a:off x="-36512" y="6309320"/>
            <a:ext cx="9161815" cy="0"/>
          </a:xfrm>
          <a:prstGeom prst="line">
            <a:avLst/>
          </a:prstGeom>
        </p:spPr>
        <p:style>
          <a:lnRef idx="2">
            <a:schemeClr val="dk1"/>
          </a:lnRef>
          <a:fillRef idx="0">
            <a:schemeClr val="dk1"/>
          </a:fillRef>
          <a:effectRef idx="1">
            <a:schemeClr val="dk1"/>
          </a:effectRef>
          <a:fontRef idx="minor">
            <a:schemeClr val="tx1"/>
          </a:fontRef>
        </p:style>
      </p:cxnSp>
      <p:sp>
        <p:nvSpPr>
          <p:cNvPr id="17" name="Rectangle 16">
            <a:extLst>
              <a:ext uri="{FF2B5EF4-FFF2-40B4-BE49-F238E27FC236}">
                <a16:creationId xmlns:a16="http://schemas.microsoft.com/office/drawing/2014/main" id="{5E56D8B0-FB5C-9B40-926C-7CF8678FC049}"/>
              </a:ext>
            </a:extLst>
          </p:cNvPr>
          <p:cNvSpPr/>
          <p:nvPr/>
        </p:nvSpPr>
        <p:spPr>
          <a:xfrm>
            <a:off x="-36513" y="6381328"/>
            <a:ext cx="9161815" cy="369332"/>
          </a:xfrm>
          <a:prstGeom prst="rect">
            <a:avLst/>
          </a:prstGeom>
        </p:spPr>
        <p:txBody>
          <a:bodyPr wrap="square">
            <a:spAutoFit/>
          </a:bodyPr>
          <a:lstStyle/>
          <a:p>
            <a:pPr algn="ctr"/>
            <a:r>
              <a:rPr lang="en-AU" b="1" dirty="0">
                <a:solidFill>
                  <a:schemeClr val="accent5">
                    <a:lumMod val="75000"/>
                  </a:schemeClr>
                </a:solidFill>
              </a:rPr>
              <a:t>https://</a:t>
            </a:r>
            <a:r>
              <a:rPr lang="en-AU" b="1" dirty="0" err="1">
                <a:solidFill>
                  <a:schemeClr val="accent5">
                    <a:lumMod val="75000"/>
                  </a:schemeClr>
                </a:solidFill>
              </a:rPr>
              <a:t>www.nsric.ca</a:t>
            </a:r>
            <a:endParaRPr lang="en-US" b="1" dirty="0">
              <a:solidFill>
                <a:schemeClr val="accent5">
                  <a:lumMod val="75000"/>
                </a:schemeClr>
              </a:solidFill>
            </a:endParaRPr>
          </a:p>
        </p:txBody>
      </p:sp>
      <p:sp>
        <p:nvSpPr>
          <p:cNvPr id="11" name="TextBox 10">
            <a:extLst>
              <a:ext uri="{FF2B5EF4-FFF2-40B4-BE49-F238E27FC236}">
                <a16:creationId xmlns:a16="http://schemas.microsoft.com/office/drawing/2014/main" id="{5C505776-AE6A-2844-A938-AB36487FE916}"/>
              </a:ext>
            </a:extLst>
          </p:cNvPr>
          <p:cNvSpPr txBox="1"/>
          <p:nvPr/>
        </p:nvSpPr>
        <p:spPr>
          <a:xfrm>
            <a:off x="377788" y="1421776"/>
            <a:ext cx="7920880" cy="954107"/>
          </a:xfrm>
          <a:prstGeom prst="rect">
            <a:avLst/>
          </a:prstGeom>
          <a:noFill/>
        </p:spPr>
        <p:txBody>
          <a:bodyPr wrap="square" rtlCol="0">
            <a:spAutoFit/>
          </a:bodyPr>
          <a:lstStyle/>
          <a:p>
            <a:pPr algn="ctr"/>
            <a:r>
              <a:rPr lang="en-US" sz="2800" b="1" dirty="0">
                <a:solidFill>
                  <a:srgbClr val="002060"/>
                </a:solidFill>
                <a:latin typeface="Arial Black" panose="020B0A04020102020204" pitchFamily="34" charset="0"/>
              </a:rPr>
              <a:t>NSRICURA13_1 – Practical Procedures in Testing Software Project(s)</a:t>
            </a:r>
          </a:p>
        </p:txBody>
      </p:sp>
      <p:sp>
        <p:nvSpPr>
          <p:cNvPr id="12" name="Rectangle 11">
            <a:extLst>
              <a:ext uri="{FF2B5EF4-FFF2-40B4-BE49-F238E27FC236}">
                <a16:creationId xmlns:a16="http://schemas.microsoft.com/office/drawing/2014/main" id="{796C367C-4D63-2549-A2AE-45A2324F2165}"/>
              </a:ext>
            </a:extLst>
          </p:cNvPr>
          <p:cNvSpPr/>
          <p:nvPr/>
        </p:nvSpPr>
        <p:spPr>
          <a:xfrm>
            <a:off x="1377634" y="3068960"/>
            <a:ext cx="6388732" cy="1729704"/>
          </a:xfrm>
          <a:prstGeom prst="rect">
            <a:avLst/>
          </a:prstGeom>
        </p:spPr>
        <p:txBody>
          <a:bodyPr wrap="square">
            <a:spAutoFit/>
          </a:bodyPr>
          <a:lstStyle/>
          <a:p>
            <a:pPr marL="347663" indent="-347663">
              <a:tabLst>
                <a:tab pos="347663" algn="l"/>
              </a:tabLst>
            </a:pPr>
            <a:r>
              <a:rPr lang="en-US" dirty="0">
                <a:solidFill>
                  <a:srgbClr val="00B050"/>
                </a:solidFill>
                <a:latin typeface="Arial Black" pitchFamily="34" charset="0"/>
              </a:rPr>
              <a:t>    </a:t>
            </a:r>
            <a:r>
              <a:rPr lang="en-US" dirty="0">
                <a:solidFill>
                  <a:srgbClr val="002060"/>
                </a:solidFill>
                <a:latin typeface="Arial Black" pitchFamily="34" charset="0"/>
              </a:rPr>
              <a:t> Rasham Majachani</a:t>
            </a:r>
            <a:r>
              <a:rPr lang="en-US" sz="2000" dirty="0">
                <a:solidFill>
                  <a:srgbClr val="002060"/>
                </a:solidFill>
                <a:latin typeface="Arial Black" pitchFamily="34" charset="0"/>
              </a:rPr>
              <a:t> </a:t>
            </a:r>
          </a:p>
          <a:p>
            <a:pPr marL="347663" indent="-347663">
              <a:tabLst>
                <a:tab pos="347663" algn="l"/>
              </a:tabLst>
            </a:pPr>
            <a:r>
              <a:rPr lang="en-US" dirty="0">
                <a:solidFill>
                  <a:srgbClr val="002060"/>
                </a:solidFill>
                <a:latin typeface="Arial" panose="020B0604020202020204" pitchFamily="34" charset="0"/>
                <a:cs typeface="Arial" panose="020B0604020202020204" pitchFamily="34" charset="0"/>
              </a:rPr>
              <a:t>	 Instructor</a:t>
            </a:r>
          </a:p>
          <a:p>
            <a:pPr marL="347663" indent="-347663">
              <a:lnSpc>
                <a:spcPct val="120000"/>
              </a:lnSpc>
              <a:tabLst>
                <a:tab pos="347663" algn="l"/>
              </a:tabLst>
            </a:pPr>
            <a:r>
              <a:rPr lang="en-US" sz="1900" dirty="0">
                <a:solidFill>
                  <a:srgbClr val="002060"/>
                </a:solidFill>
                <a:latin typeface="Arial" panose="020B0604020202020204" pitchFamily="34" charset="0"/>
                <a:cs typeface="Arial" panose="020B0604020202020204" pitchFamily="34" charset="0"/>
              </a:rPr>
              <a:t>	 NSRIC Inc.</a:t>
            </a:r>
          </a:p>
          <a:p>
            <a:pPr marL="347663" indent="-347663">
              <a:lnSpc>
                <a:spcPct val="120000"/>
              </a:lnSpc>
              <a:tabLst>
                <a:tab pos="347663" algn="l"/>
              </a:tabLst>
            </a:pPr>
            <a:r>
              <a:rPr lang="en-US" sz="1900" dirty="0">
                <a:solidFill>
                  <a:srgbClr val="002060"/>
                </a:solidFill>
                <a:latin typeface="Arial" panose="020B0604020202020204" pitchFamily="34" charset="0"/>
                <a:cs typeface="Arial" panose="020B0604020202020204" pitchFamily="34" charset="0"/>
              </a:rPr>
              <a:t>	 London, ON, Canada</a:t>
            </a:r>
          </a:p>
          <a:p>
            <a:pPr marL="347663" indent="-347663">
              <a:lnSpc>
                <a:spcPct val="120000"/>
              </a:lnSpc>
              <a:tabLst>
                <a:tab pos="347663" algn="l"/>
              </a:tabLst>
            </a:pPr>
            <a:r>
              <a:rPr lang="en-US" sz="1900" dirty="0">
                <a:solidFill>
                  <a:srgbClr val="002060"/>
                </a:solidFill>
                <a:latin typeface="Arial" panose="020B0604020202020204" pitchFamily="34" charset="0"/>
                <a:cs typeface="Arial" panose="020B0604020202020204" pitchFamily="34" charset="0"/>
              </a:rPr>
              <a:t>	 E-mail: rmajachani@gmail.com</a:t>
            </a:r>
          </a:p>
        </p:txBody>
      </p:sp>
      <p:sp>
        <p:nvSpPr>
          <p:cNvPr id="13" name="TextBox 12">
            <a:extLst>
              <a:ext uri="{FF2B5EF4-FFF2-40B4-BE49-F238E27FC236}">
                <a16:creationId xmlns:a16="http://schemas.microsoft.com/office/drawing/2014/main" id="{18CB9449-126B-9249-B6C3-6F117669002C}"/>
              </a:ext>
            </a:extLst>
          </p:cNvPr>
          <p:cNvSpPr txBox="1"/>
          <p:nvPr/>
        </p:nvSpPr>
        <p:spPr>
          <a:xfrm>
            <a:off x="6156176" y="4005064"/>
            <a:ext cx="2952328" cy="2308324"/>
          </a:xfrm>
          <a:prstGeom prst="rect">
            <a:avLst/>
          </a:prstGeom>
          <a:noFill/>
        </p:spPr>
        <p:txBody>
          <a:bodyPr wrap="square" rtlCol="0">
            <a:spAutoFit/>
          </a:bodyPr>
          <a:lstStyle/>
          <a:p>
            <a:pPr algn="ctr"/>
            <a:endParaRPr lang="en-US" b="1" dirty="0"/>
          </a:p>
          <a:p>
            <a:pPr algn="ctr"/>
            <a:endParaRPr lang="en-US" b="1" dirty="0"/>
          </a:p>
          <a:p>
            <a:pPr algn="ctr"/>
            <a:endParaRPr lang="en-US" b="1" dirty="0"/>
          </a:p>
          <a:p>
            <a:pPr algn="ctr"/>
            <a:r>
              <a:rPr lang="en-US" b="1" dirty="0">
                <a:solidFill>
                  <a:srgbClr val="FF0000"/>
                </a:solidFill>
              </a:rPr>
              <a:t>Insert Your Picture in the Box</a:t>
            </a:r>
          </a:p>
          <a:p>
            <a:pPr algn="ctr"/>
            <a:endParaRPr lang="en-US" b="1" dirty="0"/>
          </a:p>
          <a:p>
            <a:pPr algn="ctr"/>
            <a:endParaRPr lang="en-US" b="1" dirty="0"/>
          </a:p>
          <a:p>
            <a:pPr algn="ctr"/>
            <a:endParaRPr lang="en-US" b="1" dirty="0"/>
          </a:p>
        </p:txBody>
      </p:sp>
      <p:pic>
        <p:nvPicPr>
          <p:cNvPr id="2" name="Picture 1">
            <a:extLst>
              <a:ext uri="{FF2B5EF4-FFF2-40B4-BE49-F238E27FC236}">
                <a16:creationId xmlns:a16="http://schemas.microsoft.com/office/drawing/2014/main" id="{44281BC8-3640-324D-F049-7227B1FC114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16200000">
            <a:off x="6754018" y="3407221"/>
            <a:ext cx="1900661" cy="2808313"/>
          </a:xfrm>
          <a:prstGeom prst="rect">
            <a:avLst/>
          </a:prstGeom>
        </p:spPr>
      </p:pic>
    </p:spTree>
    <p:extLst>
      <p:ext uri="{BB962C8B-B14F-4D97-AF65-F5344CB8AC3E}">
        <p14:creationId xmlns:p14="http://schemas.microsoft.com/office/powerpoint/2010/main" val="659932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10</a:t>
            </a:fld>
            <a:endParaRPr lang="en-AU" dirty="0"/>
          </a:p>
        </p:txBody>
      </p:sp>
      <p:sp>
        <p:nvSpPr>
          <p:cNvPr id="3" name="TextBox 2">
            <a:extLst>
              <a:ext uri="{FF2B5EF4-FFF2-40B4-BE49-F238E27FC236}">
                <a16:creationId xmlns:a16="http://schemas.microsoft.com/office/drawing/2014/main" id="{68F72419-9F1B-4EDC-5B01-A5D0C47DA5B8}"/>
              </a:ext>
            </a:extLst>
          </p:cNvPr>
          <p:cNvSpPr txBox="1"/>
          <p:nvPr/>
        </p:nvSpPr>
        <p:spPr>
          <a:xfrm>
            <a:off x="611560" y="1124744"/>
            <a:ext cx="7560840" cy="830997"/>
          </a:xfrm>
          <a:prstGeom prst="rect">
            <a:avLst/>
          </a:prstGeom>
          <a:noFill/>
        </p:spPr>
        <p:txBody>
          <a:bodyPr wrap="square">
            <a:spAutoFit/>
          </a:bodyPr>
          <a:lstStyle/>
          <a:p>
            <a:r>
              <a:rPr lang="en-US" sz="2400" b="1" dirty="0">
                <a:latin typeface="Arial" panose="020B0604020202020204" pitchFamily="34" charset="0"/>
                <a:cs typeface="Arial" panose="020B0604020202020204" pitchFamily="34" charset="0"/>
              </a:rPr>
              <a:t>Potential risks of using tools to support testing include:</a:t>
            </a:r>
            <a:endParaRPr lang="en-US" sz="2400" dirty="0"/>
          </a:p>
        </p:txBody>
      </p:sp>
      <p:sp>
        <p:nvSpPr>
          <p:cNvPr id="7" name="TextBox 6">
            <a:extLst>
              <a:ext uri="{FF2B5EF4-FFF2-40B4-BE49-F238E27FC236}">
                <a16:creationId xmlns:a16="http://schemas.microsoft.com/office/drawing/2014/main" id="{BB061633-CFF5-D109-E489-9E34E5BED9BD}"/>
              </a:ext>
            </a:extLst>
          </p:cNvPr>
          <p:cNvSpPr txBox="1"/>
          <p:nvPr/>
        </p:nvSpPr>
        <p:spPr>
          <a:xfrm>
            <a:off x="580182" y="2276872"/>
            <a:ext cx="8312298" cy="3785652"/>
          </a:xfrm>
          <a:prstGeom prst="rect">
            <a:avLst/>
          </a:prstGeom>
          <a:noFill/>
        </p:spPr>
        <p:txBody>
          <a:bodyPr wrap="square">
            <a:spAutoFit/>
          </a:bodyPr>
          <a:lstStyle/>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Expectations for the tool may be unrealistic (including functionality and ease of use)</a:t>
            </a:r>
          </a:p>
          <a:p>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The time, cost, and effort for the initial introduction of a tool may be under-estimated (including training and external expertise) </a:t>
            </a:r>
          </a:p>
          <a:p>
            <a:pPr marL="342900" indent="-342900">
              <a:buFont typeface="Wingdings" panose="05000000000000000000" pitchFamily="2" charset="2"/>
              <a:buChar char="v"/>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The time and effort needed to achieve significant and continuing benefits from the tool may be under-estimated (including the need for changes in the test process and continuous improvement in the way the tool is used) </a:t>
            </a:r>
          </a:p>
          <a:p>
            <a:pPr marL="342900" indent="-342900">
              <a:buFont typeface="Wingdings" panose="05000000000000000000" pitchFamily="2" charset="2"/>
              <a:buChar char="v"/>
            </a:pPr>
            <a:endParaRPr lang="en-US" sz="2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620828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11</a:t>
            </a:fld>
            <a:endParaRPr lang="en-AU" dirty="0"/>
          </a:p>
        </p:txBody>
      </p:sp>
      <p:sp>
        <p:nvSpPr>
          <p:cNvPr id="3" name="TextBox 2">
            <a:extLst>
              <a:ext uri="{FF2B5EF4-FFF2-40B4-BE49-F238E27FC236}">
                <a16:creationId xmlns:a16="http://schemas.microsoft.com/office/drawing/2014/main" id="{4469FBCF-F7A3-3118-D44B-45D10100DFB8}"/>
              </a:ext>
            </a:extLst>
          </p:cNvPr>
          <p:cNvSpPr txBox="1"/>
          <p:nvPr/>
        </p:nvSpPr>
        <p:spPr>
          <a:xfrm>
            <a:off x="506631" y="1268760"/>
            <a:ext cx="7344816" cy="830997"/>
          </a:xfrm>
          <a:prstGeom prst="rect">
            <a:avLst/>
          </a:prstGeom>
          <a:noFill/>
        </p:spPr>
        <p:txBody>
          <a:bodyPr wrap="square">
            <a:spAutoFit/>
          </a:bodyPr>
          <a:lstStyle/>
          <a:p>
            <a:r>
              <a:rPr lang="en-US" sz="2400" b="1" dirty="0">
                <a:latin typeface="Arial" panose="020B0604020202020204" pitchFamily="34" charset="0"/>
                <a:cs typeface="Arial" panose="020B0604020202020204" pitchFamily="34" charset="0"/>
              </a:rPr>
              <a:t>More on Potential risks of using tools to support testing include:</a:t>
            </a:r>
            <a:endParaRPr lang="en-US" sz="2400" dirty="0"/>
          </a:p>
        </p:txBody>
      </p:sp>
      <p:sp>
        <p:nvSpPr>
          <p:cNvPr id="7" name="TextBox 6">
            <a:extLst>
              <a:ext uri="{FF2B5EF4-FFF2-40B4-BE49-F238E27FC236}">
                <a16:creationId xmlns:a16="http://schemas.microsoft.com/office/drawing/2014/main" id="{276B0DFD-E86C-E8E1-49D9-D0B4DC0177AA}"/>
              </a:ext>
            </a:extLst>
          </p:cNvPr>
          <p:cNvSpPr txBox="1"/>
          <p:nvPr/>
        </p:nvSpPr>
        <p:spPr>
          <a:xfrm>
            <a:off x="531427" y="2636912"/>
            <a:ext cx="7320020" cy="2246769"/>
          </a:xfrm>
          <a:prstGeom prst="rect">
            <a:avLst/>
          </a:prstGeom>
          <a:noFill/>
        </p:spPr>
        <p:txBody>
          <a:bodyPr wrap="square">
            <a:spAutoFit/>
          </a:bodyPr>
          <a:lstStyle/>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The effort required to maintain the test work products generated by the tool may be underestimated</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The tool may have relied on too much (seen as a replacement for test design or execution, or the use of automated testing where manual testing would be better)</a:t>
            </a:r>
          </a:p>
        </p:txBody>
      </p:sp>
    </p:spTree>
    <p:extLst>
      <p:ext uri="{BB962C8B-B14F-4D97-AF65-F5344CB8AC3E}">
        <p14:creationId xmlns:p14="http://schemas.microsoft.com/office/powerpoint/2010/main" val="34897616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12</a:t>
            </a:fld>
            <a:endParaRPr lang="en-AU" dirty="0"/>
          </a:p>
        </p:txBody>
      </p:sp>
      <p:sp>
        <p:nvSpPr>
          <p:cNvPr id="3" name="TextBox 2">
            <a:extLst>
              <a:ext uri="{FF2B5EF4-FFF2-40B4-BE49-F238E27FC236}">
                <a16:creationId xmlns:a16="http://schemas.microsoft.com/office/drawing/2014/main" id="{8D31E0DE-2782-0B99-E9B0-FCDCDE778AEB}"/>
              </a:ext>
            </a:extLst>
          </p:cNvPr>
          <p:cNvSpPr txBox="1"/>
          <p:nvPr/>
        </p:nvSpPr>
        <p:spPr>
          <a:xfrm>
            <a:off x="251521" y="980728"/>
            <a:ext cx="8223690" cy="954107"/>
          </a:xfrm>
          <a:prstGeom prst="rect">
            <a:avLst/>
          </a:prstGeom>
          <a:noFill/>
        </p:spPr>
        <p:txBody>
          <a:bodyPr wrap="square">
            <a:spAutoFit/>
          </a:bodyPr>
          <a:lstStyle/>
          <a:p>
            <a:r>
              <a:rPr lang="en-US" sz="2800" b="1" dirty="0">
                <a:latin typeface="Arial" panose="020B0604020202020204" pitchFamily="34" charset="0"/>
                <a:cs typeface="Arial" panose="020B0604020202020204" pitchFamily="34" charset="0"/>
              </a:rPr>
              <a:t>Special Considerations for Test Execution and Test Management Tools</a:t>
            </a:r>
            <a:endParaRPr lang="en-US" sz="2800" dirty="0"/>
          </a:p>
        </p:txBody>
      </p:sp>
      <p:sp>
        <p:nvSpPr>
          <p:cNvPr id="7" name="TextBox 6">
            <a:extLst>
              <a:ext uri="{FF2B5EF4-FFF2-40B4-BE49-F238E27FC236}">
                <a16:creationId xmlns:a16="http://schemas.microsoft.com/office/drawing/2014/main" id="{4A23D37D-DD7F-14D9-F9DC-40EA6E6C0786}"/>
              </a:ext>
            </a:extLst>
          </p:cNvPr>
          <p:cNvSpPr txBox="1"/>
          <p:nvPr/>
        </p:nvSpPr>
        <p:spPr>
          <a:xfrm>
            <a:off x="179512" y="2294156"/>
            <a:ext cx="8931150" cy="4708981"/>
          </a:xfrm>
          <a:prstGeom prst="rect">
            <a:avLst/>
          </a:prstGeom>
          <a:noFill/>
        </p:spPr>
        <p:txBody>
          <a:bodyPr wrap="square">
            <a:spAutoFit/>
          </a:bodyPr>
          <a:lstStyle/>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Test execution tools execute test objects using automated test scripts.</a:t>
            </a:r>
          </a:p>
          <a:p>
            <a:r>
              <a:rPr lang="en-US" sz="2000" b="1" dirty="0">
                <a:latin typeface="Arial" panose="020B0604020202020204" pitchFamily="34" charset="0"/>
                <a:cs typeface="Arial" panose="020B0604020202020204" pitchFamily="34" charset="0"/>
              </a:rPr>
              <a:t> </a:t>
            </a: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This type of tool often requires significant effort in order to achieve significant benefits</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r>
              <a:rPr lang="en-US" sz="2000" b="1" u="sng" dirty="0">
                <a:latin typeface="Arial" panose="020B0604020202020204" pitchFamily="34" charset="0"/>
                <a:cs typeface="Arial" panose="020B0604020202020204" pitchFamily="34" charset="0"/>
              </a:rPr>
              <a:t>Capturing test approach: </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Capturing tests by recording the actions of a manual tester seems</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attractive, but this approach does not scale to large numbers of test scripts. </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907615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13</a:t>
            </a:fld>
            <a:endParaRPr lang="en-AU" dirty="0"/>
          </a:p>
        </p:txBody>
      </p:sp>
      <p:sp>
        <p:nvSpPr>
          <p:cNvPr id="3" name="TextBox 2">
            <a:extLst>
              <a:ext uri="{FF2B5EF4-FFF2-40B4-BE49-F238E27FC236}">
                <a16:creationId xmlns:a16="http://schemas.microsoft.com/office/drawing/2014/main" id="{A162D718-828F-FABA-0B70-D3AA34ABFA1C}"/>
              </a:ext>
            </a:extLst>
          </p:cNvPr>
          <p:cNvSpPr txBox="1"/>
          <p:nvPr/>
        </p:nvSpPr>
        <p:spPr>
          <a:xfrm>
            <a:off x="295275" y="1160492"/>
            <a:ext cx="7562850" cy="830997"/>
          </a:xfrm>
          <a:prstGeom prst="rect">
            <a:avLst/>
          </a:prstGeom>
          <a:noFill/>
        </p:spPr>
        <p:txBody>
          <a:bodyPr wrap="square">
            <a:spAutoFit/>
          </a:bodyPr>
          <a:lstStyle/>
          <a:p>
            <a:r>
              <a:rPr lang="en-US" sz="2400" b="1" dirty="0">
                <a:latin typeface="Arial" panose="020B0604020202020204" pitchFamily="34" charset="0"/>
                <a:cs typeface="Arial" panose="020B0604020202020204" pitchFamily="34" charset="0"/>
              </a:rPr>
              <a:t>More on Special Considerations for Test Execution and Test Management Tools</a:t>
            </a:r>
            <a:endParaRPr lang="en-US" sz="2400" dirty="0"/>
          </a:p>
        </p:txBody>
      </p:sp>
      <p:sp>
        <p:nvSpPr>
          <p:cNvPr id="9" name="TextBox 8">
            <a:extLst>
              <a:ext uri="{FF2B5EF4-FFF2-40B4-BE49-F238E27FC236}">
                <a16:creationId xmlns:a16="http://schemas.microsoft.com/office/drawing/2014/main" id="{5D3E1F9B-144A-4820-18C1-4C33CC4C55CB}"/>
              </a:ext>
            </a:extLst>
          </p:cNvPr>
          <p:cNvSpPr txBox="1"/>
          <p:nvPr/>
        </p:nvSpPr>
        <p:spPr>
          <a:xfrm>
            <a:off x="251520" y="2420888"/>
            <a:ext cx="8640960" cy="4093428"/>
          </a:xfrm>
          <a:prstGeom prst="rect">
            <a:avLst/>
          </a:prstGeom>
          <a:noFill/>
        </p:spPr>
        <p:txBody>
          <a:bodyPr wrap="square">
            <a:spAutoFit/>
          </a:bodyPr>
          <a:lstStyle/>
          <a:p>
            <a:r>
              <a:rPr lang="en-US" sz="2000" b="1" u="sng" dirty="0">
                <a:latin typeface="Arial" panose="020B0604020202020204" pitchFamily="34" charset="0"/>
                <a:cs typeface="Arial" panose="020B0604020202020204" pitchFamily="34" charset="0"/>
              </a:rPr>
              <a:t>Data-driven test approach: </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This test approach separates out the test inputs and expected results, usually into a spreadsheet, and uses a more generic test script that can read the input data and execute the same test script with different data.</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r>
              <a:rPr lang="en-US" sz="2000" b="1" u="sng" dirty="0">
                <a:latin typeface="Arial" panose="020B0604020202020204" pitchFamily="34" charset="0"/>
                <a:cs typeface="Arial" panose="020B0604020202020204" pitchFamily="34" charset="0"/>
              </a:rPr>
              <a:t>Keyword-driven test approach: </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In this test approach, a generic script processes keywords describing the actions to be taken (also called action words), which then calls keyword scripts to process the associated test data.</a:t>
            </a:r>
          </a:p>
        </p:txBody>
      </p:sp>
    </p:spTree>
    <p:extLst>
      <p:ext uri="{BB962C8B-B14F-4D97-AF65-F5344CB8AC3E}">
        <p14:creationId xmlns:p14="http://schemas.microsoft.com/office/powerpoint/2010/main" val="29933459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14</a:t>
            </a:fld>
            <a:endParaRPr lang="en-AU" dirty="0"/>
          </a:p>
        </p:txBody>
      </p:sp>
      <p:sp>
        <p:nvSpPr>
          <p:cNvPr id="3" name="TextBox 2">
            <a:extLst>
              <a:ext uri="{FF2B5EF4-FFF2-40B4-BE49-F238E27FC236}">
                <a16:creationId xmlns:a16="http://schemas.microsoft.com/office/drawing/2014/main" id="{303EA01F-0A39-5F1A-73E4-BAA86829616E}"/>
              </a:ext>
            </a:extLst>
          </p:cNvPr>
          <p:cNvSpPr txBox="1"/>
          <p:nvPr/>
        </p:nvSpPr>
        <p:spPr>
          <a:xfrm>
            <a:off x="574477" y="1282475"/>
            <a:ext cx="6480572" cy="523220"/>
          </a:xfrm>
          <a:prstGeom prst="rect">
            <a:avLst/>
          </a:prstGeom>
          <a:noFill/>
        </p:spPr>
        <p:txBody>
          <a:bodyPr wrap="square">
            <a:spAutoFit/>
          </a:bodyPr>
          <a:lstStyle/>
          <a:p>
            <a:r>
              <a:rPr lang="en-US" sz="2800" b="1" dirty="0">
                <a:latin typeface="Arial" panose="020B0604020202020204" pitchFamily="34" charset="0"/>
                <a:cs typeface="Arial" panose="020B0604020202020204" pitchFamily="34" charset="0"/>
              </a:rPr>
              <a:t>Test management tools</a:t>
            </a:r>
            <a:endParaRPr lang="en-US" sz="2800" dirty="0"/>
          </a:p>
        </p:txBody>
      </p:sp>
      <p:sp>
        <p:nvSpPr>
          <p:cNvPr id="7" name="TextBox 6">
            <a:extLst>
              <a:ext uri="{FF2B5EF4-FFF2-40B4-BE49-F238E27FC236}">
                <a16:creationId xmlns:a16="http://schemas.microsoft.com/office/drawing/2014/main" id="{01B404E5-A72F-69D5-01B1-C52E0A09A0FE}"/>
              </a:ext>
            </a:extLst>
          </p:cNvPr>
          <p:cNvSpPr txBox="1"/>
          <p:nvPr/>
        </p:nvSpPr>
        <p:spPr>
          <a:xfrm>
            <a:off x="539553" y="2060848"/>
            <a:ext cx="8424936" cy="3477875"/>
          </a:xfrm>
          <a:prstGeom prst="rect">
            <a:avLst/>
          </a:prstGeom>
          <a:noFill/>
        </p:spPr>
        <p:txBody>
          <a:bodyPr wrap="square">
            <a:spAutoFit/>
          </a:bodyPr>
          <a:lstStyle/>
          <a:p>
            <a:r>
              <a:rPr lang="en-US" sz="2000" b="1" dirty="0">
                <a:latin typeface="Arial" panose="020B0604020202020204" pitchFamily="34" charset="0"/>
                <a:cs typeface="Arial" panose="020B0604020202020204" pitchFamily="34" charset="0"/>
              </a:rPr>
              <a:t>Test management tools often need to interface with other tools or spreadsheets for various reasons, including:</a:t>
            </a:r>
          </a:p>
          <a:p>
            <a:pPr marL="342900" indent="-342900">
              <a:buFont typeface="Wingdings" panose="05000000000000000000" pitchFamily="2" charset="2"/>
              <a:buChar char="q"/>
            </a:pPr>
            <a:endParaRPr lang="en-US" sz="2000"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q"/>
            </a:pPr>
            <a:r>
              <a:rPr lang="en-US" sz="2000" b="1" dirty="0">
                <a:latin typeface="Arial" panose="020B0604020202020204" pitchFamily="34" charset="0"/>
                <a:cs typeface="Arial" panose="020B0604020202020204" pitchFamily="34" charset="0"/>
              </a:rPr>
              <a:t>To produce useful information in a format that fits the needs of the organization</a:t>
            </a:r>
          </a:p>
          <a:p>
            <a:pPr marL="342900" indent="-342900">
              <a:buFont typeface="Wingdings" panose="05000000000000000000" pitchFamily="2" charset="2"/>
              <a:buChar char="q"/>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q"/>
            </a:pPr>
            <a:r>
              <a:rPr lang="en-US" sz="2000" b="1" dirty="0">
                <a:latin typeface="Arial" panose="020B0604020202020204" pitchFamily="34" charset="0"/>
                <a:cs typeface="Arial" panose="020B0604020202020204" pitchFamily="34" charset="0"/>
              </a:rPr>
              <a:t>To maintain consistent traceability to requirements in a requirements management tool</a:t>
            </a:r>
          </a:p>
          <a:p>
            <a:pPr marL="342900" indent="-342900">
              <a:buFont typeface="Wingdings" panose="05000000000000000000" pitchFamily="2" charset="2"/>
              <a:buChar char="q"/>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q"/>
            </a:pPr>
            <a:r>
              <a:rPr lang="en-US" sz="2000" b="1" dirty="0">
                <a:latin typeface="Arial" panose="020B0604020202020204" pitchFamily="34" charset="0"/>
                <a:cs typeface="Arial" panose="020B0604020202020204" pitchFamily="34" charset="0"/>
              </a:rPr>
              <a:t>To link with test object version information in the configuration management tool</a:t>
            </a:r>
          </a:p>
        </p:txBody>
      </p:sp>
    </p:spTree>
    <p:extLst>
      <p:ext uri="{BB962C8B-B14F-4D97-AF65-F5344CB8AC3E}">
        <p14:creationId xmlns:p14="http://schemas.microsoft.com/office/powerpoint/2010/main" val="1041788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15</a:t>
            </a:fld>
            <a:endParaRPr lang="en-AU" dirty="0"/>
          </a:p>
        </p:txBody>
      </p:sp>
      <p:sp>
        <p:nvSpPr>
          <p:cNvPr id="3" name="TextBox 2">
            <a:extLst>
              <a:ext uri="{FF2B5EF4-FFF2-40B4-BE49-F238E27FC236}">
                <a16:creationId xmlns:a16="http://schemas.microsoft.com/office/drawing/2014/main" id="{DF33B12C-2E87-88FD-9E51-C1C7D62CC797}"/>
              </a:ext>
            </a:extLst>
          </p:cNvPr>
          <p:cNvSpPr txBox="1"/>
          <p:nvPr/>
        </p:nvSpPr>
        <p:spPr>
          <a:xfrm>
            <a:off x="323528" y="965668"/>
            <a:ext cx="4607168" cy="523220"/>
          </a:xfrm>
          <a:prstGeom prst="rect">
            <a:avLst/>
          </a:prstGeom>
          <a:noFill/>
        </p:spPr>
        <p:txBody>
          <a:bodyPr wrap="square">
            <a:spAutoFit/>
          </a:bodyPr>
          <a:lstStyle/>
          <a:p>
            <a:r>
              <a:rPr lang="en-US" sz="2800" b="1" dirty="0">
                <a:latin typeface="Arial" panose="020B0604020202020204" pitchFamily="34" charset="0"/>
                <a:cs typeface="Arial" panose="020B0604020202020204" pitchFamily="34" charset="0"/>
              </a:rPr>
              <a:t>Effective Use of Tools</a:t>
            </a:r>
            <a:endParaRPr lang="en-US" sz="2800" dirty="0"/>
          </a:p>
        </p:txBody>
      </p:sp>
      <p:sp>
        <p:nvSpPr>
          <p:cNvPr id="7" name="TextBox 6">
            <a:extLst>
              <a:ext uri="{FF2B5EF4-FFF2-40B4-BE49-F238E27FC236}">
                <a16:creationId xmlns:a16="http://schemas.microsoft.com/office/drawing/2014/main" id="{27BF4CCE-13AF-E554-5996-01D5EDB1332F}"/>
              </a:ext>
            </a:extLst>
          </p:cNvPr>
          <p:cNvSpPr txBox="1"/>
          <p:nvPr/>
        </p:nvSpPr>
        <p:spPr>
          <a:xfrm>
            <a:off x="323528" y="1391825"/>
            <a:ext cx="7056784" cy="830997"/>
          </a:xfrm>
          <a:prstGeom prst="rect">
            <a:avLst/>
          </a:prstGeom>
          <a:noFill/>
        </p:spPr>
        <p:txBody>
          <a:bodyPr wrap="square">
            <a:spAutoFit/>
          </a:bodyPr>
          <a:lstStyle/>
          <a:p>
            <a:endParaRPr lang="en-US" sz="2400" b="1" dirty="0">
              <a:latin typeface="Arial" panose="020B0604020202020204" pitchFamily="34" charset="0"/>
              <a:cs typeface="Arial" panose="020B0604020202020204" pitchFamily="34" charset="0"/>
            </a:endParaRPr>
          </a:p>
          <a:p>
            <a:r>
              <a:rPr lang="en-US" sz="2400" b="1" dirty="0">
                <a:latin typeface="Arial" panose="020B0604020202020204" pitchFamily="34" charset="0"/>
                <a:cs typeface="Arial" panose="020B0604020202020204" pitchFamily="34" charset="0"/>
              </a:rPr>
              <a:t>Main Principles for Tool Selection</a:t>
            </a:r>
          </a:p>
        </p:txBody>
      </p:sp>
      <p:sp>
        <p:nvSpPr>
          <p:cNvPr id="9" name="TextBox 8">
            <a:extLst>
              <a:ext uri="{FF2B5EF4-FFF2-40B4-BE49-F238E27FC236}">
                <a16:creationId xmlns:a16="http://schemas.microsoft.com/office/drawing/2014/main" id="{24A8E229-7684-873C-A493-FD8E0C5CB94C}"/>
              </a:ext>
            </a:extLst>
          </p:cNvPr>
          <p:cNvSpPr txBox="1"/>
          <p:nvPr/>
        </p:nvSpPr>
        <p:spPr>
          <a:xfrm>
            <a:off x="323528" y="2535572"/>
            <a:ext cx="8064896" cy="3785652"/>
          </a:xfrm>
          <a:prstGeom prst="rect">
            <a:avLst/>
          </a:prstGeom>
          <a:noFill/>
        </p:spPr>
        <p:txBody>
          <a:bodyPr wrap="square">
            <a:spAutoFit/>
          </a:bodyPr>
          <a:lstStyle/>
          <a:p>
            <a:r>
              <a:rPr lang="en-US" sz="2000" b="1" u="sng" dirty="0">
                <a:latin typeface="Arial" panose="020B0604020202020204" pitchFamily="34" charset="0"/>
                <a:cs typeface="Arial" panose="020B0604020202020204" pitchFamily="34" charset="0"/>
              </a:rPr>
              <a:t>The main considerations in selecting a tool for an organization include:</a:t>
            </a:r>
          </a:p>
          <a:p>
            <a:pPr marL="342900" indent="-342900">
              <a:buFont typeface="Wingdings" panose="05000000000000000000" pitchFamily="2" charset="2"/>
              <a:buChar char="Ø"/>
            </a:pPr>
            <a:endParaRPr lang="en-US" sz="2000" dirty="0"/>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Assessment of the maturity of the own organization, its strengths, and weaknesses</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Identification of opportunities for an improved test process supported by tools </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Understanding of the technologies used by the test object(s), in order to select a tool that is compatible with that technology</a:t>
            </a:r>
          </a:p>
        </p:txBody>
      </p:sp>
    </p:spTree>
    <p:extLst>
      <p:ext uri="{BB962C8B-B14F-4D97-AF65-F5344CB8AC3E}">
        <p14:creationId xmlns:p14="http://schemas.microsoft.com/office/powerpoint/2010/main" val="19069155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16</a:t>
            </a:fld>
            <a:endParaRPr lang="en-AU" dirty="0"/>
          </a:p>
        </p:txBody>
      </p:sp>
      <p:sp>
        <p:nvSpPr>
          <p:cNvPr id="3" name="TextBox 2">
            <a:extLst>
              <a:ext uri="{FF2B5EF4-FFF2-40B4-BE49-F238E27FC236}">
                <a16:creationId xmlns:a16="http://schemas.microsoft.com/office/drawing/2014/main" id="{E95D31AC-2615-967D-D705-2FCDD4F4236B}"/>
              </a:ext>
            </a:extLst>
          </p:cNvPr>
          <p:cNvSpPr txBox="1"/>
          <p:nvPr/>
        </p:nvSpPr>
        <p:spPr>
          <a:xfrm>
            <a:off x="683568" y="1052736"/>
            <a:ext cx="7704856" cy="830997"/>
          </a:xfrm>
          <a:prstGeom prst="rect">
            <a:avLst/>
          </a:prstGeom>
          <a:noFill/>
        </p:spPr>
        <p:txBody>
          <a:bodyPr wrap="square">
            <a:spAutoFit/>
          </a:bodyPr>
          <a:lstStyle/>
          <a:p>
            <a:r>
              <a:rPr lang="en-US" sz="2400" b="1" dirty="0">
                <a:latin typeface="Arial" panose="020B0604020202020204" pitchFamily="34" charset="0"/>
                <a:cs typeface="Arial" panose="020B0604020202020204" pitchFamily="34" charset="0"/>
              </a:rPr>
              <a:t>Still on Main Principles for Tool Selection</a:t>
            </a:r>
            <a:br>
              <a:rPr lang="en-US" sz="2400" b="1" dirty="0">
                <a:latin typeface="Arial" panose="020B0604020202020204" pitchFamily="34" charset="0"/>
                <a:cs typeface="Arial" panose="020B0604020202020204" pitchFamily="34" charset="0"/>
              </a:rPr>
            </a:br>
            <a:endParaRPr lang="en-US" sz="2400" dirty="0"/>
          </a:p>
        </p:txBody>
      </p:sp>
      <p:sp>
        <p:nvSpPr>
          <p:cNvPr id="7" name="TextBox 6">
            <a:extLst>
              <a:ext uri="{FF2B5EF4-FFF2-40B4-BE49-F238E27FC236}">
                <a16:creationId xmlns:a16="http://schemas.microsoft.com/office/drawing/2014/main" id="{104043C8-E89B-05C3-02D4-6778FF74C7A1}"/>
              </a:ext>
            </a:extLst>
          </p:cNvPr>
          <p:cNvSpPr txBox="1"/>
          <p:nvPr/>
        </p:nvSpPr>
        <p:spPr>
          <a:xfrm>
            <a:off x="662110" y="1772816"/>
            <a:ext cx="8014345" cy="4093428"/>
          </a:xfrm>
          <a:prstGeom prst="rect">
            <a:avLst/>
          </a:prstGeom>
          <a:noFill/>
        </p:spPr>
        <p:txBody>
          <a:bodyPr wrap="square">
            <a:spAutoFit/>
          </a:bodyPr>
          <a:lstStyle/>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Understanding the build and continuous integration tools already in use within the organization, in order to ensure tool compatibility and integration </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Evaluation of the tool against clear requirements and objective criteria </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Consideration of whether or not the tool is available for a free trial period (and for how long)</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Evaluation of the vendor (including training, support, and commercial aspects) or support for noncommercial (e.g., open source) tools </a:t>
            </a:r>
          </a:p>
        </p:txBody>
      </p:sp>
    </p:spTree>
    <p:extLst>
      <p:ext uri="{BB962C8B-B14F-4D97-AF65-F5344CB8AC3E}">
        <p14:creationId xmlns:p14="http://schemas.microsoft.com/office/powerpoint/2010/main" val="6317433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17</a:t>
            </a:fld>
            <a:endParaRPr lang="en-AU" dirty="0"/>
          </a:p>
        </p:txBody>
      </p:sp>
      <p:sp>
        <p:nvSpPr>
          <p:cNvPr id="3" name="TextBox 2">
            <a:extLst>
              <a:ext uri="{FF2B5EF4-FFF2-40B4-BE49-F238E27FC236}">
                <a16:creationId xmlns:a16="http://schemas.microsoft.com/office/drawing/2014/main" id="{6D6A0804-2BED-9CE3-E217-CA71656380C5}"/>
              </a:ext>
            </a:extLst>
          </p:cNvPr>
          <p:cNvSpPr txBox="1"/>
          <p:nvPr/>
        </p:nvSpPr>
        <p:spPr>
          <a:xfrm>
            <a:off x="395536" y="1117967"/>
            <a:ext cx="7560840" cy="461665"/>
          </a:xfrm>
          <a:prstGeom prst="rect">
            <a:avLst/>
          </a:prstGeom>
          <a:noFill/>
        </p:spPr>
        <p:txBody>
          <a:bodyPr wrap="square">
            <a:spAutoFit/>
          </a:bodyPr>
          <a:lstStyle/>
          <a:p>
            <a:r>
              <a:rPr lang="en-US" sz="2400" b="1" dirty="0">
                <a:latin typeface="Arial" panose="020B0604020202020204" pitchFamily="34" charset="0"/>
                <a:cs typeface="Arial" panose="020B0604020202020204" pitchFamily="34" charset="0"/>
              </a:rPr>
              <a:t>Still on Main Principles for Tool Selection</a:t>
            </a:r>
            <a:endParaRPr lang="en-US" sz="2400" dirty="0"/>
          </a:p>
        </p:txBody>
      </p:sp>
      <p:sp>
        <p:nvSpPr>
          <p:cNvPr id="7" name="TextBox 6">
            <a:extLst>
              <a:ext uri="{FF2B5EF4-FFF2-40B4-BE49-F238E27FC236}">
                <a16:creationId xmlns:a16="http://schemas.microsoft.com/office/drawing/2014/main" id="{8646C713-CE96-CFD3-25F5-29054330EC82}"/>
              </a:ext>
            </a:extLst>
          </p:cNvPr>
          <p:cNvSpPr txBox="1"/>
          <p:nvPr/>
        </p:nvSpPr>
        <p:spPr>
          <a:xfrm>
            <a:off x="395536" y="1913811"/>
            <a:ext cx="8424936" cy="4093428"/>
          </a:xfrm>
          <a:prstGeom prst="rect">
            <a:avLst/>
          </a:prstGeom>
          <a:noFill/>
        </p:spPr>
        <p:txBody>
          <a:bodyPr wrap="square">
            <a:spAutoFit/>
          </a:bodyPr>
          <a:lstStyle/>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Identification of internal requirements for coaching and mentoring in the use of the tool</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Evaluation of training needs, considering the testing (and test automation) skills of those who will be working directly with the tool(s) </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Consideration of pros and cons of various licensing models (e.g., commercial or open source)</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Estimation of a cost-benefit ratio based on a concrete business case (if required)</a:t>
            </a:r>
          </a:p>
          <a:p>
            <a:pPr marL="342900" indent="-342900">
              <a:buFont typeface="Wingdings" panose="05000000000000000000" pitchFamily="2" charset="2"/>
              <a:buChar char="Ø"/>
            </a:pPr>
            <a:endParaRPr lang="en-US" sz="2000" dirty="0"/>
          </a:p>
        </p:txBody>
      </p:sp>
    </p:spTree>
    <p:extLst>
      <p:ext uri="{BB962C8B-B14F-4D97-AF65-F5344CB8AC3E}">
        <p14:creationId xmlns:p14="http://schemas.microsoft.com/office/powerpoint/2010/main" val="34616787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18</a:t>
            </a:fld>
            <a:endParaRPr lang="en-AU" dirty="0"/>
          </a:p>
        </p:txBody>
      </p:sp>
      <p:sp>
        <p:nvSpPr>
          <p:cNvPr id="3" name="TextBox 2">
            <a:extLst>
              <a:ext uri="{FF2B5EF4-FFF2-40B4-BE49-F238E27FC236}">
                <a16:creationId xmlns:a16="http://schemas.microsoft.com/office/drawing/2014/main" id="{EF8CB3AA-8859-0E43-402E-E220113F4C75}"/>
              </a:ext>
            </a:extLst>
          </p:cNvPr>
          <p:cNvSpPr txBox="1"/>
          <p:nvPr/>
        </p:nvSpPr>
        <p:spPr>
          <a:xfrm>
            <a:off x="899591" y="1196752"/>
            <a:ext cx="6958533" cy="461665"/>
          </a:xfrm>
          <a:prstGeom prst="rect">
            <a:avLst/>
          </a:prstGeom>
          <a:noFill/>
        </p:spPr>
        <p:txBody>
          <a:bodyPr wrap="square">
            <a:spAutoFit/>
          </a:bodyPr>
          <a:lstStyle/>
          <a:p>
            <a:r>
              <a:rPr lang="en-US" sz="2400" b="1" dirty="0">
                <a:latin typeface="Arial" panose="020B0604020202020204" pitchFamily="34" charset="0"/>
                <a:cs typeface="Arial" panose="020B0604020202020204" pitchFamily="34" charset="0"/>
              </a:rPr>
              <a:t>Still on Main Principles for Tool Selection</a:t>
            </a:r>
            <a:endParaRPr lang="en-US" sz="2400" dirty="0"/>
          </a:p>
        </p:txBody>
      </p:sp>
      <p:sp>
        <p:nvSpPr>
          <p:cNvPr id="7" name="TextBox 6">
            <a:extLst>
              <a:ext uri="{FF2B5EF4-FFF2-40B4-BE49-F238E27FC236}">
                <a16:creationId xmlns:a16="http://schemas.microsoft.com/office/drawing/2014/main" id="{46AB7B1E-1E38-EE8D-FC0E-5E0D92BC891B}"/>
              </a:ext>
            </a:extLst>
          </p:cNvPr>
          <p:cNvSpPr txBox="1"/>
          <p:nvPr/>
        </p:nvSpPr>
        <p:spPr>
          <a:xfrm>
            <a:off x="899592" y="2136338"/>
            <a:ext cx="7920880" cy="1938992"/>
          </a:xfrm>
          <a:prstGeom prst="rect">
            <a:avLst/>
          </a:prstGeom>
          <a:noFill/>
        </p:spPr>
        <p:txBody>
          <a:bodyPr wrap="square">
            <a:spAutoFit/>
          </a:bodyPr>
          <a:lstStyle/>
          <a:p>
            <a:pPr marL="342900" indent="-342900">
              <a:buFont typeface="Wingdings" panose="05000000000000000000" pitchFamily="2" charset="2"/>
              <a:buChar char="v"/>
            </a:pPr>
            <a:endParaRPr lang="en-US" sz="2000" dirty="0"/>
          </a:p>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As a final step, a proof-of-concept evaluation should be done to establish whether the tool performs effectively with the software under test and within the current infrastructure or, if necessary, to identify changes needed to that infrastructure to use the tool effectively.</a:t>
            </a:r>
          </a:p>
        </p:txBody>
      </p:sp>
    </p:spTree>
    <p:extLst>
      <p:ext uri="{BB962C8B-B14F-4D97-AF65-F5344CB8AC3E}">
        <p14:creationId xmlns:p14="http://schemas.microsoft.com/office/powerpoint/2010/main" val="7595127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19</a:t>
            </a:fld>
            <a:endParaRPr lang="en-AU" dirty="0"/>
          </a:p>
        </p:txBody>
      </p:sp>
      <p:sp>
        <p:nvSpPr>
          <p:cNvPr id="3" name="TextBox 2">
            <a:extLst>
              <a:ext uri="{FF2B5EF4-FFF2-40B4-BE49-F238E27FC236}">
                <a16:creationId xmlns:a16="http://schemas.microsoft.com/office/drawing/2014/main" id="{D444F24A-6D6C-AE12-77D0-BBFD29C0847C}"/>
              </a:ext>
            </a:extLst>
          </p:cNvPr>
          <p:cNvSpPr txBox="1"/>
          <p:nvPr/>
        </p:nvSpPr>
        <p:spPr>
          <a:xfrm>
            <a:off x="755576" y="1196598"/>
            <a:ext cx="7920880" cy="954107"/>
          </a:xfrm>
          <a:prstGeom prst="rect">
            <a:avLst/>
          </a:prstGeom>
          <a:noFill/>
        </p:spPr>
        <p:txBody>
          <a:bodyPr wrap="square">
            <a:spAutoFit/>
          </a:bodyPr>
          <a:lstStyle/>
          <a:p>
            <a:r>
              <a:rPr lang="en-US" sz="2800" b="1" dirty="0">
                <a:latin typeface="Arial" panose="020B0604020202020204" pitchFamily="34" charset="0"/>
                <a:cs typeface="Arial" panose="020B0604020202020204" pitchFamily="34" charset="0"/>
              </a:rPr>
              <a:t>Pilot Projects for Introducing a Tool into an Organization.</a:t>
            </a:r>
            <a:endParaRPr lang="en-US" sz="2800" dirty="0"/>
          </a:p>
        </p:txBody>
      </p:sp>
      <p:sp>
        <p:nvSpPr>
          <p:cNvPr id="7" name="TextBox 6">
            <a:extLst>
              <a:ext uri="{FF2B5EF4-FFF2-40B4-BE49-F238E27FC236}">
                <a16:creationId xmlns:a16="http://schemas.microsoft.com/office/drawing/2014/main" id="{DE238A74-A73F-F0F8-D029-7E1D5532279E}"/>
              </a:ext>
            </a:extLst>
          </p:cNvPr>
          <p:cNvSpPr txBox="1"/>
          <p:nvPr/>
        </p:nvSpPr>
        <p:spPr>
          <a:xfrm>
            <a:off x="673551" y="2760266"/>
            <a:ext cx="8084930" cy="3170099"/>
          </a:xfrm>
          <a:prstGeom prst="rect">
            <a:avLst/>
          </a:prstGeom>
          <a:noFill/>
        </p:spPr>
        <p:txBody>
          <a:bodyPr wrap="square">
            <a:spAutoFit/>
          </a:bodyPr>
          <a:lstStyle/>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After completing the tool selection and a successful proof-of-concept, introducing the selected tool into an organization generally starts with a pilot project, which has the following objectives:</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Gaining in-depth knowledge about the tool, understanding both its strengths and weaknesses</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Evaluating how the tool fits with existing processes and practices, and determining what would need to change </a:t>
            </a:r>
          </a:p>
        </p:txBody>
      </p:sp>
    </p:spTree>
    <p:extLst>
      <p:ext uri="{BB962C8B-B14F-4D97-AF65-F5344CB8AC3E}">
        <p14:creationId xmlns:p14="http://schemas.microsoft.com/office/powerpoint/2010/main" val="9202419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2</a:t>
            </a:fld>
            <a:endParaRPr lang="en-AU" dirty="0"/>
          </a:p>
        </p:txBody>
      </p:sp>
      <p:sp>
        <p:nvSpPr>
          <p:cNvPr id="3" name="TextBox 2">
            <a:extLst>
              <a:ext uri="{FF2B5EF4-FFF2-40B4-BE49-F238E27FC236}">
                <a16:creationId xmlns:a16="http://schemas.microsoft.com/office/drawing/2014/main" id="{001F6621-114A-E580-C97A-2A4FEDF90E23}"/>
              </a:ext>
            </a:extLst>
          </p:cNvPr>
          <p:cNvSpPr txBox="1"/>
          <p:nvPr/>
        </p:nvSpPr>
        <p:spPr>
          <a:xfrm>
            <a:off x="1331640" y="1196752"/>
            <a:ext cx="6408712" cy="954107"/>
          </a:xfrm>
          <a:prstGeom prst="rect">
            <a:avLst/>
          </a:prstGeom>
          <a:noFill/>
        </p:spPr>
        <p:txBody>
          <a:bodyPr wrap="square">
            <a:spAutoFit/>
          </a:bodyPr>
          <a:lstStyle/>
          <a:p>
            <a:r>
              <a:rPr lang="en-US" sz="2800" b="1" dirty="0">
                <a:latin typeface="Arial" panose="020B0604020202020204" pitchFamily="34" charset="0"/>
                <a:cs typeface="Arial" panose="020B0604020202020204" pitchFamily="34" charset="0"/>
              </a:rPr>
              <a:t>Chapter 6 _Tool Support for Testing		</a:t>
            </a:r>
            <a:endParaRPr lang="en-US" sz="2800" dirty="0"/>
          </a:p>
        </p:txBody>
      </p:sp>
      <p:sp>
        <p:nvSpPr>
          <p:cNvPr id="7" name="TextBox 6">
            <a:extLst>
              <a:ext uri="{FF2B5EF4-FFF2-40B4-BE49-F238E27FC236}">
                <a16:creationId xmlns:a16="http://schemas.microsoft.com/office/drawing/2014/main" id="{1CFE66B0-6B54-738B-E9F3-3060BF1AAC64}"/>
              </a:ext>
            </a:extLst>
          </p:cNvPr>
          <p:cNvSpPr txBox="1"/>
          <p:nvPr/>
        </p:nvSpPr>
        <p:spPr>
          <a:xfrm>
            <a:off x="1511178" y="2780928"/>
            <a:ext cx="7309293" cy="1323439"/>
          </a:xfrm>
          <a:prstGeom prst="rect">
            <a:avLst/>
          </a:prstGeom>
          <a:noFill/>
        </p:spPr>
        <p:txBody>
          <a:bodyPr wrap="square">
            <a:spAutoFit/>
          </a:bodyPr>
          <a:lstStyle/>
          <a:p>
            <a:pPr marL="0" indent="0">
              <a:buNone/>
            </a:pPr>
            <a:r>
              <a:rPr lang="en-US" sz="2000" b="1" dirty="0">
                <a:latin typeface="Arial" panose="020B0604020202020204" pitchFamily="34" charset="0"/>
                <a:cs typeface="Arial" panose="020B0604020202020204" pitchFamily="34" charset="0"/>
              </a:rPr>
              <a:t>Keywords </a:t>
            </a:r>
          </a:p>
          <a:p>
            <a:endParaRPr lang="en-US" sz="2000"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Data-driven testing, keyword-driven testing, test automation, test execution tool, test management tool</a:t>
            </a:r>
          </a:p>
        </p:txBody>
      </p:sp>
    </p:spTree>
    <p:extLst>
      <p:ext uri="{BB962C8B-B14F-4D97-AF65-F5344CB8AC3E}">
        <p14:creationId xmlns:p14="http://schemas.microsoft.com/office/powerpoint/2010/main" val="11955763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20</a:t>
            </a:fld>
            <a:endParaRPr lang="en-AU" dirty="0"/>
          </a:p>
        </p:txBody>
      </p:sp>
      <p:sp>
        <p:nvSpPr>
          <p:cNvPr id="3" name="TextBox 2">
            <a:extLst>
              <a:ext uri="{FF2B5EF4-FFF2-40B4-BE49-F238E27FC236}">
                <a16:creationId xmlns:a16="http://schemas.microsoft.com/office/drawing/2014/main" id="{61F80C6B-1C40-77CF-366C-533F5C12B410}"/>
              </a:ext>
            </a:extLst>
          </p:cNvPr>
          <p:cNvSpPr txBox="1"/>
          <p:nvPr/>
        </p:nvSpPr>
        <p:spPr>
          <a:xfrm>
            <a:off x="505300" y="980728"/>
            <a:ext cx="7992888" cy="830997"/>
          </a:xfrm>
          <a:prstGeom prst="rect">
            <a:avLst/>
          </a:prstGeom>
          <a:noFill/>
        </p:spPr>
        <p:txBody>
          <a:bodyPr wrap="square">
            <a:spAutoFit/>
          </a:bodyPr>
          <a:lstStyle/>
          <a:p>
            <a:r>
              <a:rPr lang="en-US" sz="2400" b="1" dirty="0">
                <a:latin typeface="Arial" panose="020B0604020202020204" pitchFamily="34" charset="0"/>
                <a:cs typeface="Arial" panose="020B0604020202020204" pitchFamily="34" charset="0"/>
              </a:rPr>
              <a:t>Still on Pilot Projects for Introducing a Tool into an Organization.</a:t>
            </a:r>
            <a:endParaRPr lang="en-US" sz="2400" dirty="0"/>
          </a:p>
        </p:txBody>
      </p:sp>
      <p:sp>
        <p:nvSpPr>
          <p:cNvPr id="7" name="TextBox 6">
            <a:extLst>
              <a:ext uri="{FF2B5EF4-FFF2-40B4-BE49-F238E27FC236}">
                <a16:creationId xmlns:a16="http://schemas.microsoft.com/office/drawing/2014/main" id="{5A9DE951-D945-355B-4FB1-DCCE21650744}"/>
              </a:ext>
            </a:extLst>
          </p:cNvPr>
          <p:cNvSpPr txBox="1"/>
          <p:nvPr/>
        </p:nvSpPr>
        <p:spPr>
          <a:xfrm>
            <a:off x="323528" y="2132856"/>
            <a:ext cx="8568951" cy="4401205"/>
          </a:xfrm>
          <a:prstGeom prst="rect">
            <a:avLst/>
          </a:prstGeom>
          <a:noFill/>
        </p:spPr>
        <p:txBody>
          <a:bodyPr wrap="square">
            <a:spAutoFit/>
          </a:bodyPr>
          <a:lstStyle/>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Assessing whether the benefits will be achieved at a reasonable cost</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Understanding the metrics that you wish the tool to collect and report, and configuring the tool to ensure these metrics can be captured and reported</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Deciding on standard ways of using, managing, storing, and maintaining the tool and the test work products (e.g., deciding on naming conventions for files and tests, selecting coding standards, creating libraries, and defining the modularity of test suites) </a:t>
            </a:r>
          </a:p>
          <a:p>
            <a:pPr marL="342900" indent="-342900">
              <a:buFont typeface="Wingdings" panose="05000000000000000000" pitchFamily="2" charset="2"/>
              <a:buChar char="Ø"/>
            </a:pPr>
            <a:endParaRPr lang="en-US" sz="2000" dirty="0"/>
          </a:p>
          <a:p>
            <a:pPr marL="342900" indent="-342900">
              <a:buFont typeface="Wingdings" panose="05000000000000000000" pitchFamily="2" charset="2"/>
              <a:buChar char="Ø"/>
            </a:pPr>
            <a:endParaRPr lang="en-US" sz="2000" dirty="0"/>
          </a:p>
        </p:txBody>
      </p:sp>
    </p:spTree>
    <p:extLst>
      <p:ext uri="{BB962C8B-B14F-4D97-AF65-F5344CB8AC3E}">
        <p14:creationId xmlns:p14="http://schemas.microsoft.com/office/powerpoint/2010/main" val="40506065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21</a:t>
            </a:fld>
            <a:endParaRPr lang="en-AU" dirty="0"/>
          </a:p>
        </p:txBody>
      </p:sp>
      <p:sp>
        <p:nvSpPr>
          <p:cNvPr id="3" name="TextBox 2">
            <a:extLst>
              <a:ext uri="{FF2B5EF4-FFF2-40B4-BE49-F238E27FC236}">
                <a16:creationId xmlns:a16="http://schemas.microsoft.com/office/drawing/2014/main" id="{13C1B680-BA47-18F2-99E2-58CEE6B24A7C}"/>
              </a:ext>
            </a:extLst>
          </p:cNvPr>
          <p:cNvSpPr txBox="1"/>
          <p:nvPr/>
        </p:nvSpPr>
        <p:spPr>
          <a:xfrm>
            <a:off x="827583" y="1196752"/>
            <a:ext cx="7030541" cy="523220"/>
          </a:xfrm>
          <a:prstGeom prst="rect">
            <a:avLst/>
          </a:prstGeom>
          <a:noFill/>
        </p:spPr>
        <p:txBody>
          <a:bodyPr wrap="square">
            <a:spAutoFit/>
          </a:bodyPr>
          <a:lstStyle/>
          <a:p>
            <a:r>
              <a:rPr lang="en-US" sz="2800" b="1" dirty="0">
                <a:latin typeface="Arial" panose="020B0604020202020204" pitchFamily="34" charset="0"/>
                <a:cs typeface="Arial" panose="020B0604020202020204" pitchFamily="34" charset="0"/>
              </a:rPr>
              <a:t>Success Factors for Tools</a:t>
            </a:r>
            <a:endParaRPr lang="en-US" sz="2800" dirty="0"/>
          </a:p>
        </p:txBody>
      </p:sp>
      <p:sp>
        <p:nvSpPr>
          <p:cNvPr id="7" name="TextBox 6">
            <a:extLst>
              <a:ext uri="{FF2B5EF4-FFF2-40B4-BE49-F238E27FC236}">
                <a16:creationId xmlns:a16="http://schemas.microsoft.com/office/drawing/2014/main" id="{F33D6C5F-B839-6E3D-5C67-E24F5CBED1D9}"/>
              </a:ext>
            </a:extLst>
          </p:cNvPr>
          <p:cNvSpPr txBox="1"/>
          <p:nvPr/>
        </p:nvSpPr>
        <p:spPr>
          <a:xfrm>
            <a:off x="539553" y="2204864"/>
            <a:ext cx="8148082" cy="4093428"/>
          </a:xfrm>
          <a:prstGeom prst="rect">
            <a:avLst/>
          </a:prstGeom>
          <a:noFill/>
        </p:spPr>
        <p:txBody>
          <a:bodyPr wrap="square">
            <a:spAutoFit/>
          </a:bodyPr>
          <a:lstStyle/>
          <a:p>
            <a:r>
              <a:rPr lang="en-US" sz="2000" b="1" dirty="0">
                <a:latin typeface="Arial" panose="020B0604020202020204" pitchFamily="34" charset="0"/>
                <a:cs typeface="Arial" panose="020B0604020202020204" pitchFamily="34" charset="0"/>
              </a:rPr>
              <a:t>Success factors for evaluation, implementation, deployment and ongoing support of tools within an organization include</a:t>
            </a:r>
            <a:r>
              <a:rPr lang="en-US" sz="2000" dirty="0">
                <a:latin typeface="Arial" panose="020B0604020202020204" pitchFamily="34" charset="0"/>
                <a:cs typeface="Arial" panose="020B0604020202020204" pitchFamily="34" charset="0"/>
              </a:rPr>
              <a:t>: </a:t>
            </a:r>
          </a:p>
          <a:p>
            <a:pPr marL="342900" indent="-342900">
              <a:buFont typeface="Wingdings" panose="05000000000000000000" pitchFamily="2" charset="2"/>
              <a:buChar char="v"/>
            </a:pPr>
            <a:endParaRPr lang="en-US" sz="2000"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Rolling out the tool to the rest of the organization incrementally </a:t>
            </a:r>
          </a:p>
          <a:p>
            <a:pPr marL="342900" indent="-342900">
              <a:buFont typeface="Wingdings" panose="05000000000000000000" pitchFamily="2" charset="2"/>
              <a:buChar char="v"/>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Adapting and improving processes to fit with the use of the tool </a:t>
            </a:r>
          </a:p>
          <a:p>
            <a:pPr marL="342900" indent="-342900">
              <a:buFont typeface="Wingdings" panose="05000000000000000000" pitchFamily="2" charset="2"/>
              <a:buChar char="v"/>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Providing training, coaching, and mentoring for tool users </a:t>
            </a:r>
          </a:p>
          <a:p>
            <a:pPr marL="342900" indent="-342900">
              <a:buFont typeface="Wingdings" panose="05000000000000000000" pitchFamily="2" charset="2"/>
              <a:buChar char="v"/>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Defining guidelines for the use of the tool (e.g., internal standards for automation)</a:t>
            </a:r>
          </a:p>
        </p:txBody>
      </p:sp>
    </p:spTree>
    <p:extLst>
      <p:ext uri="{BB962C8B-B14F-4D97-AF65-F5344CB8AC3E}">
        <p14:creationId xmlns:p14="http://schemas.microsoft.com/office/powerpoint/2010/main" val="19512865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22</a:t>
            </a:fld>
            <a:endParaRPr lang="en-AU" dirty="0"/>
          </a:p>
        </p:txBody>
      </p:sp>
      <p:sp>
        <p:nvSpPr>
          <p:cNvPr id="3" name="TextBox 2">
            <a:extLst>
              <a:ext uri="{FF2B5EF4-FFF2-40B4-BE49-F238E27FC236}">
                <a16:creationId xmlns:a16="http://schemas.microsoft.com/office/drawing/2014/main" id="{768BD3D5-F578-F198-93CC-36C4542510EF}"/>
              </a:ext>
            </a:extLst>
          </p:cNvPr>
          <p:cNvSpPr txBox="1"/>
          <p:nvPr/>
        </p:nvSpPr>
        <p:spPr>
          <a:xfrm>
            <a:off x="971600" y="1196752"/>
            <a:ext cx="6408712" cy="461665"/>
          </a:xfrm>
          <a:prstGeom prst="rect">
            <a:avLst/>
          </a:prstGeom>
          <a:noFill/>
        </p:spPr>
        <p:txBody>
          <a:bodyPr wrap="square">
            <a:spAutoFit/>
          </a:bodyPr>
          <a:lstStyle/>
          <a:p>
            <a:r>
              <a:rPr lang="en-US" sz="2400" b="1" dirty="0">
                <a:latin typeface="Arial" panose="020B0604020202020204" pitchFamily="34" charset="0"/>
                <a:cs typeface="Arial" panose="020B0604020202020204" pitchFamily="34" charset="0"/>
              </a:rPr>
              <a:t>Still on the Success Factors for Tools</a:t>
            </a:r>
            <a:endParaRPr lang="en-US" sz="2400" dirty="0"/>
          </a:p>
        </p:txBody>
      </p:sp>
      <p:sp>
        <p:nvSpPr>
          <p:cNvPr id="7" name="TextBox 6">
            <a:extLst>
              <a:ext uri="{FF2B5EF4-FFF2-40B4-BE49-F238E27FC236}">
                <a16:creationId xmlns:a16="http://schemas.microsoft.com/office/drawing/2014/main" id="{33523820-B99B-1823-D86B-D6A5F9578226}"/>
              </a:ext>
            </a:extLst>
          </p:cNvPr>
          <p:cNvSpPr txBox="1"/>
          <p:nvPr/>
        </p:nvSpPr>
        <p:spPr>
          <a:xfrm>
            <a:off x="905779" y="2492896"/>
            <a:ext cx="7562850" cy="2862322"/>
          </a:xfrm>
          <a:prstGeom prst="rect">
            <a:avLst/>
          </a:prstGeom>
          <a:noFill/>
        </p:spPr>
        <p:txBody>
          <a:bodyPr wrap="square">
            <a:spAutoFit/>
          </a:bodyPr>
          <a:lstStyle/>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Implementing a way to gather usage information from the actual use of the tool</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Monitoring tool use and benefits </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Providing support to the users of a given tool </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Gathering lessons learned from all users</a:t>
            </a:r>
          </a:p>
          <a:p>
            <a:pPr marL="342900" indent="-342900">
              <a:buFont typeface="Wingdings" panose="05000000000000000000" pitchFamily="2" charset="2"/>
              <a:buChar char="Ø"/>
            </a:pPr>
            <a:endParaRPr lang="en-US" sz="2000" dirty="0"/>
          </a:p>
        </p:txBody>
      </p:sp>
    </p:spTree>
    <p:extLst>
      <p:ext uri="{BB962C8B-B14F-4D97-AF65-F5344CB8AC3E}">
        <p14:creationId xmlns:p14="http://schemas.microsoft.com/office/powerpoint/2010/main" val="33723261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23</a:t>
            </a:fld>
            <a:endParaRPr lang="en-AU" dirty="0"/>
          </a:p>
        </p:txBody>
      </p:sp>
      <p:sp>
        <p:nvSpPr>
          <p:cNvPr id="3" name="TextBox 2">
            <a:extLst>
              <a:ext uri="{FF2B5EF4-FFF2-40B4-BE49-F238E27FC236}">
                <a16:creationId xmlns:a16="http://schemas.microsoft.com/office/drawing/2014/main" id="{5882C5B1-7F89-2E60-B01D-B52644F1ED61}"/>
              </a:ext>
            </a:extLst>
          </p:cNvPr>
          <p:cNvSpPr txBox="1"/>
          <p:nvPr/>
        </p:nvSpPr>
        <p:spPr>
          <a:xfrm>
            <a:off x="1187624" y="1196752"/>
            <a:ext cx="4607168" cy="523220"/>
          </a:xfrm>
          <a:prstGeom prst="rect">
            <a:avLst/>
          </a:prstGeom>
          <a:noFill/>
        </p:spPr>
        <p:txBody>
          <a:bodyPr wrap="square">
            <a:spAutoFit/>
          </a:bodyPr>
          <a:lstStyle/>
          <a:p>
            <a:r>
              <a:rPr lang="en-US" sz="2800" b="1" dirty="0"/>
              <a:t>End of Part 1 &amp; Exam</a:t>
            </a:r>
          </a:p>
        </p:txBody>
      </p:sp>
    </p:spTree>
    <p:extLst>
      <p:ext uri="{BB962C8B-B14F-4D97-AF65-F5344CB8AC3E}">
        <p14:creationId xmlns:p14="http://schemas.microsoft.com/office/powerpoint/2010/main" val="18504929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3</a:t>
            </a:fld>
            <a:endParaRPr lang="en-AU" dirty="0"/>
          </a:p>
        </p:txBody>
      </p:sp>
      <p:sp>
        <p:nvSpPr>
          <p:cNvPr id="3" name="TextBox 2">
            <a:extLst>
              <a:ext uri="{FF2B5EF4-FFF2-40B4-BE49-F238E27FC236}">
                <a16:creationId xmlns:a16="http://schemas.microsoft.com/office/drawing/2014/main" id="{4C3D7F1E-8BB2-FDE7-AE42-7202EDB60205}"/>
              </a:ext>
            </a:extLst>
          </p:cNvPr>
          <p:cNvSpPr txBox="1"/>
          <p:nvPr/>
        </p:nvSpPr>
        <p:spPr>
          <a:xfrm>
            <a:off x="1115616" y="1124744"/>
            <a:ext cx="4607168" cy="523220"/>
          </a:xfrm>
          <a:prstGeom prst="rect">
            <a:avLst/>
          </a:prstGeom>
          <a:noFill/>
        </p:spPr>
        <p:txBody>
          <a:bodyPr wrap="square">
            <a:spAutoFit/>
          </a:bodyPr>
          <a:lstStyle/>
          <a:p>
            <a:r>
              <a:rPr lang="en-US" sz="2800" b="1" dirty="0">
                <a:latin typeface="Arial" panose="020B0604020202020204" pitchFamily="34" charset="0"/>
                <a:cs typeface="Arial" panose="020B0604020202020204" pitchFamily="34" charset="0"/>
              </a:rPr>
              <a:t>Test Tool Considerations</a:t>
            </a:r>
            <a:endParaRPr lang="en-US" sz="2800" dirty="0"/>
          </a:p>
        </p:txBody>
      </p:sp>
      <p:sp>
        <p:nvSpPr>
          <p:cNvPr id="7" name="TextBox 6">
            <a:extLst>
              <a:ext uri="{FF2B5EF4-FFF2-40B4-BE49-F238E27FC236}">
                <a16:creationId xmlns:a16="http://schemas.microsoft.com/office/drawing/2014/main" id="{EB74F047-4C0A-AF81-9F83-B7A8268613DE}"/>
              </a:ext>
            </a:extLst>
          </p:cNvPr>
          <p:cNvSpPr txBox="1"/>
          <p:nvPr/>
        </p:nvSpPr>
        <p:spPr>
          <a:xfrm>
            <a:off x="1084238" y="2009160"/>
            <a:ext cx="7416824" cy="4401205"/>
          </a:xfrm>
          <a:prstGeom prst="rect">
            <a:avLst/>
          </a:prstGeom>
          <a:noFill/>
        </p:spPr>
        <p:txBody>
          <a:bodyPr wrap="square">
            <a:spAutoFit/>
          </a:bodyPr>
          <a:lstStyle/>
          <a:p>
            <a:r>
              <a:rPr lang="en-US" sz="2000" b="1" dirty="0">
                <a:latin typeface="Arial" panose="020B0604020202020204" pitchFamily="34" charset="0"/>
                <a:cs typeface="Arial" panose="020B0604020202020204" pitchFamily="34" charset="0"/>
              </a:rPr>
              <a:t>Such tools include:</a:t>
            </a:r>
          </a:p>
          <a:p>
            <a:pPr marL="342900" indent="-342900">
              <a:buFont typeface="Wingdings" panose="05000000000000000000" pitchFamily="2" charset="2"/>
              <a:buChar char="ü"/>
            </a:pPr>
            <a:endParaRPr lang="en-US" sz="2000" dirty="0"/>
          </a:p>
          <a:p>
            <a:pPr marL="342900" indent="-342900">
              <a:buFont typeface="Wingdings" panose="05000000000000000000" pitchFamily="2" charset="2"/>
              <a:buChar char="ü"/>
            </a:pPr>
            <a:r>
              <a:rPr lang="en-US" sz="2000" b="1" dirty="0">
                <a:latin typeface="Arial" panose="020B0604020202020204" pitchFamily="34" charset="0"/>
                <a:cs typeface="Arial" panose="020B0604020202020204" pitchFamily="34" charset="0"/>
              </a:rPr>
              <a:t>Tools that are directly used in testing, such as test execution tools and test data preparation tools </a:t>
            </a:r>
          </a:p>
          <a:p>
            <a:pPr marL="342900" indent="-342900">
              <a:buFont typeface="Wingdings" panose="05000000000000000000" pitchFamily="2" charset="2"/>
              <a:buChar char="ü"/>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ü"/>
            </a:pPr>
            <a:r>
              <a:rPr lang="en-US" sz="2000" b="1" dirty="0">
                <a:latin typeface="Arial" panose="020B0604020202020204" pitchFamily="34" charset="0"/>
                <a:cs typeface="Arial" panose="020B0604020202020204" pitchFamily="34" charset="0"/>
              </a:rPr>
              <a:t>Tools that help to manage requirements, test cases, test procedures, automated test scripts, test results, test data, and defects, and for reporting and monitoring test execution </a:t>
            </a:r>
          </a:p>
          <a:p>
            <a:pPr marL="342900" indent="-342900">
              <a:buFont typeface="Wingdings" panose="05000000000000000000" pitchFamily="2" charset="2"/>
              <a:buChar char="ü"/>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ü"/>
            </a:pPr>
            <a:r>
              <a:rPr lang="en-US" sz="2000" b="1" dirty="0">
                <a:latin typeface="Arial" panose="020B0604020202020204" pitchFamily="34" charset="0"/>
                <a:cs typeface="Arial" panose="020B0604020202020204" pitchFamily="34" charset="0"/>
              </a:rPr>
              <a:t>Tools that are used for analysis and evaluation </a:t>
            </a:r>
          </a:p>
          <a:p>
            <a:pPr marL="342900" indent="-342900">
              <a:buFont typeface="Wingdings" panose="05000000000000000000" pitchFamily="2" charset="2"/>
              <a:buChar char="ü"/>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ü"/>
            </a:pPr>
            <a:r>
              <a:rPr lang="en-US" sz="2000" b="1" dirty="0">
                <a:latin typeface="Arial" panose="020B0604020202020204" pitchFamily="34" charset="0"/>
                <a:cs typeface="Arial" panose="020B0604020202020204" pitchFamily="34" charset="0"/>
              </a:rPr>
              <a:t>Any tool that assists in testing (a spreadsheet is also a test tool in this meaning)</a:t>
            </a:r>
          </a:p>
        </p:txBody>
      </p:sp>
    </p:spTree>
    <p:extLst>
      <p:ext uri="{BB962C8B-B14F-4D97-AF65-F5344CB8AC3E}">
        <p14:creationId xmlns:p14="http://schemas.microsoft.com/office/powerpoint/2010/main" val="32130454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4</a:t>
            </a:fld>
            <a:endParaRPr lang="en-AU" dirty="0"/>
          </a:p>
        </p:txBody>
      </p:sp>
      <p:sp>
        <p:nvSpPr>
          <p:cNvPr id="3" name="TextBox 2">
            <a:extLst>
              <a:ext uri="{FF2B5EF4-FFF2-40B4-BE49-F238E27FC236}">
                <a16:creationId xmlns:a16="http://schemas.microsoft.com/office/drawing/2014/main" id="{289E5C7D-C793-338E-7C75-FB67E51BF1C6}"/>
              </a:ext>
            </a:extLst>
          </p:cNvPr>
          <p:cNvSpPr txBox="1"/>
          <p:nvPr/>
        </p:nvSpPr>
        <p:spPr>
          <a:xfrm>
            <a:off x="971600" y="1124744"/>
            <a:ext cx="4607168" cy="523220"/>
          </a:xfrm>
          <a:prstGeom prst="rect">
            <a:avLst/>
          </a:prstGeom>
          <a:noFill/>
        </p:spPr>
        <p:txBody>
          <a:bodyPr wrap="square">
            <a:spAutoFit/>
          </a:bodyPr>
          <a:lstStyle/>
          <a:p>
            <a:r>
              <a:rPr lang="en-US" sz="2800" b="1" dirty="0">
                <a:latin typeface="Arial" panose="020B0604020202020204" pitchFamily="34" charset="0"/>
                <a:cs typeface="Arial" panose="020B0604020202020204" pitchFamily="34" charset="0"/>
              </a:rPr>
              <a:t>Test Tool Classification</a:t>
            </a:r>
            <a:endParaRPr lang="en-US" sz="2800" dirty="0"/>
          </a:p>
        </p:txBody>
      </p:sp>
      <p:sp>
        <p:nvSpPr>
          <p:cNvPr id="7" name="TextBox 6">
            <a:extLst>
              <a:ext uri="{FF2B5EF4-FFF2-40B4-BE49-F238E27FC236}">
                <a16:creationId xmlns:a16="http://schemas.microsoft.com/office/drawing/2014/main" id="{6B982FF8-23B8-BF2E-EEF0-F9F06E589E2D}"/>
              </a:ext>
            </a:extLst>
          </p:cNvPr>
          <p:cNvSpPr txBox="1"/>
          <p:nvPr/>
        </p:nvSpPr>
        <p:spPr>
          <a:xfrm>
            <a:off x="971600" y="1700808"/>
            <a:ext cx="7848872" cy="3477875"/>
          </a:xfrm>
          <a:prstGeom prst="rect">
            <a:avLst/>
          </a:prstGeom>
          <a:noFill/>
        </p:spPr>
        <p:txBody>
          <a:bodyPr wrap="square">
            <a:spAutoFit/>
          </a:bodyPr>
          <a:lstStyle/>
          <a:p>
            <a:r>
              <a:rPr lang="en-US" sz="2000" b="1" dirty="0">
                <a:latin typeface="Arial" panose="020B0604020202020204" pitchFamily="34" charset="0"/>
                <a:cs typeface="Arial" panose="020B0604020202020204" pitchFamily="34" charset="0"/>
              </a:rPr>
              <a:t>Test tools can have one or more of the following purposes depending on the context:</a:t>
            </a:r>
          </a:p>
          <a:p>
            <a:pPr marL="342900" indent="-342900">
              <a:buFont typeface="Wingdings" panose="05000000000000000000" pitchFamily="2" charset="2"/>
              <a:buChar char="Ø"/>
            </a:pPr>
            <a:endParaRPr lang="en-US" sz="2000"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Improve the efficiency of test activities by automating repetitive tasks or tasks that require significant resources when done manually (e.g., test execution, regression testing)</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Improve the efficiency of test activities by supporting manual test activities throughout the test process</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35026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5</a:t>
            </a:fld>
            <a:endParaRPr lang="en-AU" dirty="0"/>
          </a:p>
        </p:txBody>
      </p:sp>
      <p:sp>
        <p:nvSpPr>
          <p:cNvPr id="3" name="TextBox 2">
            <a:extLst>
              <a:ext uri="{FF2B5EF4-FFF2-40B4-BE49-F238E27FC236}">
                <a16:creationId xmlns:a16="http://schemas.microsoft.com/office/drawing/2014/main" id="{BA7EC86C-FF7C-8BAF-77D3-714A382B6A27}"/>
              </a:ext>
            </a:extLst>
          </p:cNvPr>
          <p:cNvSpPr txBox="1"/>
          <p:nvPr/>
        </p:nvSpPr>
        <p:spPr>
          <a:xfrm>
            <a:off x="755576" y="1124744"/>
            <a:ext cx="7632848" cy="1200329"/>
          </a:xfrm>
          <a:prstGeom prst="rect">
            <a:avLst/>
          </a:prstGeom>
          <a:noFill/>
        </p:spPr>
        <p:txBody>
          <a:bodyPr wrap="square">
            <a:spAutoFit/>
          </a:bodyPr>
          <a:lstStyle/>
          <a:p>
            <a:r>
              <a:rPr lang="en-US" sz="2400" b="1" dirty="0">
                <a:latin typeface="Arial" panose="020B0604020202020204" pitchFamily="34" charset="0"/>
                <a:cs typeface="Arial" panose="020B0604020202020204" pitchFamily="34" charset="0"/>
              </a:rPr>
              <a:t>More on Test tools can have one or more of the following purposes depending on the context:</a:t>
            </a:r>
          </a:p>
          <a:p>
            <a:endParaRPr lang="en-US" sz="2400" dirty="0"/>
          </a:p>
        </p:txBody>
      </p:sp>
      <p:sp>
        <p:nvSpPr>
          <p:cNvPr id="7" name="TextBox 6">
            <a:extLst>
              <a:ext uri="{FF2B5EF4-FFF2-40B4-BE49-F238E27FC236}">
                <a16:creationId xmlns:a16="http://schemas.microsoft.com/office/drawing/2014/main" id="{7D893D59-1DD4-1AA7-A901-69467C9A2CA4}"/>
              </a:ext>
            </a:extLst>
          </p:cNvPr>
          <p:cNvSpPr txBox="1"/>
          <p:nvPr/>
        </p:nvSpPr>
        <p:spPr>
          <a:xfrm>
            <a:off x="755576" y="2612587"/>
            <a:ext cx="7776864" cy="2862322"/>
          </a:xfrm>
          <a:prstGeom prst="rect">
            <a:avLst/>
          </a:prstGeom>
          <a:noFill/>
        </p:spPr>
        <p:txBody>
          <a:bodyPr wrap="square">
            <a:spAutoFit/>
          </a:bodyPr>
          <a:lstStyle/>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Improve the quality of test activities by allowing for more consistent testing and a higher level of defect reproducibility</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Automate activities that cannot be executed manually (e.g., large-scale performance testing) </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Increase reliability of testing (e.g., by automating large data comparisons or simulating behavior)</a:t>
            </a:r>
          </a:p>
        </p:txBody>
      </p:sp>
    </p:spTree>
    <p:extLst>
      <p:ext uri="{BB962C8B-B14F-4D97-AF65-F5344CB8AC3E}">
        <p14:creationId xmlns:p14="http://schemas.microsoft.com/office/powerpoint/2010/main" val="12977363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6</a:t>
            </a:fld>
            <a:endParaRPr lang="en-AU" dirty="0"/>
          </a:p>
        </p:txBody>
      </p:sp>
      <p:sp>
        <p:nvSpPr>
          <p:cNvPr id="3" name="TextBox 2">
            <a:extLst>
              <a:ext uri="{FF2B5EF4-FFF2-40B4-BE49-F238E27FC236}">
                <a16:creationId xmlns:a16="http://schemas.microsoft.com/office/drawing/2014/main" id="{A5D83C24-A5BD-4A8C-A2A3-EA228BB9BEFD}"/>
              </a:ext>
            </a:extLst>
          </p:cNvPr>
          <p:cNvSpPr txBox="1"/>
          <p:nvPr/>
        </p:nvSpPr>
        <p:spPr>
          <a:xfrm>
            <a:off x="225277" y="1149965"/>
            <a:ext cx="7632848" cy="954107"/>
          </a:xfrm>
          <a:prstGeom prst="rect">
            <a:avLst/>
          </a:prstGeom>
          <a:noFill/>
        </p:spPr>
        <p:txBody>
          <a:bodyPr wrap="square">
            <a:spAutoFit/>
          </a:bodyPr>
          <a:lstStyle/>
          <a:p>
            <a:r>
              <a:rPr lang="en-US" sz="2800" b="1" dirty="0">
                <a:latin typeface="Arial" panose="020B0604020202020204" pitchFamily="34" charset="0"/>
                <a:cs typeface="Arial" panose="020B0604020202020204" pitchFamily="34" charset="0"/>
              </a:rPr>
              <a:t>Tool support for management of testing and </a:t>
            </a:r>
            <a:r>
              <a:rPr lang="en-US" sz="2800" b="1" dirty="0" err="1">
                <a:latin typeface="Arial" panose="020B0604020202020204" pitchFamily="34" charset="0"/>
                <a:cs typeface="Arial" panose="020B0604020202020204" pitchFamily="34" charset="0"/>
              </a:rPr>
              <a:t>testware</a:t>
            </a:r>
            <a:endParaRPr lang="en-US" sz="2800" dirty="0"/>
          </a:p>
        </p:txBody>
      </p:sp>
      <p:sp>
        <p:nvSpPr>
          <p:cNvPr id="7" name="TextBox 6">
            <a:extLst>
              <a:ext uri="{FF2B5EF4-FFF2-40B4-BE49-F238E27FC236}">
                <a16:creationId xmlns:a16="http://schemas.microsoft.com/office/drawing/2014/main" id="{44DB382E-8ABA-9982-EF51-5D192D625E14}"/>
              </a:ext>
            </a:extLst>
          </p:cNvPr>
          <p:cNvSpPr txBox="1"/>
          <p:nvPr/>
        </p:nvSpPr>
        <p:spPr>
          <a:xfrm>
            <a:off x="539552" y="2537936"/>
            <a:ext cx="7562850" cy="3170099"/>
          </a:xfrm>
          <a:prstGeom prst="rect">
            <a:avLst/>
          </a:prstGeom>
          <a:noFill/>
        </p:spPr>
        <p:txBody>
          <a:bodyPr wrap="square">
            <a:spAutoFit/>
          </a:bodyPr>
          <a:lstStyle/>
          <a:p>
            <a:r>
              <a:rPr lang="en-US" sz="2000" b="1" u="sng" dirty="0">
                <a:latin typeface="Arial" panose="020B0604020202020204" pitchFamily="34" charset="0"/>
                <a:cs typeface="Arial" panose="020B0604020202020204" pitchFamily="34" charset="0"/>
              </a:rPr>
              <a:t>Management tools for the entire software development lifecycle including</a:t>
            </a:r>
            <a:r>
              <a:rPr lang="en-US" sz="2000" u="sng" dirty="0">
                <a:latin typeface="Arial" panose="020B0604020202020204" pitchFamily="34" charset="0"/>
                <a:cs typeface="Arial" panose="020B0604020202020204" pitchFamily="34" charset="0"/>
              </a:rPr>
              <a:t>:</a:t>
            </a:r>
          </a:p>
          <a:p>
            <a:pPr marL="285750" indent="-285750">
              <a:buFont typeface="Wingdings" panose="05000000000000000000" pitchFamily="2" charset="2"/>
              <a:buChar char="Ø"/>
            </a:pPr>
            <a:endParaRPr lang="en-US" sz="2000" u="sng"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en-US" sz="2000" b="1" dirty="0">
                <a:latin typeface="Arial" panose="020B0604020202020204" pitchFamily="34" charset="0"/>
                <a:cs typeface="Arial" panose="020B0604020202020204" pitchFamily="34" charset="0"/>
              </a:rPr>
              <a:t>Test management tools and application lifecycle management tools (ALM)</a:t>
            </a:r>
          </a:p>
          <a:p>
            <a:pPr marL="285750" indent="-285750">
              <a:buFont typeface="Wingdings" panose="05000000000000000000" pitchFamily="2" charset="2"/>
              <a:buChar char="Ø"/>
            </a:pPr>
            <a:endParaRPr lang="en-US" sz="2000" dirty="0">
              <a:latin typeface="Arial" panose="020B0604020202020204" pitchFamily="34" charset="0"/>
              <a:cs typeface="Arial" panose="020B0604020202020204" pitchFamily="34" charset="0"/>
            </a:endParaRPr>
          </a:p>
          <a:p>
            <a:r>
              <a:rPr lang="en-US" sz="2000" b="1" u="sng" dirty="0">
                <a:latin typeface="Arial" panose="020B0604020202020204" pitchFamily="34" charset="0"/>
                <a:cs typeface="Arial" panose="020B0604020202020204" pitchFamily="34" charset="0"/>
              </a:rPr>
              <a:t>Tool support for static testing such as:</a:t>
            </a:r>
          </a:p>
          <a:p>
            <a:endParaRPr lang="en-US" sz="2000" b="1" u="sng"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en-US" sz="2000" b="1" dirty="0">
                <a:latin typeface="Arial" panose="020B0604020202020204" pitchFamily="34" charset="0"/>
                <a:cs typeface="Arial" panose="020B0604020202020204" pitchFamily="34" charset="0"/>
              </a:rPr>
              <a:t>Static analysis tools</a:t>
            </a:r>
          </a:p>
          <a:p>
            <a:pPr marL="285750" indent="-285750">
              <a:buFont typeface="Wingdings" panose="05000000000000000000" pitchFamily="2" charset="2"/>
              <a:buChar char="Ø"/>
            </a:pPr>
            <a:endParaRPr lang="en-US" sz="2000" dirty="0"/>
          </a:p>
        </p:txBody>
      </p:sp>
    </p:spTree>
    <p:extLst>
      <p:ext uri="{BB962C8B-B14F-4D97-AF65-F5344CB8AC3E}">
        <p14:creationId xmlns:p14="http://schemas.microsoft.com/office/powerpoint/2010/main" val="41026839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7</a:t>
            </a:fld>
            <a:endParaRPr lang="en-AU" dirty="0"/>
          </a:p>
        </p:txBody>
      </p:sp>
      <p:sp>
        <p:nvSpPr>
          <p:cNvPr id="3" name="TextBox 2">
            <a:extLst>
              <a:ext uri="{FF2B5EF4-FFF2-40B4-BE49-F238E27FC236}">
                <a16:creationId xmlns:a16="http://schemas.microsoft.com/office/drawing/2014/main" id="{860B2943-9B48-E209-CC24-297621A9881C}"/>
              </a:ext>
            </a:extLst>
          </p:cNvPr>
          <p:cNvSpPr txBox="1"/>
          <p:nvPr/>
        </p:nvSpPr>
        <p:spPr>
          <a:xfrm>
            <a:off x="683568" y="1196752"/>
            <a:ext cx="7704856" cy="830997"/>
          </a:xfrm>
          <a:prstGeom prst="rect">
            <a:avLst/>
          </a:prstGeom>
          <a:noFill/>
        </p:spPr>
        <p:txBody>
          <a:bodyPr wrap="square">
            <a:spAutoFit/>
          </a:bodyPr>
          <a:lstStyle/>
          <a:p>
            <a:r>
              <a:rPr lang="en-US" sz="2400" b="1" dirty="0">
                <a:latin typeface="Arial" panose="020B0604020202020204" pitchFamily="34" charset="0"/>
                <a:cs typeface="Arial" panose="020B0604020202020204" pitchFamily="34" charset="0"/>
              </a:rPr>
              <a:t>More on Tool support for management of testing and </a:t>
            </a:r>
            <a:r>
              <a:rPr lang="en-US" sz="2400" b="1" dirty="0" err="1">
                <a:latin typeface="Arial" panose="020B0604020202020204" pitchFamily="34" charset="0"/>
                <a:cs typeface="Arial" panose="020B0604020202020204" pitchFamily="34" charset="0"/>
              </a:rPr>
              <a:t>testware</a:t>
            </a:r>
            <a:endParaRPr lang="en-US" sz="2400" dirty="0"/>
          </a:p>
        </p:txBody>
      </p:sp>
      <p:sp>
        <p:nvSpPr>
          <p:cNvPr id="7" name="TextBox 6">
            <a:extLst>
              <a:ext uri="{FF2B5EF4-FFF2-40B4-BE49-F238E27FC236}">
                <a16:creationId xmlns:a16="http://schemas.microsoft.com/office/drawing/2014/main" id="{DF730EC9-B3A5-CF4D-3F1E-188E982B5BB1}"/>
              </a:ext>
            </a:extLst>
          </p:cNvPr>
          <p:cNvSpPr txBox="1"/>
          <p:nvPr/>
        </p:nvSpPr>
        <p:spPr>
          <a:xfrm>
            <a:off x="683568" y="2009918"/>
            <a:ext cx="8136904" cy="4401205"/>
          </a:xfrm>
          <a:prstGeom prst="rect">
            <a:avLst/>
          </a:prstGeom>
          <a:noFill/>
        </p:spPr>
        <p:txBody>
          <a:bodyPr wrap="square">
            <a:spAutoFit/>
          </a:bodyPr>
          <a:lstStyle/>
          <a:p>
            <a:pPr marL="342900" indent="-342900">
              <a:buFont typeface="Wingdings" panose="05000000000000000000" pitchFamily="2" charset="2"/>
              <a:buChar char="v"/>
            </a:pPr>
            <a:endParaRPr lang="en-US" sz="2000" b="1" dirty="0">
              <a:latin typeface="Arial" panose="020B0604020202020204" pitchFamily="34" charset="0"/>
              <a:cs typeface="Arial" panose="020B0604020202020204" pitchFamily="34" charset="0"/>
            </a:endParaRPr>
          </a:p>
          <a:p>
            <a:r>
              <a:rPr lang="en-US" sz="2000" b="1" u="sng" dirty="0">
                <a:latin typeface="Arial" panose="020B0604020202020204" pitchFamily="34" charset="0"/>
                <a:cs typeface="Arial" panose="020B0604020202020204" pitchFamily="34" charset="0"/>
              </a:rPr>
              <a:t>Tool support for test design and implementation includes:</a:t>
            </a:r>
          </a:p>
          <a:p>
            <a:endParaRPr lang="en-US" sz="2000" b="1" u="sng"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Model-Based testing tools</a:t>
            </a:r>
          </a:p>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Test data preparation tools</a:t>
            </a:r>
          </a:p>
          <a:p>
            <a:pPr marL="342900" indent="-342900">
              <a:buFont typeface="Wingdings" panose="05000000000000000000" pitchFamily="2" charset="2"/>
              <a:buChar char="v"/>
            </a:pPr>
            <a:endParaRPr lang="en-US" sz="2000" dirty="0">
              <a:latin typeface="Arial" panose="020B0604020202020204" pitchFamily="34" charset="0"/>
              <a:cs typeface="Arial" panose="020B0604020202020204" pitchFamily="34" charset="0"/>
            </a:endParaRPr>
          </a:p>
          <a:p>
            <a:r>
              <a:rPr lang="en-US" sz="2000" b="1" u="sng" dirty="0">
                <a:latin typeface="Arial" panose="020B0604020202020204" pitchFamily="34" charset="0"/>
                <a:cs typeface="Arial" panose="020B0604020202020204" pitchFamily="34" charset="0"/>
              </a:rPr>
              <a:t>Tool support for test execution and logging:</a:t>
            </a:r>
          </a:p>
          <a:p>
            <a:endParaRPr lang="en-US" sz="2000" b="1" u="sng"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v"/>
            </a:pPr>
            <a:r>
              <a:rPr lang="en-US" sz="2000" dirty="0">
                <a:latin typeface="Arial" panose="020B0604020202020204" pitchFamily="34" charset="0"/>
                <a:cs typeface="Arial" panose="020B0604020202020204" pitchFamily="34" charset="0"/>
              </a:rPr>
              <a:t> </a:t>
            </a:r>
            <a:r>
              <a:rPr lang="en-US" sz="2000" b="1" dirty="0">
                <a:latin typeface="Arial" panose="020B0604020202020204" pitchFamily="34" charset="0"/>
                <a:cs typeface="Arial" panose="020B0604020202020204" pitchFamily="34" charset="0"/>
              </a:rPr>
              <a:t>Test execution tools (e.g., to run regression tests)</a:t>
            </a:r>
          </a:p>
          <a:p>
            <a:pPr marL="342900" indent="-342900">
              <a:buFont typeface="Wingdings" panose="05000000000000000000" pitchFamily="2" charset="2"/>
              <a:buChar char="v"/>
            </a:pPr>
            <a:endParaRPr lang="en-US" sz="2000" dirty="0">
              <a:latin typeface="Arial" panose="020B0604020202020204" pitchFamily="34" charset="0"/>
              <a:cs typeface="Arial" panose="020B0604020202020204" pitchFamily="34" charset="0"/>
            </a:endParaRPr>
          </a:p>
          <a:p>
            <a:r>
              <a:rPr lang="en-US" sz="2000" b="1" u="sng" dirty="0">
                <a:latin typeface="Arial" panose="020B0604020202020204" pitchFamily="34" charset="0"/>
                <a:cs typeface="Arial" panose="020B0604020202020204" pitchFamily="34" charset="0"/>
              </a:rPr>
              <a:t>Tool support for performance measurement and dynamic analysis:</a:t>
            </a:r>
          </a:p>
          <a:p>
            <a:r>
              <a:rPr lang="en-US" sz="2000" b="1" u="sng" dirty="0">
                <a:latin typeface="Arial" panose="020B0604020202020204" pitchFamily="34" charset="0"/>
                <a:cs typeface="Arial" panose="020B0604020202020204" pitchFamily="34" charset="0"/>
              </a:rPr>
              <a:t> </a:t>
            </a:r>
          </a:p>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Performance testing tools </a:t>
            </a:r>
          </a:p>
        </p:txBody>
      </p:sp>
    </p:spTree>
    <p:extLst>
      <p:ext uri="{BB962C8B-B14F-4D97-AF65-F5344CB8AC3E}">
        <p14:creationId xmlns:p14="http://schemas.microsoft.com/office/powerpoint/2010/main" val="28087410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8</a:t>
            </a:fld>
            <a:endParaRPr lang="en-AU" dirty="0"/>
          </a:p>
        </p:txBody>
      </p:sp>
      <p:sp>
        <p:nvSpPr>
          <p:cNvPr id="3" name="TextBox 2">
            <a:extLst>
              <a:ext uri="{FF2B5EF4-FFF2-40B4-BE49-F238E27FC236}">
                <a16:creationId xmlns:a16="http://schemas.microsoft.com/office/drawing/2014/main" id="{C7E9B981-EBC9-9347-00EF-950FD2ED64B5}"/>
              </a:ext>
            </a:extLst>
          </p:cNvPr>
          <p:cNvSpPr txBox="1"/>
          <p:nvPr/>
        </p:nvSpPr>
        <p:spPr>
          <a:xfrm>
            <a:off x="683567" y="1124744"/>
            <a:ext cx="7174557" cy="830997"/>
          </a:xfrm>
          <a:prstGeom prst="rect">
            <a:avLst/>
          </a:prstGeom>
          <a:noFill/>
        </p:spPr>
        <p:txBody>
          <a:bodyPr wrap="square">
            <a:spAutoFit/>
          </a:bodyPr>
          <a:lstStyle/>
          <a:p>
            <a:r>
              <a:rPr lang="en-US" sz="2400" b="1" dirty="0">
                <a:latin typeface="Arial" panose="020B0604020202020204" pitchFamily="34" charset="0"/>
                <a:cs typeface="Arial" panose="020B0604020202020204" pitchFamily="34" charset="0"/>
              </a:rPr>
              <a:t>Still on Tools -Benefits and Risks of Test Automation</a:t>
            </a:r>
            <a:endParaRPr lang="en-US" sz="2400" dirty="0"/>
          </a:p>
        </p:txBody>
      </p:sp>
      <p:sp>
        <p:nvSpPr>
          <p:cNvPr id="7" name="TextBox 6">
            <a:extLst>
              <a:ext uri="{FF2B5EF4-FFF2-40B4-BE49-F238E27FC236}">
                <a16:creationId xmlns:a16="http://schemas.microsoft.com/office/drawing/2014/main" id="{F78FDC07-B1DF-6249-A6DE-1AEA3E14BB02}"/>
              </a:ext>
            </a:extLst>
          </p:cNvPr>
          <p:cNvSpPr txBox="1"/>
          <p:nvPr/>
        </p:nvSpPr>
        <p:spPr>
          <a:xfrm>
            <a:off x="683566" y="2311984"/>
            <a:ext cx="7848873" cy="3785652"/>
          </a:xfrm>
          <a:prstGeom prst="rect">
            <a:avLst/>
          </a:prstGeom>
          <a:noFill/>
        </p:spPr>
        <p:txBody>
          <a:bodyPr wrap="square">
            <a:spAutoFit/>
          </a:bodyPr>
          <a:lstStyle/>
          <a:p>
            <a:r>
              <a:rPr lang="en-US" sz="2000" b="1" u="sng" dirty="0">
                <a:latin typeface="Arial" panose="020B0604020202020204" pitchFamily="34" charset="0"/>
                <a:cs typeface="Arial" panose="020B0604020202020204" pitchFamily="34" charset="0"/>
              </a:rPr>
              <a:t>Potential benefits of using tools to support test execution include:</a:t>
            </a:r>
          </a:p>
          <a:p>
            <a:pPr marL="342900" indent="-342900">
              <a:buFont typeface="Wingdings" panose="05000000000000000000" pitchFamily="2" charset="2"/>
              <a:buChar char="v"/>
            </a:pPr>
            <a:endParaRPr lang="en-US" sz="2000" dirty="0"/>
          </a:p>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Reduction in repetitive manual work (e.g., running regression tests, environment set up/tear down tasks, re-entering the same test data, and checking against coding standards), thus saving time</a:t>
            </a:r>
          </a:p>
          <a:p>
            <a:pPr marL="342900" indent="-342900">
              <a:buFont typeface="Wingdings" panose="05000000000000000000" pitchFamily="2" charset="2"/>
              <a:buChar char="v"/>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v"/>
            </a:pPr>
            <a:r>
              <a:rPr lang="en-US" sz="2000" b="1" dirty="0">
                <a:latin typeface="Arial" panose="020B0604020202020204" pitchFamily="34" charset="0"/>
                <a:cs typeface="Arial" panose="020B0604020202020204" pitchFamily="34" charset="0"/>
              </a:rPr>
              <a:t>Greater consistency and repeatability (e.g., test data is created in a coherent manner, tests are executed by a tool in the same order with the same frequency, and tests are consistently derived from requirements)</a:t>
            </a:r>
          </a:p>
        </p:txBody>
      </p:sp>
    </p:spTree>
    <p:extLst>
      <p:ext uri="{BB962C8B-B14F-4D97-AF65-F5344CB8AC3E}">
        <p14:creationId xmlns:p14="http://schemas.microsoft.com/office/powerpoint/2010/main" val="35451008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AU" dirty="0"/>
              <a:t>Copyright @ 2020 NSRIC Inc.–All rights reserved **OE Division** https://www.nsric.ca</a:t>
            </a:r>
          </a:p>
        </p:txBody>
      </p:sp>
      <p:sp>
        <p:nvSpPr>
          <p:cNvPr id="5" name="Slide Number Placeholder 4"/>
          <p:cNvSpPr>
            <a:spLocks noGrp="1"/>
          </p:cNvSpPr>
          <p:nvPr>
            <p:ph type="sldNum" sz="quarter" idx="11"/>
          </p:nvPr>
        </p:nvSpPr>
        <p:spPr/>
        <p:txBody>
          <a:bodyPr/>
          <a:lstStyle/>
          <a:p>
            <a:pPr>
              <a:defRPr/>
            </a:pPr>
            <a:fld id="{29FC55B1-72B1-4398-A925-DD2EE0F982DB}" type="slidenum">
              <a:rPr lang="en-AU" smtClean="0"/>
              <a:pPr>
                <a:defRPr/>
              </a:pPr>
              <a:t>9</a:t>
            </a:fld>
            <a:endParaRPr lang="en-AU" dirty="0"/>
          </a:p>
        </p:txBody>
      </p:sp>
      <p:sp>
        <p:nvSpPr>
          <p:cNvPr id="3" name="TextBox 2">
            <a:extLst>
              <a:ext uri="{FF2B5EF4-FFF2-40B4-BE49-F238E27FC236}">
                <a16:creationId xmlns:a16="http://schemas.microsoft.com/office/drawing/2014/main" id="{CA54CE1D-84B2-93D0-508E-8F18D349715E}"/>
              </a:ext>
            </a:extLst>
          </p:cNvPr>
          <p:cNvSpPr txBox="1"/>
          <p:nvPr/>
        </p:nvSpPr>
        <p:spPr>
          <a:xfrm>
            <a:off x="755576" y="1052736"/>
            <a:ext cx="7632848" cy="830997"/>
          </a:xfrm>
          <a:prstGeom prst="rect">
            <a:avLst/>
          </a:prstGeom>
          <a:noFill/>
        </p:spPr>
        <p:txBody>
          <a:bodyPr wrap="square">
            <a:spAutoFit/>
          </a:bodyPr>
          <a:lstStyle/>
          <a:p>
            <a:r>
              <a:rPr lang="en-US" sz="2400" b="1" dirty="0">
                <a:latin typeface="Arial" panose="020B0604020202020204" pitchFamily="34" charset="0"/>
                <a:cs typeface="Arial" panose="020B0604020202020204" pitchFamily="34" charset="0"/>
              </a:rPr>
              <a:t>Still on Tools -Benefits and Risks of Test Automation</a:t>
            </a:r>
            <a:endParaRPr lang="en-US" sz="2400" dirty="0"/>
          </a:p>
        </p:txBody>
      </p:sp>
      <p:sp>
        <p:nvSpPr>
          <p:cNvPr id="7" name="TextBox 6">
            <a:extLst>
              <a:ext uri="{FF2B5EF4-FFF2-40B4-BE49-F238E27FC236}">
                <a16:creationId xmlns:a16="http://schemas.microsoft.com/office/drawing/2014/main" id="{A31BC9B3-2912-CB12-42C9-9898B21CFD1F}"/>
              </a:ext>
            </a:extLst>
          </p:cNvPr>
          <p:cNvSpPr txBox="1"/>
          <p:nvPr/>
        </p:nvSpPr>
        <p:spPr>
          <a:xfrm>
            <a:off x="755576" y="1844824"/>
            <a:ext cx="7562850" cy="2862322"/>
          </a:xfrm>
          <a:prstGeom prst="rect">
            <a:avLst/>
          </a:prstGeom>
          <a:noFill/>
        </p:spPr>
        <p:txBody>
          <a:bodyPr wrap="square">
            <a:spAutoFit/>
          </a:bodyPr>
          <a:lstStyle/>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More objective assessment (e.g., static measures, coverage) </a:t>
            </a:r>
          </a:p>
          <a:p>
            <a:pPr marL="342900" indent="-342900">
              <a:buFont typeface="Wingdings" panose="05000000000000000000" pitchFamily="2" charset="2"/>
              <a:buChar char="Ø"/>
            </a:pPr>
            <a:endParaRPr lang="en-US" sz="2000" b="1" dirty="0">
              <a:latin typeface="Arial" panose="020B0604020202020204" pitchFamily="34" charset="0"/>
              <a:cs typeface="Arial" panose="020B0604020202020204" pitchFamily="34" charset="0"/>
            </a:endParaRPr>
          </a:p>
          <a:p>
            <a:pPr marL="342900" indent="-342900">
              <a:buFont typeface="Wingdings" panose="05000000000000000000" pitchFamily="2" charset="2"/>
              <a:buChar char="Ø"/>
            </a:pPr>
            <a:r>
              <a:rPr lang="en-US" sz="2000" b="1" dirty="0">
                <a:latin typeface="Arial" panose="020B0604020202020204" pitchFamily="34" charset="0"/>
                <a:cs typeface="Arial" panose="020B0604020202020204" pitchFamily="34" charset="0"/>
              </a:rPr>
              <a:t>Easier access to information about testing (e.g., statistics and graphs about test progress, defect rates, and performance)</a:t>
            </a:r>
          </a:p>
          <a:p>
            <a:pPr marL="342900" indent="-342900">
              <a:buFont typeface="Wingdings" panose="05000000000000000000" pitchFamily="2" charset="2"/>
              <a:buChar char="Ø"/>
            </a:pPr>
            <a:endParaRPr lang="en-US" sz="2000" dirty="0"/>
          </a:p>
        </p:txBody>
      </p:sp>
    </p:spTree>
    <p:extLst>
      <p:ext uri="{BB962C8B-B14F-4D97-AF65-F5344CB8AC3E}">
        <p14:creationId xmlns:p14="http://schemas.microsoft.com/office/powerpoint/2010/main" val="19462099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7384</TotalTime>
  <Words>1973</Words>
  <Application>Microsoft Office PowerPoint</Application>
  <PresentationFormat>On-screen Show (4:3)</PresentationFormat>
  <Paragraphs>217</Paragraphs>
  <Slides>23</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Apple Chancery</vt:lpstr>
      <vt:lpstr>Arial</vt:lpstr>
      <vt:lpstr>Arial Black</vt:lpstr>
      <vt:lpstr>Calibri</vt:lpstr>
      <vt:lpstr>Century</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KFUPM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Abdullah</dc:creator>
  <cp:lastModifiedBy>rasham majachani</cp:lastModifiedBy>
  <cp:revision>397</cp:revision>
  <cp:lastPrinted>2020-09-02T06:00:26Z</cp:lastPrinted>
  <dcterms:created xsi:type="dcterms:W3CDTF">2009-07-12T19:40:29Z</dcterms:created>
  <dcterms:modified xsi:type="dcterms:W3CDTF">2023-02-15T19:52:56Z</dcterms:modified>
</cp:coreProperties>
</file>