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handoutMasterIdLst>
    <p:handoutMasterId r:id="rId59"/>
  </p:handoutMasterIdLst>
  <p:sldIdLst>
    <p:sldId id="321" r:id="rId2"/>
    <p:sldId id="445" r:id="rId3"/>
    <p:sldId id="446" r:id="rId4"/>
    <p:sldId id="470" r:id="rId5"/>
    <p:sldId id="469" r:id="rId6"/>
    <p:sldId id="468" r:id="rId7"/>
    <p:sldId id="467" r:id="rId8"/>
    <p:sldId id="466" r:id="rId9"/>
    <p:sldId id="465" r:id="rId10"/>
    <p:sldId id="464" r:id="rId11"/>
    <p:sldId id="463" r:id="rId12"/>
    <p:sldId id="462" r:id="rId13"/>
    <p:sldId id="461" r:id="rId14"/>
    <p:sldId id="460" r:id="rId15"/>
    <p:sldId id="459" r:id="rId16"/>
    <p:sldId id="458" r:id="rId17"/>
    <p:sldId id="457" r:id="rId18"/>
    <p:sldId id="456" r:id="rId19"/>
    <p:sldId id="455" r:id="rId20"/>
    <p:sldId id="454" r:id="rId21"/>
    <p:sldId id="453" r:id="rId22"/>
    <p:sldId id="452" r:id="rId23"/>
    <p:sldId id="451" r:id="rId24"/>
    <p:sldId id="450" r:id="rId25"/>
    <p:sldId id="449" r:id="rId26"/>
    <p:sldId id="448" r:id="rId27"/>
    <p:sldId id="483" r:id="rId28"/>
    <p:sldId id="504" r:id="rId29"/>
    <p:sldId id="482" r:id="rId30"/>
    <p:sldId id="481" r:id="rId31"/>
    <p:sldId id="480" r:id="rId32"/>
    <p:sldId id="479" r:id="rId33"/>
    <p:sldId id="478" r:id="rId34"/>
    <p:sldId id="477" r:id="rId35"/>
    <p:sldId id="476" r:id="rId36"/>
    <p:sldId id="475" r:id="rId37"/>
    <p:sldId id="474" r:id="rId38"/>
    <p:sldId id="473" r:id="rId39"/>
    <p:sldId id="472" r:id="rId40"/>
    <p:sldId id="471" r:id="rId41"/>
    <p:sldId id="447" r:id="rId42"/>
    <p:sldId id="484" r:id="rId43"/>
    <p:sldId id="496" r:id="rId44"/>
    <p:sldId id="495" r:id="rId45"/>
    <p:sldId id="494" r:id="rId46"/>
    <p:sldId id="493" r:id="rId47"/>
    <p:sldId id="492" r:id="rId48"/>
    <p:sldId id="491" r:id="rId49"/>
    <p:sldId id="490" r:id="rId50"/>
    <p:sldId id="489" r:id="rId51"/>
    <p:sldId id="488" r:id="rId52"/>
    <p:sldId id="487" r:id="rId53"/>
    <p:sldId id="486" r:id="rId54"/>
    <p:sldId id="502" r:id="rId55"/>
    <p:sldId id="501" r:id="rId56"/>
    <p:sldId id="503" r:id="rId57"/>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3F5"/>
    <a:srgbClr val="E6EDF6"/>
    <a:srgbClr val="006600"/>
    <a:srgbClr val="0066FF"/>
    <a:srgbClr val="FF0000"/>
    <a:srgbClr val="0000FF"/>
    <a:srgbClr val="800000"/>
    <a:srgbClr val="0099CC"/>
    <a:srgbClr val="80808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59"/>
    <p:restoredTop sz="94737"/>
  </p:normalViewPr>
  <p:slideViewPr>
    <p:cSldViewPr>
      <p:cViewPr varScale="1">
        <p:scale>
          <a:sx n="68" d="100"/>
          <a:sy n="68"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1366829-C2A0-4959-B592-08B220B64025}" type="datetimeFigureOut">
              <a:rPr lang="en-US"/>
              <a:pPr>
                <a:defRPr/>
              </a:pPr>
              <a:t>2/15/2023</a:t>
            </a:fld>
            <a:endParaRPr lang="en-US"/>
          </a:p>
        </p:txBody>
      </p:sp>
      <p:sp>
        <p:nvSpPr>
          <p:cNvPr id="440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9F250C-2446-461E-99D3-83257EDBEAE8}" type="slidenum">
              <a:rPr lang="en-US"/>
              <a:pPr>
                <a:defRPr/>
              </a:pPr>
              <a:t>‹#›</a:t>
            </a:fld>
            <a:endParaRPr lang="en-US"/>
          </a:p>
        </p:txBody>
      </p:sp>
    </p:spTree>
    <p:extLst>
      <p:ext uri="{BB962C8B-B14F-4D97-AF65-F5344CB8AC3E}">
        <p14:creationId xmlns:p14="http://schemas.microsoft.com/office/powerpoint/2010/main" val="854529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3" name="Date Placeholder 2"/>
          <p:cNvSpPr>
            <a:spLocks noGrp="1"/>
          </p:cNvSpPr>
          <p:nvPr>
            <p:ph type="dt" idx="1"/>
          </p:nvPr>
        </p:nvSpPr>
        <p:spPr bwMode="auto">
          <a:xfrm>
            <a:off x="4021138"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defTabSz="990600">
              <a:defRPr sz="1300">
                <a:latin typeface="Calibri" pitchFamily="34" charset="0"/>
              </a:defRPr>
            </a:lvl1pPr>
          </a:lstStyle>
          <a:p>
            <a:pPr>
              <a:defRPr/>
            </a:pPr>
            <a:fld id="{561CF55E-B248-4146-9A13-761331EC8C7E}" type="datetimeFigureOut">
              <a:rPr lang="en-US"/>
              <a:pPr>
                <a:defRPr/>
              </a:pPr>
              <a:t>2/15/2023</a:t>
            </a:fld>
            <a:endParaRPr lang="en-AU"/>
          </a:p>
        </p:txBody>
      </p:sp>
      <p:sp>
        <p:nvSpPr>
          <p:cNvPr id="4" name="Slide Image Placeholder 3"/>
          <p:cNvSpPr>
            <a:spLocks noGrp="1" noRot="1" noChangeAspect="1"/>
          </p:cNvSpPr>
          <p:nvPr>
            <p:ph type="sldImg" idx="2"/>
          </p:nvPr>
        </p:nvSpPr>
        <p:spPr>
          <a:xfrm>
            <a:off x="990600" y="768350"/>
            <a:ext cx="5118100" cy="3836988"/>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bwMode="auto">
          <a:xfrm>
            <a:off x="709613" y="4860925"/>
            <a:ext cx="5680075"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bwMode="auto">
          <a:xfrm>
            <a:off x="0"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7" name="Slide Number Placeholder 6"/>
          <p:cNvSpPr>
            <a:spLocks noGrp="1"/>
          </p:cNvSpPr>
          <p:nvPr>
            <p:ph type="sldNum" sz="quarter" idx="5"/>
          </p:nvPr>
        </p:nvSpPr>
        <p:spPr bwMode="auto">
          <a:xfrm>
            <a:off x="4021138"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defTabSz="990600">
              <a:defRPr sz="1300">
                <a:latin typeface="Calibri" pitchFamily="34" charset="0"/>
              </a:defRPr>
            </a:lvl1pPr>
          </a:lstStyle>
          <a:p>
            <a:pPr>
              <a:defRPr/>
            </a:pPr>
            <a:fld id="{7208B34F-4657-43C2-B88C-D3EE7757987B}" type="slidenum">
              <a:rPr lang="en-AU"/>
              <a:pPr>
                <a:defRPr/>
              </a:pPr>
              <a:t>‹#›</a:t>
            </a:fld>
            <a:endParaRPr lang="en-AU"/>
          </a:p>
        </p:txBody>
      </p:sp>
    </p:spTree>
    <p:extLst>
      <p:ext uri="{BB962C8B-B14F-4D97-AF65-F5344CB8AC3E}">
        <p14:creationId xmlns:p14="http://schemas.microsoft.com/office/powerpoint/2010/main" val="3575080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08B34F-4657-43C2-B88C-D3EE7757987B}" type="slidenum">
              <a:rPr lang="en-AU" smtClean="0"/>
              <a:pPr>
                <a:defRPr/>
              </a:pPr>
              <a:t>1</a:t>
            </a:fld>
            <a:endParaRPr lang="en-AU"/>
          </a:p>
        </p:txBody>
      </p:sp>
    </p:spTree>
    <p:extLst>
      <p:ext uri="{BB962C8B-B14F-4D97-AF65-F5344CB8AC3E}">
        <p14:creationId xmlns:p14="http://schemas.microsoft.com/office/powerpoint/2010/main" val="666102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2060"/>
                </a:solidFill>
                <a:latin typeface="Times New Roman" pitchFamily="18" charset="0"/>
                <a:cs typeface="Times New Roman" pitchFamily="18"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2060"/>
                </a:solidFill>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6685" y="0"/>
            <a:ext cx="1071220" cy="1056312"/>
          </a:xfrm>
          <a:prstGeom prst="rect">
            <a:avLst/>
          </a:prstGeom>
        </p:spPr>
      </p:pic>
      <p:sp>
        <p:nvSpPr>
          <p:cNvPr id="9" name="Footer Placeholder 8"/>
          <p:cNvSpPr>
            <a:spLocks noGrp="1"/>
          </p:cNvSpPr>
          <p:nvPr>
            <p:ph type="ftr" sz="quarter" idx="11"/>
          </p:nvPr>
        </p:nvSpPr>
        <p:spPr>
          <a:xfrm>
            <a:off x="179512" y="6356350"/>
            <a:ext cx="5976664" cy="365125"/>
          </a:xfrm>
        </p:spPr>
        <p:txBody>
          <a:bodyPr/>
          <a:lstStyle/>
          <a:p>
            <a:pPr>
              <a:defRPr/>
            </a:pPr>
            <a:r>
              <a:rPr lang="en-AU" dirty="0"/>
              <a:t>Copyright @ 2020 NSRIC Inc.–All rights reserved **OE Division** https://www.nsric.ca</a:t>
            </a:r>
          </a:p>
        </p:txBody>
      </p:sp>
      <p:sp>
        <p:nvSpPr>
          <p:cNvPr id="10" name="Slide Number Placeholder 9"/>
          <p:cNvSpPr>
            <a:spLocks noGrp="1"/>
          </p:cNvSpPr>
          <p:nvPr>
            <p:ph type="sldNum" sz="quarter" idx="12"/>
          </p:nvPr>
        </p:nvSpPr>
        <p:spPr/>
        <p:txBody>
          <a:bodyPr/>
          <a:lstStyle/>
          <a:p>
            <a:pPr>
              <a:defRPr/>
            </a:pPr>
            <a:fld id="{D22A4E0D-B09F-480A-B953-2A4EF35E624C}" type="slidenum">
              <a:rPr lang="en-AU" smtClean="0"/>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FD6C4FA6-7C82-4F6E-B3D0-F9DEFB1346CA}"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875D2CA6-44F1-451B-B2C9-9C2CD8CE2D4E}"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0" y="785813"/>
            <a:ext cx="9144000" cy="1587"/>
          </a:xfrm>
          <a:prstGeom prst="line">
            <a:avLst/>
          </a:prstGeom>
          <a:ln w="1270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Straight Connector 25"/>
          <p:cNvCxnSpPr>
            <a:cxnSpLocks noChangeShapeType="1"/>
          </p:cNvCxnSpPr>
          <p:nvPr userDrawn="1"/>
        </p:nvCxnSpPr>
        <p:spPr bwMode="auto">
          <a:xfrm>
            <a:off x="0" y="6572250"/>
            <a:ext cx="9144000" cy="1588"/>
          </a:xfrm>
          <a:prstGeom prst="line">
            <a:avLst/>
          </a:prstGeom>
          <a:noFill/>
          <a:ln w="38100" algn="ctr">
            <a:solidFill>
              <a:srgbClr val="808080"/>
            </a:solidFill>
            <a:round/>
            <a:headEnd/>
            <a:tailEnd/>
          </a:ln>
        </p:spPr>
      </p:cxnSp>
      <p:sp>
        <p:nvSpPr>
          <p:cNvPr id="2" name="Title 1"/>
          <p:cNvSpPr>
            <a:spLocks noGrp="1"/>
          </p:cNvSpPr>
          <p:nvPr>
            <p:ph type="title"/>
          </p:nvPr>
        </p:nvSpPr>
        <p:spPr>
          <a:xfrm>
            <a:off x="0" y="-24"/>
            <a:ext cx="9144000" cy="725470"/>
          </a:xfrm>
        </p:spPr>
        <p:txBody>
          <a:bodyPr/>
          <a:lstStyle>
            <a:lvl1pPr>
              <a:defRPr>
                <a:latin typeface="Times New Roman" pitchFamily="18" charset="0"/>
                <a:cs typeface="Times New Roman" pitchFamily="18" charset="0"/>
              </a:defRPr>
            </a:lvl1pPr>
          </a:lstStyle>
          <a:p>
            <a:r>
              <a:rPr lang="en-US" dirty="0"/>
              <a:t>Click to edit Master title style</a:t>
            </a:r>
            <a:endParaRPr lang="en-AU" dirty="0"/>
          </a:p>
        </p:txBody>
      </p:sp>
      <p:sp>
        <p:nvSpPr>
          <p:cNvPr id="3" name="Content Placeholder 2"/>
          <p:cNvSpPr>
            <a:spLocks noGrp="1"/>
          </p:cNvSpPr>
          <p:nvPr>
            <p:ph idx="1"/>
          </p:nvPr>
        </p:nvSpPr>
        <p:spPr>
          <a:xfrm>
            <a:off x="457200" y="1124744"/>
            <a:ext cx="8543956" cy="5304652"/>
          </a:xfrm>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4"/>
          <p:cNvSpPr>
            <a:spLocks noGrp="1"/>
          </p:cNvSpPr>
          <p:nvPr>
            <p:ph type="ftr" sz="quarter" idx="10"/>
          </p:nvPr>
        </p:nvSpPr>
        <p:spPr>
          <a:xfrm>
            <a:off x="33338" y="6572250"/>
            <a:ext cx="7562850" cy="285750"/>
          </a:xfrm>
        </p:spPr>
        <p:txBody>
          <a:bodyPr/>
          <a:lstStyle>
            <a:lvl1pPr algn="l">
              <a:defRPr smtClean="0">
                <a:solidFill>
                  <a:srgbClr val="808080"/>
                </a:solidFill>
                <a:latin typeface="Times New Roman" pitchFamily="18" charset="0"/>
                <a:cs typeface="Times New Roman" pitchFamily="18" charset="0"/>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1"/>
          </p:nvPr>
        </p:nvSpPr>
        <p:spPr>
          <a:xfrm>
            <a:off x="7858125" y="6572250"/>
            <a:ext cx="1285875" cy="285750"/>
          </a:xfrm>
        </p:spPr>
        <p:txBody>
          <a:bodyPr/>
          <a:lstStyle>
            <a:lvl1pPr>
              <a:defRPr/>
            </a:lvl1pPr>
          </a:lstStyle>
          <a:p>
            <a:pPr>
              <a:defRPr/>
            </a:pPr>
            <a:fld id="{29FC55B1-72B1-4398-A925-DD2EE0F982DB}" type="slidenum">
              <a:rPr lang="en-AU"/>
              <a:pPr>
                <a:defRPr/>
              </a:pPr>
              <a:t>‹#›</a:t>
            </a:fld>
            <a:endParaRPr lang="en-AU"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8416962" y="74679"/>
            <a:ext cx="584194" cy="57606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1015E919-5BD7-4912-8033-E3E398BB38B1}"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B3664FE8-B0D9-4C05-B81B-4932A3A76014}"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endParaRPr lang="en-AU"/>
          </a:p>
        </p:txBody>
      </p:sp>
      <p:sp>
        <p:nvSpPr>
          <p:cNvPr id="8"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9" name="Slide Number Placeholder 5"/>
          <p:cNvSpPr>
            <a:spLocks noGrp="1"/>
          </p:cNvSpPr>
          <p:nvPr>
            <p:ph type="sldNum" sz="quarter" idx="12"/>
          </p:nvPr>
        </p:nvSpPr>
        <p:spPr/>
        <p:txBody>
          <a:bodyPr/>
          <a:lstStyle>
            <a:lvl1pPr>
              <a:defRPr/>
            </a:lvl1pPr>
          </a:lstStyle>
          <a:p>
            <a:pPr>
              <a:defRPr/>
            </a:pPr>
            <a:fld id="{727349E7-26C7-48C6-B0EA-976DAF694999}"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endParaRPr lang="en-AU"/>
          </a:p>
        </p:txBody>
      </p:sp>
      <p:sp>
        <p:nvSpPr>
          <p:cNvPr id="4"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5" name="Slide Number Placeholder 5"/>
          <p:cNvSpPr>
            <a:spLocks noGrp="1"/>
          </p:cNvSpPr>
          <p:nvPr>
            <p:ph type="sldNum" sz="quarter" idx="12"/>
          </p:nvPr>
        </p:nvSpPr>
        <p:spPr/>
        <p:txBody>
          <a:bodyPr/>
          <a:lstStyle>
            <a:lvl1pPr>
              <a:defRPr/>
            </a:lvl1pPr>
          </a:lstStyle>
          <a:p>
            <a:pPr>
              <a:defRPr/>
            </a:pPr>
            <a:fld id="{7DBEB4AB-301E-462B-8E73-E9871DB77C74}"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AU"/>
          </a:p>
        </p:txBody>
      </p:sp>
      <p:sp>
        <p:nvSpPr>
          <p:cNvPr id="3"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4" name="Slide Number Placeholder 5"/>
          <p:cNvSpPr>
            <a:spLocks noGrp="1"/>
          </p:cNvSpPr>
          <p:nvPr>
            <p:ph type="sldNum" sz="quarter" idx="12"/>
          </p:nvPr>
        </p:nvSpPr>
        <p:spPr/>
        <p:txBody>
          <a:bodyPr/>
          <a:lstStyle>
            <a:lvl1pPr>
              <a:defRPr/>
            </a:lvl1pPr>
          </a:lstStyle>
          <a:p>
            <a:pPr>
              <a:defRPr/>
            </a:pPr>
            <a:fld id="{77485B47-EFAA-49A6-9B1E-EC01EDD64FFB}"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8994D50D-933D-43BF-AF72-EF50DBB76536}"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52A2838C-C338-4DEB-8A60-5466E7239004}"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22A4E0D-B09F-480A-B953-2A4EF35E624C}"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6F54DD-FCC8-7241-AD2D-A4E465A1786A}"/>
              </a:ext>
            </a:extLst>
          </p:cNvPr>
          <p:cNvSpPr txBox="1"/>
          <p:nvPr/>
        </p:nvSpPr>
        <p:spPr>
          <a:xfrm>
            <a:off x="72008" y="26040"/>
            <a:ext cx="8532440" cy="738664"/>
          </a:xfrm>
          <a:prstGeom prst="rect">
            <a:avLst/>
          </a:prstGeom>
          <a:noFill/>
        </p:spPr>
        <p:txBody>
          <a:bodyPr wrap="square" rtlCol="0">
            <a:spAutoFit/>
          </a:bodyPr>
          <a:lstStyle/>
          <a:p>
            <a:r>
              <a:rPr lang="en-US" sz="2400" b="1" dirty="0">
                <a:solidFill>
                  <a:srgbClr val="002060"/>
                </a:solidFill>
                <a:latin typeface="Apple Chancery" panose="03020702040506060504" pitchFamily="66" charset="-79"/>
                <a:cs typeface="Apple Chancery" panose="03020702040506060504" pitchFamily="66" charset="-79"/>
              </a:rPr>
              <a:t>NSRIC Inc. (Nature Science Research and Innovation Centre)</a:t>
            </a:r>
          </a:p>
          <a:p>
            <a:r>
              <a:rPr lang="en-US" sz="1700" b="1" dirty="0">
                <a:solidFill>
                  <a:srgbClr val="002060"/>
                </a:solidFill>
                <a:latin typeface="Century" panose="02040604050505020304" pitchFamily="18" charset="0"/>
                <a:cs typeface="Apple Chancery" panose="03020702040506060504" pitchFamily="66" charset="-79"/>
              </a:rPr>
              <a:t>Ontario (ON), Canada</a:t>
            </a:r>
          </a:p>
        </p:txBody>
      </p:sp>
      <p:cxnSp>
        <p:nvCxnSpPr>
          <p:cNvPr id="4" name="Straight Connector 3">
            <a:extLst>
              <a:ext uri="{FF2B5EF4-FFF2-40B4-BE49-F238E27FC236}">
                <a16:creationId xmlns:a16="http://schemas.microsoft.com/office/drawing/2014/main" id="{9424C441-2313-1144-8770-52D9685FFFED}"/>
              </a:ext>
            </a:extLst>
          </p:cNvPr>
          <p:cNvCxnSpPr>
            <a:cxnSpLocks/>
          </p:cNvCxnSpPr>
          <p:nvPr/>
        </p:nvCxnSpPr>
        <p:spPr>
          <a:xfrm>
            <a:off x="-17815" y="1124744"/>
            <a:ext cx="9161815" cy="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1C52F5A6-2001-FB4C-AADB-78687F57996F}"/>
              </a:ext>
            </a:extLst>
          </p:cNvPr>
          <p:cNvCxnSpPr>
            <a:cxnSpLocks/>
          </p:cNvCxnSpPr>
          <p:nvPr/>
        </p:nvCxnSpPr>
        <p:spPr>
          <a:xfrm>
            <a:off x="-17815" y="1196752"/>
            <a:ext cx="9161815" cy="0"/>
          </a:xfrm>
          <a:prstGeom prst="line">
            <a:avLst/>
          </a:prstGeom>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A1268EB7-0129-704E-AC75-0CC1D7D21550}"/>
              </a:ext>
            </a:extLst>
          </p:cNvPr>
          <p:cNvSpPr txBox="1"/>
          <p:nvPr/>
        </p:nvSpPr>
        <p:spPr>
          <a:xfrm>
            <a:off x="1952106" y="711861"/>
            <a:ext cx="5184576" cy="400110"/>
          </a:xfrm>
          <a:prstGeom prst="rect">
            <a:avLst/>
          </a:prstGeom>
          <a:noFill/>
        </p:spPr>
        <p:txBody>
          <a:bodyPr wrap="square" rtlCol="0">
            <a:spAutoFit/>
          </a:bodyPr>
          <a:lstStyle/>
          <a:p>
            <a:pPr algn="ctr"/>
            <a:r>
              <a:rPr lang="en-US" sz="2000" b="1" dirty="0">
                <a:solidFill>
                  <a:schemeClr val="accent6">
                    <a:lumMod val="75000"/>
                  </a:schemeClr>
                </a:solidFill>
                <a:latin typeface="Arial Black" panose="020B0A04020102020204" pitchFamily="34" charset="0"/>
              </a:rPr>
              <a:t>  </a:t>
            </a:r>
            <a:r>
              <a:rPr lang="en-US" sz="2000" b="1" dirty="0">
                <a:solidFill>
                  <a:srgbClr val="002060"/>
                </a:solidFill>
                <a:latin typeface="Arial Black" panose="020B0A04020102020204" pitchFamily="34" charset="0"/>
              </a:rPr>
              <a:t>Online Education (OE) Division</a:t>
            </a:r>
          </a:p>
        </p:txBody>
      </p:sp>
      <p:cxnSp>
        <p:nvCxnSpPr>
          <p:cNvPr id="16" name="Straight Connector 15">
            <a:extLst>
              <a:ext uri="{FF2B5EF4-FFF2-40B4-BE49-F238E27FC236}">
                <a16:creationId xmlns:a16="http://schemas.microsoft.com/office/drawing/2014/main" id="{2C255F3F-FB58-AA48-B815-368E209BE8D8}"/>
              </a:ext>
            </a:extLst>
          </p:cNvPr>
          <p:cNvCxnSpPr>
            <a:cxnSpLocks/>
          </p:cNvCxnSpPr>
          <p:nvPr/>
        </p:nvCxnSpPr>
        <p:spPr>
          <a:xfrm>
            <a:off x="-36512" y="6309320"/>
            <a:ext cx="9161815" cy="0"/>
          </a:xfrm>
          <a:prstGeom prst="line">
            <a:avLst/>
          </a:prstGeom>
        </p:spPr>
        <p:style>
          <a:lnRef idx="2">
            <a:schemeClr val="dk1"/>
          </a:lnRef>
          <a:fillRef idx="0">
            <a:schemeClr val="dk1"/>
          </a:fillRef>
          <a:effectRef idx="1">
            <a:schemeClr val="dk1"/>
          </a:effectRef>
          <a:fontRef idx="minor">
            <a:schemeClr val="tx1"/>
          </a:fontRef>
        </p:style>
      </p:cxnSp>
      <p:sp>
        <p:nvSpPr>
          <p:cNvPr id="17" name="Rectangle 16">
            <a:extLst>
              <a:ext uri="{FF2B5EF4-FFF2-40B4-BE49-F238E27FC236}">
                <a16:creationId xmlns:a16="http://schemas.microsoft.com/office/drawing/2014/main" id="{5E56D8B0-FB5C-9B40-926C-7CF8678FC049}"/>
              </a:ext>
            </a:extLst>
          </p:cNvPr>
          <p:cNvSpPr/>
          <p:nvPr/>
        </p:nvSpPr>
        <p:spPr>
          <a:xfrm>
            <a:off x="-36513" y="6381328"/>
            <a:ext cx="9161815" cy="369332"/>
          </a:xfrm>
          <a:prstGeom prst="rect">
            <a:avLst/>
          </a:prstGeom>
        </p:spPr>
        <p:txBody>
          <a:bodyPr wrap="square">
            <a:spAutoFit/>
          </a:bodyPr>
          <a:lstStyle/>
          <a:p>
            <a:pPr algn="ctr"/>
            <a:r>
              <a:rPr lang="en-AU" b="1" dirty="0">
                <a:solidFill>
                  <a:schemeClr val="accent5">
                    <a:lumMod val="75000"/>
                  </a:schemeClr>
                </a:solidFill>
              </a:rPr>
              <a:t>https://</a:t>
            </a:r>
            <a:r>
              <a:rPr lang="en-AU" b="1" dirty="0" err="1">
                <a:solidFill>
                  <a:schemeClr val="accent5">
                    <a:lumMod val="75000"/>
                  </a:schemeClr>
                </a:solidFill>
              </a:rPr>
              <a:t>www.nsric.ca</a:t>
            </a:r>
            <a:endParaRPr lang="en-US" b="1" dirty="0">
              <a:solidFill>
                <a:schemeClr val="accent5">
                  <a:lumMod val="75000"/>
                </a:schemeClr>
              </a:solidFill>
            </a:endParaRPr>
          </a:p>
        </p:txBody>
      </p:sp>
      <p:sp>
        <p:nvSpPr>
          <p:cNvPr id="11" name="TextBox 10">
            <a:extLst>
              <a:ext uri="{FF2B5EF4-FFF2-40B4-BE49-F238E27FC236}">
                <a16:creationId xmlns:a16="http://schemas.microsoft.com/office/drawing/2014/main" id="{5C505776-AE6A-2844-A938-AB36487FE916}"/>
              </a:ext>
            </a:extLst>
          </p:cNvPr>
          <p:cNvSpPr txBox="1"/>
          <p:nvPr/>
        </p:nvSpPr>
        <p:spPr>
          <a:xfrm>
            <a:off x="377788" y="1421776"/>
            <a:ext cx="7920880" cy="954107"/>
          </a:xfrm>
          <a:prstGeom prst="rect">
            <a:avLst/>
          </a:prstGeom>
          <a:noFill/>
        </p:spPr>
        <p:txBody>
          <a:bodyPr wrap="square" rtlCol="0">
            <a:spAutoFit/>
          </a:bodyPr>
          <a:lstStyle/>
          <a:p>
            <a:pPr algn="ctr"/>
            <a:r>
              <a:rPr lang="en-US" sz="2800" b="1" dirty="0">
                <a:solidFill>
                  <a:srgbClr val="002060"/>
                </a:solidFill>
                <a:latin typeface="Arial Black" panose="020B0A04020102020204" pitchFamily="34" charset="0"/>
              </a:rPr>
              <a:t>NSRICURA13_1 – Practical Procedures in Testing Software Project(s)</a:t>
            </a:r>
          </a:p>
        </p:txBody>
      </p:sp>
      <p:sp>
        <p:nvSpPr>
          <p:cNvPr id="12" name="Rectangle 11">
            <a:extLst>
              <a:ext uri="{FF2B5EF4-FFF2-40B4-BE49-F238E27FC236}">
                <a16:creationId xmlns:a16="http://schemas.microsoft.com/office/drawing/2014/main" id="{796C367C-4D63-2549-A2AE-45A2324F2165}"/>
              </a:ext>
            </a:extLst>
          </p:cNvPr>
          <p:cNvSpPr/>
          <p:nvPr/>
        </p:nvSpPr>
        <p:spPr>
          <a:xfrm>
            <a:off x="1377634" y="3068960"/>
            <a:ext cx="6388732" cy="1729704"/>
          </a:xfrm>
          <a:prstGeom prst="rect">
            <a:avLst/>
          </a:prstGeom>
        </p:spPr>
        <p:txBody>
          <a:bodyPr wrap="square">
            <a:spAutoFit/>
          </a:bodyPr>
          <a:lstStyle/>
          <a:p>
            <a:pPr marL="347663" indent="-347663">
              <a:tabLst>
                <a:tab pos="347663" algn="l"/>
              </a:tabLst>
            </a:pPr>
            <a:r>
              <a:rPr lang="en-US" dirty="0">
                <a:solidFill>
                  <a:srgbClr val="00B050"/>
                </a:solidFill>
                <a:latin typeface="Arial Black" pitchFamily="34" charset="0"/>
              </a:rPr>
              <a:t>    </a:t>
            </a:r>
            <a:r>
              <a:rPr lang="en-US" dirty="0">
                <a:solidFill>
                  <a:srgbClr val="002060"/>
                </a:solidFill>
                <a:latin typeface="Arial Black" pitchFamily="34" charset="0"/>
              </a:rPr>
              <a:t> Rasham Majachani</a:t>
            </a:r>
            <a:r>
              <a:rPr lang="en-US" sz="2000" dirty="0">
                <a:solidFill>
                  <a:srgbClr val="002060"/>
                </a:solidFill>
                <a:latin typeface="Arial Black" pitchFamily="34" charset="0"/>
              </a:rPr>
              <a:t> </a:t>
            </a:r>
          </a:p>
          <a:p>
            <a:pPr marL="347663" indent="-347663">
              <a:tabLst>
                <a:tab pos="347663" algn="l"/>
              </a:tabLst>
            </a:pPr>
            <a:r>
              <a:rPr lang="en-US" dirty="0">
                <a:solidFill>
                  <a:srgbClr val="002060"/>
                </a:solidFill>
                <a:latin typeface="Arial" panose="020B0604020202020204" pitchFamily="34" charset="0"/>
                <a:cs typeface="Arial" panose="020B0604020202020204" pitchFamily="34" charset="0"/>
              </a:rPr>
              <a:t>	 Instructor</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NSRIC Inc.</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London, ON, Canada</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E-mail: rmajachani@gmail.com</a:t>
            </a:r>
          </a:p>
        </p:txBody>
      </p:sp>
      <p:sp>
        <p:nvSpPr>
          <p:cNvPr id="13" name="TextBox 12">
            <a:extLst>
              <a:ext uri="{FF2B5EF4-FFF2-40B4-BE49-F238E27FC236}">
                <a16:creationId xmlns:a16="http://schemas.microsoft.com/office/drawing/2014/main" id="{18CB9449-126B-9249-B6C3-6F117669002C}"/>
              </a:ext>
            </a:extLst>
          </p:cNvPr>
          <p:cNvSpPr txBox="1"/>
          <p:nvPr/>
        </p:nvSpPr>
        <p:spPr>
          <a:xfrm>
            <a:off x="6156176" y="4005064"/>
            <a:ext cx="2952328" cy="2308324"/>
          </a:xfrm>
          <a:prstGeom prst="rect">
            <a:avLst/>
          </a:prstGeom>
          <a:noFill/>
        </p:spPr>
        <p:txBody>
          <a:bodyPr wrap="square" rtlCol="0">
            <a:spAutoFit/>
          </a:bodyPr>
          <a:lstStyle/>
          <a:p>
            <a:pPr algn="ctr"/>
            <a:endParaRPr lang="en-US" b="1" dirty="0"/>
          </a:p>
          <a:p>
            <a:pPr algn="ctr"/>
            <a:endParaRPr lang="en-US" b="1" dirty="0"/>
          </a:p>
          <a:p>
            <a:pPr algn="ctr"/>
            <a:endParaRPr lang="en-US" b="1" dirty="0"/>
          </a:p>
          <a:p>
            <a:pPr algn="ctr"/>
            <a:r>
              <a:rPr lang="en-US" b="1" dirty="0">
                <a:solidFill>
                  <a:srgbClr val="FF0000"/>
                </a:solidFill>
              </a:rPr>
              <a:t>Insert Your Picture in the Box</a:t>
            </a:r>
          </a:p>
          <a:p>
            <a:pPr algn="ctr"/>
            <a:endParaRPr lang="en-US" b="1" dirty="0"/>
          </a:p>
          <a:p>
            <a:pPr algn="ctr"/>
            <a:endParaRPr lang="en-US" b="1" dirty="0"/>
          </a:p>
          <a:p>
            <a:pPr algn="ctr"/>
            <a:endParaRPr lang="en-US" b="1" dirty="0"/>
          </a:p>
        </p:txBody>
      </p:sp>
      <p:pic>
        <p:nvPicPr>
          <p:cNvPr id="2" name="Picture 1">
            <a:extLst>
              <a:ext uri="{FF2B5EF4-FFF2-40B4-BE49-F238E27FC236}">
                <a16:creationId xmlns:a16="http://schemas.microsoft.com/office/drawing/2014/main" id="{44281BC8-3640-324D-F049-7227B1FC11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754018" y="3407221"/>
            <a:ext cx="1900661" cy="2808313"/>
          </a:xfrm>
          <a:prstGeom prst="rect">
            <a:avLst/>
          </a:prstGeom>
        </p:spPr>
      </p:pic>
    </p:spTree>
    <p:extLst>
      <p:ext uri="{BB962C8B-B14F-4D97-AF65-F5344CB8AC3E}">
        <p14:creationId xmlns:p14="http://schemas.microsoft.com/office/powerpoint/2010/main" val="65993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10</a:t>
            </a:fld>
            <a:endParaRPr lang="en-AU" dirty="0"/>
          </a:p>
        </p:txBody>
      </p:sp>
      <p:sp>
        <p:nvSpPr>
          <p:cNvPr id="3" name="TextBox 2">
            <a:extLst>
              <a:ext uri="{FF2B5EF4-FFF2-40B4-BE49-F238E27FC236}">
                <a16:creationId xmlns:a16="http://schemas.microsoft.com/office/drawing/2014/main" id="{39AFC268-ECFC-004B-590B-4F03E147FC1E}"/>
              </a:ext>
            </a:extLst>
          </p:cNvPr>
          <p:cNvSpPr txBox="1"/>
          <p:nvPr/>
        </p:nvSpPr>
        <p:spPr>
          <a:xfrm>
            <a:off x="467544" y="1268760"/>
            <a:ext cx="7562850"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Benefits of test independence include</a:t>
            </a:r>
            <a:r>
              <a:rPr lang="en-US" sz="2400" dirty="0"/>
              <a:t>:</a:t>
            </a:r>
          </a:p>
        </p:txBody>
      </p:sp>
      <p:sp>
        <p:nvSpPr>
          <p:cNvPr id="7" name="TextBox 6">
            <a:extLst>
              <a:ext uri="{FF2B5EF4-FFF2-40B4-BE49-F238E27FC236}">
                <a16:creationId xmlns:a16="http://schemas.microsoft.com/office/drawing/2014/main" id="{0CCD379C-9FF4-9F23-B640-CC21FC717064}"/>
              </a:ext>
            </a:extLst>
          </p:cNvPr>
          <p:cNvSpPr txBox="1"/>
          <p:nvPr/>
        </p:nvSpPr>
        <p:spPr>
          <a:xfrm>
            <a:off x="323529" y="2348880"/>
            <a:ext cx="8496944" cy="3785652"/>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Independent testers are likely to recognize different kinds of failures compared to developers because of their different backgrounds, technical perspectives, and biases</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An independent tester can verify, challenge, or disprove assumptions made by stakeholders during the specification and implementation of the system</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Independent testers of a vendor can report in an upright and objective manner about the system under test without (political) pressure from the company that hired them</a:t>
            </a:r>
          </a:p>
        </p:txBody>
      </p:sp>
    </p:spTree>
    <p:extLst>
      <p:ext uri="{BB962C8B-B14F-4D97-AF65-F5344CB8AC3E}">
        <p14:creationId xmlns:p14="http://schemas.microsoft.com/office/powerpoint/2010/main" val="216208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11</a:t>
            </a:fld>
            <a:endParaRPr lang="en-AU" dirty="0"/>
          </a:p>
        </p:txBody>
      </p:sp>
      <p:sp>
        <p:nvSpPr>
          <p:cNvPr id="3" name="TextBox 2">
            <a:extLst>
              <a:ext uri="{FF2B5EF4-FFF2-40B4-BE49-F238E27FC236}">
                <a16:creationId xmlns:a16="http://schemas.microsoft.com/office/drawing/2014/main" id="{D3A978C0-7480-F39D-392D-60F740B89BD7}"/>
              </a:ext>
            </a:extLst>
          </p:cNvPr>
          <p:cNvSpPr txBox="1"/>
          <p:nvPr/>
        </p:nvSpPr>
        <p:spPr>
          <a:xfrm>
            <a:off x="899592" y="1274278"/>
            <a:ext cx="7128792"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Drawbacks of test independence include:</a:t>
            </a:r>
            <a:endParaRPr lang="en-US" sz="2400" dirty="0"/>
          </a:p>
        </p:txBody>
      </p:sp>
      <p:sp>
        <p:nvSpPr>
          <p:cNvPr id="7" name="TextBox 6">
            <a:extLst>
              <a:ext uri="{FF2B5EF4-FFF2-40B4-BE49-F238E27FC236}">
                <a16:creationId xmlns:a16="http://schemas.microsoft.com/office/drawing/2014/main" id="{150FD7DC-4559-CBE4-372F-2181C8F9E75B}"/>
              </a:ext>
            </a:extLst>
          </p:cNvPr>
          <p:cNvSpPr txBox="1"/>
          <p:nvPr/>
        </p:nvSpPr>
        <p:spPr>
          <a:xfrm>
            <a:off x="683568" y="2034865"/>
            <a:ext cx="8280920" cy="3477875"/>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Isolation from the development team may lead to a lack of collaboration, delays in providing feedback to the development team, or an adversarial relationship with the development team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Developers may lose a sense of responsibility for the quality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Independent testers may be seen as a bottleneck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Independent testers may lack some important information (e.g., about the test object)</a:t>
            </a:r>
          </a:p>
          <a:p>
            <a:pPr marL="342900" indent="-342900">
              <a:buFont typeface="Wingdings" panose="05000000000000000000" pitchFamily="2" charset="2"/>
              <a:buChar char="v"/>
            </a:pPr>
            <a:endParaRPr lang="en-US" sz="2000" dirty="0"/>
          </a:p>
        </p:txBody>
      </p:sp>
    </p:spTree>
    <p:extLst>
      <p:ext uri="{BB962C8B-B14F-4D97-AF65-F5344CB8AC3E}">
        <p14:creationId xmlns:p14="http://schemas.microsoft.com/office/powerpoint/2010/main" val="3489761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12</a:t>
            </a:fld>
            <a:endParaRPr lang="en-AU" dirty="0"/>
          </a:p>
        </p:txBody>
      </p:sp>
      <p:sp>
        <p:nvSpPr>
          <p:cNvPr id="3" name="TextBox 2">
            <a:extLst>
              <a:ext uri="{FF2B5EF4-FFF2-40B4-BE49-F238E27FC236}">
                <a16:creationId xmlns:a16="http://schemas.microsoft.com/office/drawing/2014/main" id="{4114F447-DB75-F007-CCF6-3A18793B2D02}"/>
              </a:ext>
            </a:extLst>
          </p:cNvPr>
          <p:cNvSpPr txBox="1"/>
          <p:nvPr/>
        </p:nvSpPr>
        <p:spPr>
          <a:xfrm>
            <a:off x="467544" y="1196752"/>
            <a:ext cx="835292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Test manager tasks may include:</a:t>
            </a:r>
            <a:br>
              <a:rPr lang="en-US" sz="2400" dirty="0"/>
            </a:br>
            <a:endParaRPr lang="en-US" sz="2400" dirty="0"/>
          </a:p>
        </p:txBody>
      </p:sp>
      <p:sp>
        <p:nvSpPr>
          <p:cNvPr id="7" name="TextBox 6">
            <a:extLst>
              <a:ext uri="{FF2B5EF4-FFF2-40B4-BE49-F238E27FC236}">
                <a16:creationId xmlns:a16="http://schemas.microsoft.com/office/drawing/2014/main" id="{72E15483-7714-2901-5E14-5FB75549619F}"/>
              </a:ext>
            </a:extLst>
          </p:cNvPr>
          <p:cNvSpPr txBox="1"/>
          <p:nvPr/>
        </p:nvSpPr>
        <p:spPr>
          <a:xfrm>
            <a:off x="481364" y="2145153"/>
            <a:ext cx="8339107" cy="4708981"/>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Develop or review a test policy and test strategy for the organization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Plan the test activities by considering the context, and understanding the test objectives and risks.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Selecting test approaches, estimating test time, effort, and cost, acquiring resources, defining test levels and test cycles, and planning defect management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Write and update the test plan(s)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Coordinate the test plan(s) with project managers, product owners, and others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0761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13</a:t>
            </a:fld>
            <a:endParaRPr lang="en-AU" dirty="0"/>
          </a:p>
        </p:txBody>
      </p:sp>
      <p:sp>
        <p:nvSpPr>
          <p:cNvPr id="3" name="TextBox 2">
            <a:extLst>
              <a:ext uri="{FF2B5EF4-FFF2-40B4-BE49-F238E27FC236}">
                <a16:creationId xmlns:a16="http://schemas.microsoft.com/office/drawing/2014/main" id="{5BBA60D1-03B0-CE01-68BA-22853DEF314B}"/>
              </a:ext>
            </a:extLst>
          </p:cNvPr>
          <p:cNvSpPr txBox="1"/>
          <p:nvPr/>
        </p:nvSpPr>
        <p:spPr>
          <a:xfrm>
            <a:off x="611560" y="1265925"/>
            <a:ext cx="763284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Test manager tasks may include:</a:t>
            </a:r>
            <a:endParaRPr lang="en-US" sz="2400" dirty="0"/>
          </a:p>
        </p:txBody>
      </p:sp>
      <p:sp>
        <p:nvSpPr>
          <p:cNvPr id="7" name="TextBox 6">
            <a:extLst>
              <a:ext uri="{FF2B5EF4-FFF2-40B4-BE49-F238E27FC236}">
                <a16:creationId xmlns:a16="http://schemas.microsoft.com/office/drawing/2014/main" id="{A384E2FC-B195-D039-5410-0CF484ADBFDE}"/>
              </a:ext>
            </a:extLst>
          </p:cNvPr>
          <p:cNvSpPr txBox="1"/>
          <p:nvPr/>
        </p:nvSpPr>
        <p:spPr>
          <a:xfrm>
            <a:off x="611560" y="1772816"/>
            <a:ext cx="7920879" cy="5324535"/>
          </a:xfrm>
          <a:prstGeom prst="rect">
            <a:avLst/>
          </a:prstGeom>
          <a:noFill/>
        </p:spPr>
        <p:txBody>
          <a:bodyPr wrap="square">
            <a:spAutoFit/>
          </a:bodyPr>
          <a:lstStyle/>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Coordinate the test plan(s) with project managers, product owners, and others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Share testing perspectives with other project activities, such as integration planning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Initiate the analysis, design, implementation, and execution of tests, monitor test progress and results, check the status of exit criteria (or definition of done), and facilitate test completion activities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Share testing perspectives with other project activities, such as integration planning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299334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14</a:t>
            </a:fld>
            <a:endParaRPr lang="en-AU" dirty="0"/>
          </a:p>
        </p:txBody>
      </p:sp>
      <p:sp>
        <p:nvSpPr>
          <p:cNvPr id="3" name="TextBox 2">
            <a:extLst>
              <a:ext uri="{FF2B5EF4-FFF2-40B4-BE49-F238E27FC236}">
                <a16:creationId xmlns:a16="http://schemas.microsoft.com/office/drawing/2014/main" id="{C73D7372-6A7C-7A97-D402-7E2DC768DA48}"/>
              </a:ext>
            </a:extLst>
          </p:cNvPr>
          <p:cNvSpPr txBox="1"/>
          <p:nvPr/>
        </p:nvSpPr>
        <p:spPr>
          <a:xfrm>
            <a:off x="683569" y="1196752"/>
            <a:ext cx="7798319"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Test manager tasks may include:</a:t>
            </a:r>
            <a:endParaRPr lang="en-US" sz="2400" dirty="0"/>
          </a:p>
        </p:txBody>
      </p:sp>
      <p:sp>
        <p:nvSpPr>
          <p:cNvPr id="7" name="TextBox 6">
            <a:extLst>
              <a:ext uri="{FF2B5EF4-FFF2-40B4-BE49-F238E27FC236}">
                <a16:creationId xmlns:a16="http://schemas.microsoft.com/office/drawing/2014/main" id="{B6C702DB-FB98-31A4-0DAF-8D0B533FA0A9}"/>
              </a:ext>
            </a:extLst>
          </p:cNvPr>
          <p:cNvSpPr txBox="1"/>
          <p:nvPr/>
        </p:nvSpPr>
        <p:spPr>
          <a:xfrm>
            <a:off x="712416" y="1967929"/>
            <a:ext cx="8108056" cy="4093428"/>
          </a:xfrm>
          <a:prstGeom prst="rect">
            <a:avLst/>
          </a:prstGeom>
          <a:noFill/>
        </p:spPr>
        <p:txBody>
          <a:bodyPr wrap="square">
            <a:spAutoFit/>
          </a:bodyPr>
          <a:lstStyle/>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Prepare and deliver test progress reports and test summary reports based on the information gathered </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Adapt planning based on test results and progress (sometimes documented in test progress reports, and/or in-test summary reports for another testing already completed on the project) and take any actions necessary for test control</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Support setting up the defect management system and adequate configuration management of </a:t>
            </a:r>
            <a:r>
              <a:rPr lang="en-US" sz="2000" b="1" dirty="0" err="1">
                <a:latin typeface="Arial" panose="020B0604020202020204" pitchFamily="34" charset="0"/>
                <a:cs typeface="Arial" panose="020B0604020202020204" pitchFamily="34" charset="0"/>
              </a:rPr>
              <a:t>testware</a:t>
            </a:r>
            <a:r>
              <a:rPr lang="en-US" sz="2000" b="1"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Introduce suitable metrics for measuring test progress and evaluating the quality of the testing and the product </a:t>
            </a:r>
          </a:p>
        </p:txBody>
      </p:sp>
    </p:spTree>
    <p:extLst>
      <p:ext uri="{BB962C8B-B14F-4D97-AF65-F5344CB8AC3E}">
        <p14:creationId xmlns:p14="http://schemas.microsoft.com/office/powerpoint/2010/main" val="104178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15</a:t>
            </a:fld>
            <a:endParaRPr lang="en-AU" dirty="0"/>
          </a:p>
        </p:txBody>
      </p:sp>
      <p:sp>
        <p:nvSpPr>
          <p:cNvPr id="3" name="TextBox 2">
            <a:extLst>
              <a:ext uri="{FF2B5EF4-FFF2-40B4-BE49-F238E27FC236}">
                <a16:creationId xmlns:a16="http://schemas.microsoft.com/office/drawing/2014/main" id="{440DEF5B-C14E-E743-AFAB-3A35ECE05C0F}"/>
              </a:ext>
            </a:extLst>
          </p:cNvPr>
          <p:cNvSpPr txBox="1"/>
          <p:nvPr/>
        </p:nvSpPr>
        <p:spPr>
          <a:xfrm>
            <a:off x="950701" y="1383579"/>
            <a:ext cx="547260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Tester tasks may include:</a:t>
            </a:r>
            <a:endParaRPr lang="en-US" sz="2400" dirty="0"/>
          </a:p>
        </p:txBody>
      </p:sp>
      <p:sp>
        <p:nvSpPr>
          <p:cNvPr id="7" name="TextBox 6">
            <a:extLst>
              <a:ext uri="{FF2B5EF4-FFF2-40B4-BE49-F238E27FC236}">
                <a16:creationId xmlns:a16="http://schemas.microsoft.com/office/drawing/2014/main" id="{465221CB-B99D-D63D-A207-238028B31D61}"/>
              </a:ext>
            </a:extLst>
          </p:cNvPr>
          <p:cNvSpPr txBox="1"/>
          <p:nvPr/>
        </p:nvSpPr>
        <p:spPr>
          <a:xfrm>
            <a:off x="982669" y="2060848"/>
            <a:ext cx="7765795"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Review and contribute to test plans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Analyze, review, and assess requirements, user stories and acceptance criteria, specifications, and models for testability (i.e., the test basis)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Identify and document test conditions, and capture traceability between test cases, test conditions, and the test basis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Design and implement test cases and test procedures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Prepare and acquire test data </a:t>
            </a:r>
          </a:p>
        </p:txBody>
      </p:sp>
    </p:spTree>
    <p:extLst>
      <p:ext uri="{BB962C8B-B14F-4D97-AF65-F5344CB8AC3E}">
        <p14:creationId xmlns:p14="http://schemas.microsoft.com/office/powerpoint/2010/main" val="190691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16</a:t>
            </a:fld>
            <a:endParaRPr lang="en-AU" dirty="0"/>
          </a:p>
        </p:txBody>
      </p:sp>
      <p:sp>
        <p:nvSpPr>
          <p:cNvPr id="3" name="TextBox 2">
            <a:extLst>
              <a:ext uri="{FF2B5EF4-FFF2-40B4-BE49-F238E27FC236}">
                <a16:creationId xmlns:a16="http://schemas.microsoft.com/office/drawing/2014/main" id="{705CF15B-C97C-1349-F600-6494F4E7BC12}"/>
              </a:ext>
            </a:extLst>
          </p:cNvPr>
          <p:cNvSpPr txBox="1"/>
          <p:nvPr/>
        </p:nvSpPr>
        <p:spPr>
          <a:xfrm>
            <a:off x="755576" y="1168210"/>
            <a:ext cx="763284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Tester tasks may include:</a:t>
            </a:r>
            <a:endParaRPr lang="en-US" sz="2400" dirty="0"/>
          </a:p>
        </p:txBody>
      </p:sp>
      <p:sp>
        <p:nvSpPr>
          <p:cNvPr id="7" name="TextBox 6">
            <a:extLst>
              <a:ext uri="{FF2B5EF4-FFF2-40B4-BE49-F238E27FC236}">
                <a16:creationId xmlns:a16="http://schemas.microsoft.com/office/drawing/2014/main" id="{2518D4D5-EFE5-DD6D-169C-00371EC668DB}"/>
              </a:ext>
            </a:extLst>
          </p:cNvPr>
          <p:cNvSpPr txBox="1"/>
          <p:nvPr/>
        </p:nvSpPr>
        <p:spPr>
          <a:xfrm>
            <a:off x="755576" y="1996471"/>
            <a:ext cx="7920880" cy="4401205"/>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Create the detailed test execution schedule</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Execute tests, evaluate the results, and document deviations from expected results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Use appropriate tools to facilitate the test process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Automate tests as needed (may be supported by a developer or a test automation expert)</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Design, set up, and verify test environment(s), often coordinating with system administration and network management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1743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17</a:t>
            </a:fld>
            <a:endParaRPr lang="en-AU" dirty="0"/>
          </a:p>
        </p:txBody>
      </p:sp>
      <p:sp>
        <p:nvSpPr>
          <p:cNvPr id="3" name="TextBox 2">
            <a:extLst>
              <a:ext uri="{FF2B5EF4-FFF2-40B4-BE49-F238E27FC236}">
                <a16:creationId xmlns:a16="http://schemas.microsoft.com/office/drawing/2014/main" id="{B451DA9D-761B-0B87-5FD4-D4C881D7218F}"/>
              </a:ext>
            </a:extLst>
          </p:cNvPr>
          <p:cNvSpPr txBox="1"/>
          <p:nvPr/>
        </p:nvSpPr>
        <p:spPr>
          <a:xfrm>
            <a:off x="467544" y="980728"/>
            <a:ext cx="8280920"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Planning and Estimation in Test Organization</a:t>
            </a:r>
            <a:endParaRPr lang="en-US" sz="2800" dirty="0"/>
          </a:p>
        </p:txBody>
      </p:sp>
      <p:sp>
        <p:nvSpPr>
          <p:cNvPr id="7" name="TextBox 6">
            <a:extLst>
              <a:ext uri="{FF2B5EF4-FFF2-40B4-BE49-F238E27FC236}">
                <a16:creationId xmlns:a16="http://schemas.microsoft.com/office/drawing/2014/main" id="{4C56B769-9F2B-BC27-540B-185A97D3A4B3}"/>
              </a:ext>
            </a:extLst>
          </p:cNvPr>
          <p:cNvSpPr txBox="1"/>
          <p:nvPr/>
        </p:nvSpPr>
        <p:spPr>
          <a:xfrm>
            <a:off x="502395" y="1992040"/>
            <a:ext cx="6624736" cy="830997"/>
          </a:xfrm>
          <a:prstGeom prst="rect">
            <a:avLst/>
          </a:prstGeom>
          <a:noFill/>
        </p:spPr>
        <p:txBody>
          <a:bodyPr wrap="square">
            <a:spAutoFit/>
          </a:bodyPr>
          <a:lstStyle/>
          <a:p>
            <a:endParaRPr lang="en-US" sz="2400" dirty="0"/>
          </a:p>
          <a:p>
            <a:r>
              <a:rPr lang="en-US" sz="2400" b="1" dirty="0">
                <a:latin typeface="Arial" panose="020B0604020202020204" pitchFamily="34" charset="0"/>
                <a:cs typeface="Arial" panose="020B0604020202020204" pitchFamily="34" charset="0"/>
              </a:rPr>
              <a:t>Purpose and Content of a Test Plan</a:t>
            </a:r>
          </a:p>
        </p:txBody>
      </p:sp>
      <p:sp>
        <p:nvSpPr>
          <p:cNvPr id="9" name="TextBox 8">
            <a:extLst>
              <a:ext uri="{FF2B5EF4-FFF2-40B4-BE49-F238E27FC236}">
                <a16:creationId xmlns:a16="http://schemas.microsoft.com/office/drawing/2014/main" id="{BC3521E1-82D0-DC2F-FA66-24D27F96A54F}"/>
              </a:ext>
            </a:extLst>
          </p:cNvPr>
          <p:cNvSpPr txBox="1"/>
          <p:nvPr/>
        </p:nvSpPr>
        <p:spPr>
          <a:xfrm>
            <a:off x="323528" y="2981718"/>
            <a:ext cx="8424936"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Test planning activities may include the following and some of these may be documented in a test plan: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Determining the scope, objectives, and risks of testing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Defining the overall approach to testing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Integrating and coordinating the test activities into the software lifecycle activities </a:t>
            </a:r>
          </a:p>
        </p:txBody>
      </p:sp>
    </p:spTree>
    <p:extLst>
      <p:ext uri="{BB962C8B-B14F-4D97-AF65-F5344CB8AC3E}">
        <p14:creationId xmlns:p14="http://schemas.microsoft.com/office/powerpoint/2010/main" val="3461678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18</a:t>
            </a:fld>
            <a:endParaRPr lang="en-AU" dirty="0"/>
          </a:p>
        </p:txBody>
      </p:sp>
      <p:sp>
        <p:nvSpPr>
          <p:cNvPr id="3" name="TextBox 2">
            <a:extLst>
              <a:ext uri="{FF2B5EF4-FFF2-40B4-BE49-F238E27FC236}">
                <a16:creationId xmlns:a16="http://schemas.microsoft.com/office/drawing/2014/main" id="{4C0FA54F-20CA-2C5D-98FD-A8019D026FE5}"/>
              </a:ext>
            </a:extLst>
          </p:cNvPr>
          <p:cNvSpPr txBox="1"/>
          <p:nvPr/>
        </p:nvSpPr>
        <p:spPr>
          <a:xfrm>
            <a:off x="724579" y="1144845"/>
            <a:ext cx="7694839"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Test Planning and Estimation in Test Organization</a:t>
            </a:r>
            <a:endParaRPr lang="en-US" sz="2400" dirty="0"/>
          </a:p>
        </p:txBody>
      </p:sp>
      <p:sp>
        <p:nvSpPr>
          <p:cNvPr id="7" name="TextBox 6">
            <a:extLst>
              <a:ext uri="{FF2B5EF4-FFF2-40B4-BE49-F238E27FC236}">
                <a16:creationId xmlns:a16="http://schemas.microsoft.com/office/drawing/2014/main" id="{4DD664B5-A82A-B60C-30CF-B05818AA3C1C}"/>
              </a:ext>
            </a:extLst>
          </p:cNvPr>
          <p:cNvSpPr txBox="1"/>
          <p:nvPr/>
        </p:nvSpPr>
        <p:spPr>
          <a:xfrm>
            <a:off x="724580" y="2276872"/>
            <a:ext cx="7694839"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Making decisions about what to test, the people and other resources required to perform the various test activities, and how to test activities will be carried out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Scheduling of test analysis, design, implementation, execution, and evaluation activities, either on particular dates (e.g., in sequential development) or in the context of each iteration (e.g., in iterative development)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Selecting metrics for test monitoring and control</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Budgeting for the test activities</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759512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19</a:t>
            </a:fld>
            <a:endParaRPr lang="en-AU" dirty="0"/>
          </a:p>
        </p:txBody>
      </p:sp>
      <p:sp>
        <p:nvSpPr>
          <p:cNvPr id="3" name="TextBox 2">
            <a:extLst>
              <a:ext uri="{FF2B5EF4-FFF2-40B4-BE49-F238E27FC236}">
                <a16:creationId xmlns:a16="http://schemas.microsoft.com/office/drawing/2014/main" id="{EA726344-EF80-DF61-A5FC-4D3A12FE9BD6}"/>
              </a:ext>
            </a:extLst>
          </p:cNvPr>
          <p:cNvSpPr txBox="1"/>
          <p:nvPr/>
        </p:nvSpPr>
        <p:spPr>
          <a:xfrm>
            <a:off x="755575" y="1052736"/>
            <a:ext cx="7562849"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Strategy and Test Approach in Test Organization</a:t>
            </a:r>
            <a:endParaRPr lang="en-US" sz="2800" dirty="0"/>
          </a:p>
        </p:txBody>
      </p:sp>
      <p:sp>
        <p:nvSpPr>
          <p:cNvPr id="7" name="TextBox 6">
            <a:extLst>
              <a:ext uri="{FF2B5EF4-FFF2-40B4-BE49-F238E27FC236}">
                <a16:creationId xmlns:a16="http://schemas.microsoft.com/office/drawing/2014/main" id="{38B19F4C-CC44-56C3-96E5-7B337387972E}"/>
              </a:ext>
            </a:extLst>
          </p:cNvPr>
          <p:cNvSpPr txBox="1"/>
          <p:nvPr/>
        </p:nvSpPr>
        <p:spPr>
          <a:xfrm>
            <a:off x="825576" y="1962641"/>
            <a:ext cx="8066904" cy="1569660"/>
          </a:xfrm>
          <a:prstGeom prst="rect">
            <a:avLst/>
          </a:prstGeom>
          <a:noFill/>
        </p:spPr>
        <p:txBody>
          <a:bodyPr wrap="square">
            <a:spAutoFit/>
          </a:bodyPr>
          <a:lstStyle/>
          <a:p>
            <a:endParaRPr lang="en-US" sz="2400" dirty="0"/>
          </a:p>
          <a:p>
            <a:r>
              <a:rPr lang="en-US" sz="2400" b="1" dirty="0">
                <a:latin typeface="Arial" panose="020B0604020202020204" pitchFamily="34" charset="0"/>
                <a:cs typeface="Arial" panose="020B0604020202020204" pitchFamily="34" charset="0"/>
              </a:rPr>
              <a:t>A test strategy provides a generalized description of the test process, usually at the product or organizational level</a:t>
            </a:r>
          </a:p>
        </p:txBody>
      </p:sp>
      <p:sp>
        <p:nvSpPr>
          <p:cNvPr id="9" name="TextBox 8">
            <a:extLst>
              <a:ext uri="{FF2B5EF4-FFF2-40B4-BE49-F238E27FC236}">
                <a16:creationId xmlns:a16="http://schemas.microsoft.com/office/drawing/2014/main" id="{98A505FE-44C7-4A6A-F9EF-77A79703B7CD}"/>
              </a:ext>
            </a:extLst>
          </p:cNvPr>
          <p:cNvSpPr txBox="1"/>
          <p:nvPr/>
        </p:nvSpPr>
        <p:spPr>
          <a:xfrm>
            <a:off x="901600" y="3763033"/>
            <a:ext cx="7416824" cy="2554545"/>
          </a:xfrm>
          <a:prstGeom prst="rect">
            <a:avLst/>
          </a:prstGeom>
          <a:noFill/>
        </p:spPr>
        <p:txBody>
          <a:bodyPr wrap="square">
            <a:spAutoFit/>
          </a:bodyPr>
          <a:lstStyle/>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Analytical: Based on an analysis of some factor (e.g., requirement or risk).</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Risk-based testing is an example of an analytical approach, where tests are designed and prioritized based on the level of risk.</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241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a:t>
            </a:fld>
            <a:endParaRPr lang="en-AU" dirty="0"/>
          </a:p>
        </p:txBody>
      </p:sp>
      <p:sp>
        <p:nvSpPr>
          <p:cNvPr id="3" name="TextBox 2">
            <a:extLst>
              <a:ext uri="{FF2B5EF4-FFF2-40B4-BE49-F238E27FC236}">
                <a16:creationId xmlns:a16="http://schemas.microsoft.com/office/drawing/2014/main" id="{70F4B6F1-11FA-8944-E2FB-C0C814A8E2BC}"/>
              </a:ext>
            </a:extLst>
          </p:cNvPr>
          <p:cNvSpPr txBox="1"/>
          <p:nvPr/>
        </p:nvSpPr>
        <p:spPr>
          <a:xfrm>
            <a:off x="1259632" y="1052736"/>
            <a:ext cx="5111224"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Chapter 5_Test Management			</a:t>
            </a:r>
            <a:endParaRPr lang="en-US" sz="2800" dirty="0"/>
          </a:p>
        </p:txBody>
      </p:sp>
      <p:sp>
        <p:nvSpPr>
          <p:cNvPr id="7" name="TextBox 6">
            <a:extLst>
              <a:ext uri="{FF2B5EF4-FFF2-40B4-BE49-F238E27FC236}">
                <a16:creationId xmlns:a16="http://schemas.microsoft.com/office/drawing/2014/main" id="{BE84DBDB-F512-A42E-ECD6-68A36E90C76C}"/>
              </a:ext>
            </a:extLst>
          </p:cNvPr>
          <p:cNvSpPr txBox="1"/>
          <p:nvPr/>
        </p:nvSpPr>
        <p:spPr>
          <a:xfrm>
            <a:off x="1259632" y="2204864"/>
            <a:ext cx="7344816" cy="2585323"/>
          </a:xfrm>
          <a:prstGeom prst="rect">
            <a:avLst/>
          </a:prstGeom>
          <a:noFill/>
        </p:spPr>
        <p:txBody>
          <a:bodyPr wrap="square">
            <a:spAutoFit/>
          </a:bodyPr>
          <a:lstStyle/>
          <a:p>
            <a:pPr marL="0" indent="0">
              <a:buNone/>
            </a:pPr>
            <a:r>
              <a:rPr lang="en-US" sz="2400" b="1" dirty="0">
                <a:latin typeface="Arial" panose="020B0604020202020204" pitchFamily="34" charset="0"/>
                <a:cs typeface="Arial" panose="020B0604020202020204" pitchFamily="34" charset="0"/>
              </a:rPr>
              <a:t>Keywords</a:t>
            </a:r>
          </a:p>
          <a:p>
            <a:endParaRPr lang="en-US" sz="18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Configuration management, defect management, defect report, entry criteria, exit criteria, product risk, project risk, risk, risk level, risk-based testing, test approach, test control, test estimation, test manager, test monitoring, test plan, test planning, test progress report, test strategy, test summary report, tester </a:t>
            </a:r>
          </a:p>
        </p:txBody>
      </p:sp>
    </p:spTree>
    <p:extLst>
      <p:ext uri="{BB962C8B-B14F-4D97-AF65-F5344CB8AC3E}">
        <p14:creationId xmlns:p14="http://schemas.microsoft.com/office/powerpoint/2010/main" val="1195576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20</a:t>
            </a:fld>
            <a:endParaRPr lang="en-AU" dirty="0"/>
          </a:p>
        </p:txBody>
      </p:sp>
      <p:sp>
        <p:nvSpPr>
          <p:cNvPr id="3" name="TextBox 2">
            <a:extLst>
              <a:ext uri="{FF2B5EF4-FFF2-40B4-BE49-F238E27FC236}">
                <a16:creationId xmlns:a16="http://schemas.microsoft.com/office/drawing/2014/main" id="{7DF8157F-2EF2-7CF8-35E1-29F43827DCEE}"/>
              </a:ext>
            </a:extLst>
          </p:cNvPr>
          <p:cNvSpPr txBox="1"/>
          <p:nvPr/>
        </p:nvSpPr>
        <p:spPr>
          <a:xfrm>
            <a:off x="611560" y="1196752"/>
            <a:ext cx="7992888" cy="1200329"/>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A test strategy provides a generalized description of the test process, usually at the product or organizational level</a:t>
            </a:r>
          </a:p>
        </p:txBody>
      </p:sp>
      <p:sp>
        <p:nvSpPr>
          <p:cNvPr id="7" name="TextBox 6">
            <a:extLst>
              <a:ext uri="{FF2B5EF4-FFF2-40B4-BE49-F238E27FC236}">
                <a16:creationId xmlns:a16="http://schemas.microsoft.com/office/drawing/2014/main" id="{0F2D2387-E720-FA35-1DC6-96AF82B31DEA}"/>
              </a:ext>
            </a:extLst>
          </p:cNvPr>
          <p:cNvSpPr txBox="1"/>
          <p:nvPr/>
        </p:nvSpPr>
        <p:spPr>
          <a:xfrm>
            <a:off x="575556" y="2780928"/>
            <a:ext cx="7992888" cy="2246769"/>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Model-Based: In this type of test strategy, tests are designed based on some model of some required aspect of the product, such as a function, a business process, an internal structure, or a non-functional characteristic (e.g., reliability).</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Regression-averse: This type of test strategy is motivated by a desire to avoid regression of existing capabilities.</a:t>
            </a:r>
          </a:p>
        </p:txBody>
      </p:sp>
    </p:spTree>
    <p:extLst>
      <p:ext uri="{BB962C8B-B14F-4D97-AF65-F5344CB8AC3E}">
        <p14:creationId xmlns:p14="http://schemas.microsoft.com/office/powerpoint/2010/main" val="4050606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21</a:t>
            </a:fld>
            <a:endParaRPr lang="en-AU" dirty="0"/>
          </a:p>
        </p:txBody>
      </p:sp>
      <p:sp>
        <p:nvSpPr>
          <p:cNvPr id="3" name="TextBox 2">
            <a:extLst>
              <a:ext uri="{FF2B5EF4-FFF2-40B4-BE49-F238E27FC236}">
                <a16:creationId xmlns:a16="http://schemas.microsoft.com/office/drawing/2014/main" id="{E22F779D-8B43-9119-E72B-79B4FA54C99D}"/>
              </a:ext>
            </a:extLst>
          </p:cNvPr>
          <p:cNvSpPr txBox="1"/>
          <p:nvPr/>
        </p:nvSpPr>
        <p:spPr>
          <a:xfrm>
            <a:off x="1043608" y="1196752"/>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Test Strategy</a:t>
            </a:r>
            <a:endParaRPr lang="en-US" sz="2400" dirty="0"/>
          </a:p>
        </p:txBody>
      </p:sp>
      <p:sp>
        <p:nvSpPr>
          <p:cNvPr id="7" name="TextBox 6">
            <a:extLst>
              <a:ext uri="{FF2B5EF4-FFF2-40B4-BE49-F238E27FC236}">
                <a16:creationId xmlns:a16="http://schemas.microsoft.com/office/drawing/2014/main" id="{DD22C87A-BFC7-6385-EF3B-EEBD65B1D391}"/>
              </a:ext>
            </a:extLst>
          </p:cNvPr>
          <p:cNvSpPr txBox="1"/>
          <p:nvPr/>
        </p:nvSpPr>
        <p:spPr>
          <a:xfrm>
            <a:off x="938212" y="1988840"/>
            <a:ext cx="7562850"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Process-compliant (or standard-compliant): This type of test strategy involves analyzing, designing, and implementing tests based on external rules and standards, such as those specified by industry-specific standards, by process documentation, the rigorous identification and use of the test basis, or by any process or standard imposed on or by the organization.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Directed (or consultative): This type of test strategy is driven primarily by advice, guidance, or instructions of stakeholders, business domain experts, or technology experts, who may be outside the test team or outside the organization itself.</a:t>
            </a:r>
          </a:p>
        </p:txBody>
      </p:sp>
    </p:spTree>
    <p:extLst>
      <p:ext uri="{BB962C8B-B14F-4D97-AF65-F5344CB8AC3E}">
        <p14:creationId xmlns:p14="http://schemas.microsoft.com/office/powerpoint/2010/main" val="1951286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22</a:t>
            </a:fld>
            <a:endParaRPr lang="en-AU" dirty="0"/>
          </a:p>
        </p:txBody>
      </p:sp>
      <p:sp>
        <p:nvSpPr>
          <p:cNvPr id="3" name="TextBox 2">
            <a:extLst>
              <a:ext uri="{FF2B5EF4-FFF2-40B4-BE49-F238E27FC236}">
                <a16:creationId xmlns:a16="http://schemas.microsoft.com/office/drawing/2014/main" id="{95F618FC-A36E-510A-FA0E-834283CFF363}"/>
              </a:ext>
            </a:extLst>
          </p:cNvPr>
          <p:cNvSpPr txBox="1"/>
          <p:nvPr/>
        </p:nvSpPr>
        <p:spPr>
          <a:xfrm>
            <a:off x="971600" y="1268760"/>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Test Strategy</a:t>
            </a:r>
            <a:endParaRPr lang="en-US" sz="2400" dirty="0"/>
          </a:p>
        </p:txBody>
      </p:sp>
      <p:sp>
        <p:nvSpPr>
          <p:cNvPr id="7" name="TextBox 6">
            <a:extLst>
              <a:ext uri="{FF2B5EF4-FFF2-40B4-BE49-F238E27FC236}">
                <a16:creationId xmlns:a16="http://schemas.microsoft.com/office/drawing/2014/main" id="{16CA31F2-740B-B970-5B02-BFBD1377A231}"/>
              </a:ext>
            </a:extLst>
          </p:cNvPr>
          <p:cNvSpPr txBox="1"/>
          <p:nvPr/>
        </p:nvSpPr>
        <p:spPr>
          <a:xfrm>
            <a:off x="467544" y="2095938"/>
            <a:ext cx="8352928" cy="3170099"/>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Regression-averse: This type of test strategy is motivated by a desire to avoid regression of existing capabilities.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Reactive: In this type of test strategy, testing is reactive to the component or system being tested, and the events occurring during test execution, rather than being pre-planned (as the preceding strategies are).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Exploratory testing is a common technique employed in reactive strategies. </a:t>
            </a:r>
          </a:p>
        </p:txBody>
      </p:sp>
    </p:spTree>
    <p:extLst>
      <p:ext uri="{BB962C8B-B14F-4D97-AF65-F5344CB8AC3E}">
        <p14:creationId xmlns:p14="http://schemas.microsoft.com/office/powerpoint/2010/main" val="3372326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23</a:t>
            </a:fld>
            <a:endParaRPr lang="en-AU" dirty="0"/>
          </a:p>
        </p:txBody>
      </p:sp>
      <p:sp>
        <p:nvSpPr>
          <p:cNvPr id="3" name="TextBox 2">
            <a:extLst>
              <a:ext uri="{FF2B5EF4-FFF2-40B4-BE49-F238E27FC236}">
                <a16:creationId xmlns:a16="http://schemas.microsoft.com/office/drawing/2014/main" id="{C8D7465E-C345-B6C2-6A4E-3AF26EE2A9A7}"/>
              </a:ext>
            </a:extLst>
          </p:cNvPr>
          <p:cNvSpPr txBox="1"/>
          <p:nvPr/>
        </p:nvSpPr>
        <p:spPr>
          <a:xfrm>
            <a:off x="467544" y="1124744"/>
            <a:ext cx="8280920"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Entry Criteria and Exit Criteria (Definition of Ready and Definition of Done</a:t>
            </a:r>
            <a:endParaRPr lang="en-US" sz="2800" dirty="0"/>
          </a:p>
        </p:txBody>
      </p:sp>
      <p:sp>
        <p:nvSpPr>
          <p:cNvPr id="7" name="TextBox 6">
            <a:extLst>
              <a:ext uri="{FF2B5EF4-FFF2-40B4-BE49-F238E27FC236}">
                <a16:creationId xmlns:a16="http://schemas.microsoft.com/office/drawing/2014/main" id="{75D38CA2-33DC-B31F-B512-42CC292FC446}"/>
              </a:ext>
            </a:extLst>
          </p:cNvPr>
          <p:cNvSpPr txBox="1"/>
          <p:nvPr/>
        </p:nvSpPr>
        <p:spPr>
          <a:xfrm>
            <a:off x="840940" y="2204864"/>
            <a:ext cx="7907524" cy="2554545"/>
          </a:xfrm>
          <a:prstGeom prst="rect">
            <a:avLst/>
          </a:prstGeom>
          <a:noFill/>
        </p:spPr>
        <p:txBody>
          <a:bodyPr wrap="square">
            <a:spAutoFit/>
          </a:bodyPr>
          <a:lstStyle/>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To exercise effective control over the quality of the software, and of the testing, it is advisable to have criteria that define when a given test activity should start and when the activity is complete</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Entry and exit criteria should be defined for each test level and test type, and will differ based on the test objectives.</a:t>
            </a:r>
          </a:p>
        </p:txBody>
      </p:sp>
    </p:spTree>
    <p:extLst>
      <p:ext uri="{BB962C8B-B14F-4D97-AF65-F5344CB8AC3E}">
        <p14:creationId xmlns:p14="http://schemas.microsoft.com/office/powerpoint/2010/main" val="18504929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24</a:t>
            </a:fld>
            <a:endParaRPr lang="en-AU" dirty="0"/>
          </a:p>
        </p:txBody>
      </p:sp>
      <p:sp>
        <p:nvSpPr>
          <p:cNvPr id="3" name="TextBox 2">
            <a:extLst>
              <a:ext uri="{FF2B5EF4-FFF2-40B4-BE49-F238E27FC236}">
                <a16:creationId xmlns:a16="http://schemas.microsoft.com/office/drawing/2014/main" id="{49F0028B-6A00-46B9-FE11-51EEE08A0E8E}"/>
              </a:ext>
            </a:extLst>
          </p:cNvPr>
          <p:cNvSpPr txBox="1"/>
          <p:nvPr/>
        </p:nvSpPr>
        <p:spPr>
          <a:xfrm>
            <a:off x="467544" y="1210248"/>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Typical entry criteria include:</a:t>
            </a:r>
            <a:endParaRPr lang="en-US" sz="2400" dirty="0"/>
          </a:p>
        </p:txBody>
      </p:sp>
      <p:sp>
        <p:nvSpPr>
          <p:cNvPr id="7" name="TextBox 6">
            <a:extLst>
              <a:ext uri="{FF2B5EF4-FFF2-40B4-BE49-F238E27FC236}">
                <a16:creationId xmlns:a16="http://schemas.microsoft.com/office/drawing/2014/main" id="{2554660C-8C26-B3B6-7076-804E64155127}"/>
              </a:ext>
            </a:extLst>
          </p:cNvPr>
          <p:cNvSpPr txBox="1"/>
          <p:nvPr/>
        </p:nvSpPr>
        <p:spPr>
          <a:xfrm>
            <a:off x="395536" y="1862100"/>
            <a:ext cx="8426946" cy="378565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Availability of testable requirements, user stories, and/or models (e.g., when following a model-based testing strategy)</a:t>
            </a: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Availability of test items that have met the exit criteria for any prior test levels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Availability of test environment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Availability of necessary test tools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Availability of test data and other necessary resources</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4184355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25</a:t>
            </a:fld>
            <a:endParaRPr lang="en-AU" dirty="0"/>
          </a:p>
        </p:txBody>
      </p:sp>
      <p:sp>
        <p:nvSpPr>
          <p:cNvPr id="3" name="TextBox 2">
            <a:extLst>
              <a:ext uri="{FF2B5EF4-FFF2-40B4-BE49-F238E27FC236}">
                <a16:creationId xmlns:a16="http://schemas.microsoft.com/office/drawing/2014/main" id="{BB48AB3F-FEE9-6707-F6A4-A122D4D5E4C7}"/>
              </a:ext>
            </a:extLst>
          </p:cNvPr>
          <p:cNvSpPr txBox="1"/>
          <p:nvPr/>
        </p:nvSpPr>
        <p:spPr>
          <a:xfrm>
            <a:off x="467544" y="1070510"/>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Typical exit criteria include:</a:t>
            </a:r>
            <a:endParaRPr lang="en-US" sz="2400" dirty="0"/>
          </a:p>
        </p:txBody>
      </p:sp>
      <p:sp>
        <p:nvSpPr>
          <p:cNvPr id="7" name="TextBox 6">
            <a:extLst>
              <a:ext uri="{FF2B5EF4-FFF2-40B4-BE49-F238E27FC236}">
                <a16:creationId xmlns:a16="http://schemas.microsoft.com/office/drawing/2014/main" id="{5884B39F-7DE3-71ED-F118-823391358BB9}"/>
              </a:ext>
            </a:extLst>
          </p:cNvPr>
          <p:cNvSpPr txBox="1"/>
          <p:nvPr/>
        </p:nvSpPr>
        <p:spPr>
          <a:xfrm>
            <a:off x="323529" y="1771005"/>
            <a:ext cx="8568952" cy="3785652"/>
          </a:xfrm>
          <a:prstGeom prst="rect">
            <a:avLst/>
          </a:prstGeom>
          <a:noFill/>
        </p:spPr>
        <p:txBody>
          <a:bodyPr wrap="square">
            <a:spAutoFit/>
          </a:bodyPr>
          <a:lstStyle/>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Planned tests have been executed</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A defined level of coverage (e.g., of requirements, user stories, acceptance criteria, risks, code) has been achieved </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The number of unresolved defects is within an agreed limit</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The number of estimated remaining defects is sufficiently low</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The evaluated levels of reliability, performance efficiency, usability, security, and other relevant quality characteristics are sufficient</a:t>
            </a:r>
          </a:p>
        </p:txBody>
      </p:sp>
    </p:spTree>
    <p:extLst>
      <p:ext uri="{BB962C8B-B14F-4D97-AF65-F5344CB8AC3E}">
        <p14:creationId xmlns:p14="http://schemas.microsoft.com/office/powerpoint/2010/main" val="2887173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26</a:t>
            </a:fld>
            <a:endParaRPr lang="en-AU" dirty="0"/>
          </a:p>
        </p:txBody>
      </p:sp>
      <p:sp>
        <p:nvSpPr>
          <p:cNvPr id="3" name="TextBox 2">
            <a:extLst>
              <a:ext uri="{FF2B5EF4-FFF2-40B4-BE49-F238E27FC236}">
                <a16:creationId xmlns:a16="http://schemas.microsoft.com/office/drawing/2014/main" id="{E4C63F68-C33F-1520-D559-5F5F1DD2F52A}"/>
              </a:ext>
            </a:extLst>
          </p:cNvPr>
          <p:cNvSpPr txBox="1"/>
          <p:nvPr/>
        </p:nvSpPr>
        <p:spPr>
          <a:xfrm>
            <a:off x="539552" y="1084089"/>
            <a:ext cx="6048672"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Execution Schedule</a:t>
            </a:r>
            <a:endParaRPr lang="en-US" sz="2800" dirty="0"/>
          </a:p>
        </p:txBody>
      </p:sp>
      <p:sp>
        <p:nvSpPr>
          <p:cNvPr id="7" name="TextBox 6">
            <a:extLst>
              <a:ext uri="{FF2B5EF4-FFF2-40B4-BE49-F238E27FC236}">
                <a16:creationId xmlns:a16="http://schemas.microsoft.com/office/drawing/2014/main" id="{A37E7C98-D935-2487-9A1F-FBB7C606DE38}"/>
              </a:ext>
            </a:extLst>
          </p:cNvPr>
          <p:cNvSpPr txBox="1"/>
          <p:nvPr/>
        </p:nvSpPr>
        <p:spPr>
          <a:xfrm>
            <a:off x="539552" y="1772816"/>
            <a:ext cx="8282930" cy="3477875"/>
          </a:xfrm>
          <a:prstGeom prst="rect">
            <a:avLst/>
          </a:prstGeom>
          <a:noFill/>
        </p:spPr>
        <p:txBody>
          <a:bodyPr wrap="square">
            <a:spAutoFit/>
          </a:bodyPr>
          <a:lstStyle/>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Once the various test cases and test procedures are produced (with some test procedures potentially automated) and assembled into test suites, the test suites can be arranged in a test execution schedule that defines the order in which they are to be run.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test execution schedule should take into account such factors as prioritization, dependencies, confirmation tests, regression tests, and the most efficient sequence for executing the tests</a:t>
            </a:r>
          </a:p>
        </p:txBody>
      </p:sp>
    </p:spTree>
    <p:extLst>
      <p:ext uri="{BB962C8B-B14F-4D97-AF65-F5344CB8AC3E}">
        <p14:creationId xmlns:p14="http://schemas.microsoft.com/office/powerpoint/2010/main" val="31202960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27</a:t>
            </a:fld>
            <a:endParaRPr lang="en-AU" dirty="0"/>
          </a:p>
        </p:txBody>
      </p:sp>
      <p:sp>
        <p:nvSpPr>
          <p:cNvPr id="3" name="TextBox 2">
            <a:extLst>
              <a:ext uri="{FF2B5EF4-FFF2-40B4-BE49-F238E27FC236}">
                <a16:creationId xmlns:a16="http://schemas.microsoft.com/office/drawing/2014/main" id="{A66D919E-D089-E451-3FC2-C2C4FF2D3F4E}"/>
              </a:ext>
            </a:extLst>
          </p:cNvPr>
          <p:cNvSpPr txBox="1"/>
          <p:nvPr/>
        </p:nvSpPr>
        <p:spPr>
          <a:xfrm>
            <a:off x="395536" y="1124744"/>
            <a:ext cx="7200652"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Factors Influencing the Test Effort</a:t>
            </a:r>
            <a:endParaRPr lang="en-US" sz="2800" dirty="0"/>
          </a:p>
        </p:txBody>
      </p:sp>
      <p:sp>
        <p:nvSpPr>
          <p:cNvPr id="7" name="TextBox 6">
            <a:extLst>
              <a:ext uri="{FF2B5EF4-FFF2-40B4-BE49-F238E27FC236}">
                <a16:creationId xmlns:a16="http://schemas.microsoft.com/office/drawing/2014/main" id="{FEC9BECB-DE32-8671-6F29-39EB7E3B2C27}"/>
              </a:ext>
            </a:extLst>
          </p:cNvPr>
          <p:cNvSpPr txBox="1"/>
          <p:nvPr/>
        </p:nvSpPr>
        <p:spPr>
          <a:xfrm>
            <a:off x="395536" y="1647824"/>
            <a:ext cx="8208912" cy="2308324"/>
          </a:xfrm>
          <a:prstGeom prst="rect">
            <a:avLst/>
          </a:prstGeom>
          <a:noFill/>
        </p:spPr>
        <p:txBody>
          <a:bodyPr wrap="square">
            <a:spAutoFit/>
          </a:bodyPr>
          <a:lstStyle/>
          <a:p>
            <a:endParaRPr lang="en-US" sz="2400" dirty="0"/>
          </a:p>
          <a:p>
            <a:r>
              <a:rPr lang="en-US" sz="2400" b="1" dirty="0">
                <a:latin typeface="Arial" panose="020B0604020202020204" pitchFamily="34" charset="0"/>
                <a:cs typeface="Arial" panose="020B0604020202020204" pitchFamily="34" charset="0"/>
              </a:rPr>
              <a:t>Test effort estimation involves predicting the amount of test-related work that will be needed in order to meet the objectives of the testing for a particular project, release, or iteration.</a:t>
            </a:r>
          </a:p>
          <a:p>
            <a:endParaRPr lang="en-US" sz="2400" dirty="0"/>
          </a:p>
        </p:txBody>
      </p:sp>
      <p:sp>
        <p:nvSpPr>
          <p:cNvPr id="9" name="TextBox 8">
            <a:extLst>
              <a:ext uri="{FF2B5EF4-FFF2-40B4-BE49-F238E27FC236}">
                <a16:creationId xmlns:a16="http://schemas.microsoft.com/office/drawing/2014/main" id="{0ED84C1F-68A1-DB87-83A0-428130E8BCDC}"/>
              </a:ext>
            </a:extLst>
          </p:cNvPr>
          <p:cNvSpPr txBox="1"/>
          <p:nvPr/>
        </p:nvSpPr>
        <p:spPr>
          <a:xfrm>
            <a:off x="395536" y="3926165"/>
            <a:ext cx="8364368" cy="2246769"/>
          </a:xfrm>
          <a:prstGeom prst="rect">
            <a:avLst/>
          </a:prstGeom>
          <a:noFill/>
        </p:spPr>
        <p:txBody>
          <a:bodyPr wrap="square">
            <a:spAutoFit/>
          </a:bodyPr>
          <a:lstStyle/>
          <a:p>
            <a:pPr marL="0" indent="0">
              <a:buNone/>
            </a:pPr>
            <a:r>
              <a:rPr lang="en-US" sz="2000" b="1" u="sng" dirty="0">
                <a:latin typeface="Arial" panose="020B0604020202020204" pitchFamily="34" charset="0"/>
                <a:cs typeface="Arial" panose="020B0604020202020204" pitchFamily="34" charset="0"/>
              </a:rPr>
              <a:t>Product characteristics:</a:t>
            </a:r>
          </a:p>
          <a:p>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risks associated with the product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quality of the test basis</a:t>
            </a:r>
          </a:p>
          <a:p>
            <a:pPr marL="0" indent="0">
              <a:buNone/>
            </a:pPr>
            <a:endParaRPr lang="en-US" sz="2000" b="1"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1289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28</a:t>
            </a:fld>
            <a:endParaRPr lang="en-AU" dirty="0"/>
          </a:p>
        </p:txBody>
      </p:sp>
      <p:sp>
        <p:nvSpPr>
          <p:cNvPr id="7" name="TextBox 6">
            <a:extLst>
              <a:ext uri="{FF2B5EF4-FFF2-40B4-BE49-F238E27FC236}">
                <a16:creationId xmlns:a16="http://schemas.microsoft.com/office/drawing/2014/main" id="{FEC9BECB-DE32-8671-6F29-39EB7E3B2C27}"/>
              </a:ext>
            </a:extLst>
          </p:cNvPr>
          <p:cNvSpPr txBox="1"/>
          <p:nvPr/>
        </p:nvSpPr>
        <p:spPr>
          <a:xfrm>
            <a:off x="467544" y="1703402"/>
            <a:ext cx="8208912"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Factors Influencing the Test Effort</a:t>
            </a:r>
            <a:endParaRPr lang="en-US" sz="2400" dirty="0"/>
          </a:p>
        </p:txBody>
      </p:sp>
      <p:sp>
        <p:nvSpPr>
          <p:cNvPr id="9" name="TextBox 8">
            <a:extLst>
              <a:ext uri="{FF2B5EF4-FFF2-40B4-BE49-F238E27FC236}">
                <a16:creationId xmlns:a16="http://schemas.microsoft.com/office/drawing/2014/main" id="{0ED84C1F-68A1-DB87-83A0-428130E8BCDC}"/>
              </a:ext>
            </a:extLst>
          </p:cNvPr>
          <p:cNvSpPr txBox="1"/>
          <p:nvPr/>
        </p:nvSpPr>
        <p:spPr>
          <a:xfrm>
            <a:off x="483746" y="2852936"/>
            <a:ext cx="8364368" cy="3170099"/>
          </a:xfrm>
          <a:prstGeom prst="rect">
            <a:avLst/>
          </a:prstGeom>
          <a:noFill/>
        </p:spPr>
        <p:txBody>
          <a:bodyPr wrap="square">
            <a:spAutoFit/>
          </a:bodyPr>
          <a:lstStyle/>
          <a:p>
            <a:pPr marL="0" indent="0">
              <a:buNone/>
            </a:pPr>
            <a:r>
              <a:rPr lang="en-US" sz="2000" b="1" u="sng" dirty="0">
                <a:latin typeface="Arial" panose="020B0604020202020204" pitchFamily="34" charset="0"/>
                <a:cs typeface="Arial" panose="020B0604020202020204" pitchFamily="34" charset="0"/>
              </a:rPr>
              <a:t>Product characteristics:</a:t>
            </a:r>
          </a:p>
          <a:p>
            <a:endParaRPr lang="en-US" sz="2000" dirty="0"/>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complexity of the product domain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requirements for quality characteristics (e.g., security, reliability)</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required level of detail for test documentation</a:t>
            </a:r>
          </a:p>
          <a:p>
            <a:pPr marL="0" indent="0">
              <a:buNone/>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014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29</a:t>
            </a:fld>
            <a:endParaRPr lang="en-AU" dirty="0"/>
          </a:p>
        </p:txBody>
      </p:sp>
      <p:sp>
        <p:nvSpPr>
          <p:cNvPr id="3" name="TextBox 2">
            <a:extLst>
              <a:ext uri="{FF2B5EF4-FFF2-40B4-BE49-F238E27FC236}">
                <a16:creationId xmlns:a16="http://schemas.microsoft.com/office/drawing/2014/main" id="{0AA630F9-3ABA-BA0D-DC79-C3ED01B18A68}"/>
              </a:ext>
            </a:extLst>
          </p:cNvPr>
          <p:cNvSpPr txBox="1"/>
          <p:nvPr/>
        </p:nvSpPr>
        <p:spPr>
          <a:xfrm>
            <a:off x="1115616" y="1124744"/>
            <a:ext cx="727280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Factors Influencing the Test Effort</a:t>
            </a:r>
            <a:endParaRPr lang="en-US" sz="2400" dirty="0"/>
          </a:p>
        </p:txBody>
      </p:sp>
      <p:sp>
        <p:nvSpPr>
          <p:cNvPr id="7" name="TextBox 6">
            <a:extLst>
              <a:ext uri="{FF2B5EF4-FFF2-40B4-BE49-F238E27FC236}">
                <a16:creationId xmlns:a16="http://schemas.microsoft.com/office/drawing/2014/main" id="{519BAAF6-2513-4D5B-49FB-B7D941119ADF}"/>
              </a:ext>
            </a:extLst>
          </p:cNvPr>
          <p:cNvSpPr txBox="1"/>
          <p:nvPr/>
        </p:nvSpPr>
        <p:spPr>
          <a:xfrm>
            <a:off x="1115616" y="2017226"/>
            <a:ext cx="7272808" cy="4093428"/>
          </a:xfrm>
          <a:prstGeom prst="rect">
            <a:avLst/>
          </a:prstGeom>
          <a:noFill/>
        </p:spPr>
        <p:txBody>
          <a:bodyPr wrap="square">
            <a:spAutoFit/>
          </a:bodyPr>
          <a:lstStyle/>
          <a:p>
            <a:pPr marL="0" indent="0">
              <a:buNone/>
            </a:pPr>
            <a:r>
              <a:rPr lang="en-US" sz="2000" b="1" u="sng" dirty="0">
                <a:latin typeface="Arial" panose="020B0604020202020204" pitchFamily="34" charset="0"/>
                <a:cs typeface="Arial" panose="020B0604020202020204" pitchFamily="34" charset="0"/>
              </a:rPr>
              <a:t>Development process characteristics</a:t>
            </a:r>
          </a:p>
          <a:p>
            <a:pPr marL="0" indent="0">
              <a:buNone/>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stability and maturity of the organization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development model in use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test approach and Time pressure</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tools used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test process</a:t>
            </a: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20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a:t>
            </a:fld>
            <a:endParaRPr lang="en-AU" dirty="0"/>
          </a:p>
        </p:txBody>
      </p:sp>
      <p:sp>
        <p:nvSpPr>
          <p:cNvPr id="3" name="TextBox 2">
            <a:extLst>
              <a:ext uri="{FF2B5EF4-FFF2-40B4-BE49-F238E27FC236}">
                <a16:creationId xmlns:a16="http://schemas.microsoft.com/office/drawing/2014/main" id="{6E6EE991-8758-EFD7-12EA-4F2C364ACE32}"/>
              </a:ext>
            </a:extLst>
          </p:cNvPr>
          <p:cNvSpPr txBox="1"/>
          <p:nvPr/>
        </p:nvSpPr>
        <p:spPr>
          <a:xfrm>
            <a:off x="323528" y="1124744"/>
            <a:ext cx="8208912"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Independent Testing as part of Organizational test</a:t>
            </a:r>
            <a:endParaRPr lang="en-US" sz="2800" dirty="0"/>
          </a:p>
        </p:txBody>
      </p:sp>
      <p:sp>
        <p:nvSpPr>
          <p:cNvPr id="7" name="TextBox 6">
            <a:extLst>
              <a:ext uri="{FF2B5EF4-FFF2-40B4-BE49-F238E27FC236}">
                <a16:creationId xmlns:a16="http://schemas.microsoft.com/office/drawing/2014/main" id="{A5E50D0A-7B0E-02E6-7B7D-E991711FEA95}"/>
              </a:ext>
            </a:extLst>
          </p:cNvPr>
          <p:cNvSpPr txBox="1"/>
          <p:nvPr/>
        </p:nvSpPr>
        <p:spPr>
          <a:xfrm>
            <a:off x="332340" y="2276872"/>
            <a:ext cx="8056084" cy="2246769"/>
          </a:xfrm>
          <a:prstGeom prst="rect">
            <a:avLst/>
          </a:prstGeom>
          <a:noFill/>
        </p:spPr>
        <p:txBody>
          <a:bodyPr wrap="square">
            <a:spAutoFit/>
          </a:bodyPr>
          <a:lstStyle/>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Testing tasks may be done by people in a specific testing role, or by people in another role (e.g., customers).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 certain degree of independence often makes the tester more effective at finding defects due to differences between the author’s and the tester’s cognitive biases</a:t>
            </a:r>
          </a:p>
        </p:txBody>
      </p:sp>
    </p:spTree>
    <p:extLst>
      <p:ext uri="{BB962C8B-B14F-4D97-AF65-F5344CB8AC3E}">
        <p14:creationId xmlns:p14="http://schemas.microsoft.com/office/powerpoint/2010/main" val="3213045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30</a:t>
            </a:fld>
            <a:endParaRPr lang="en-AU" dirty="0"/>
          </a:p>
        </p:txBody>
      </p:sp>
      <p:sp>
        <p:nvSpPr>
          <p:cNvPr id="3" name="TextBox 2">
            <a:extLst>
              <a:ext uri="{FF2B5EF4-FFF2-40B4-BE49-F238E27FC236}">
                <a16:creationId xmlns:a16="http://schemas.microsoft.com/office/drawing/2014/main" id="{0189C09D-09D2-4A7B-745D-E47FA9BF407C}"/>
              </a:ext>
            </a:extLst>
          </p:cNvPr>
          <p:cNvSpPr txBox="1"/>
          <p:nvPr/>
        </p:nvSpPr>
        <p:spPr>
          <a:xfrm>
            <a:off x="683568" y="1268760"/>
            <a:ext cx="7488832"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Factors Influencing the Test Effort</a:t>
            </a:r>
            <a:endParaRPr lang="en-US" sz="2400" dirty="0"/>
          </a:p>
        </p:txBody>
      </p:sp>
      <p:sp>
        <p:nvSpPr>
          <p:cNvPr id="7" name="TextBox 6">
            <a:extLst>
              <a:ext uri="{FF2B5EF4-FFF2-40B4-BE49-F238E27FC236}">
                <a16:creationId xmlns:a16="http://schemas.microsoft.com/office/drawing/2014/main" id="{9FB754C6-BD5C-8EC1-E32E-DDF1BC07F61D}"/>
              </a:ext>
            </a:extLst>
          </p:cNvPr>
          <p:cNvSpPr txBox="1"/>
          <p:nvPr/>
        </p:nvSpPr>
        <p:spPr>
          <a:xfrm>
            <a:off x="539552" y="2243123"/>
            <a:ext cx="8210922" cy="3785652"/>
          </a:xfrm>
          <a:prstGeom prst="rect">
            <a:avLst/>
          </a:prstGeom>
          <a:noFill/>
        </p:spPr>
        <p:txBody>
          <a:bodyPr wrap="square">
            <a:spAutoFit/>
          </a:bodyPr>
          <a:lstStyle/>
          <a:p>
            <a:pPr marL="0" indent="0">
              <a:buNone/>
            </a:pPr>
            <a:r>
              <a:rPr lang="en-US" sz="2000" b="1" u="sng" dirty="0">
                <a:latin typeface="Arial" panose="020B0604020202020204" pitchFamily="34" charset="0"/>
                <a:cs typeface="Arial" panose="020B0604020202020204" pitchFamily="34" charset="0"/>
              </a:rPr>
              <a:t>People Characteristics</a:t>
            </a:r>
          </a:p>
          <a:p>
            <a:pPr marL="0" indent="0">
              <a:buNone/>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skills and experience of the people involved, especially with similar projects and products (e.g., domain knowledge)</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Team cohesion and leadership</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Test results</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number and severity of defects found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amount of rework required</a:t>
            </a:r>
          </a:p>
        </p:txBody>
      </p:sp>
    </p:spTree>
    <p:extLst>
      <p:ext uri="{BB962C8B-B14F-4D97-AF65-F5344CB8AC3E}">
        <p14:creationId xmlns:p14="http://schemas.microsoft.com/office/powerpoint/2010/main" val="2604145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31</a:t>
            </a:fld>
            <a:endParaRPr lang="en-AU" dirty="0"/>
          </a:p>
        </p:txBody>
      </p:sp>
      <p:sp>
        <p:nvSpPr>
          <p:cNvPr id="3" name="TextBox 2">
            <a:extLst>
              <a:ext uri="{FF2B5EF4-FFF2-40B4-BE49-F238E27FC236}">
                <a16:creationId xmlns:a16="http://schemas.microsoft.com/office/drawing/2014/main" id="{CBECF8B3-B43F-41CA-561B-7E16DE81989C}"/>
              </a:ext>
            </a:extLst>
          </p:cNvPr>
          <p:cNvSpPr txBox="1"/>
          <p:nvPr/>
        </p:nvSpPr>
        <p:spPr>
          <a:xfrm>
            <a:off x="971599" y="1340768"/>
            <a:ext cx="6886525"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Estimation Techniques</a:t>
            </a:r>
            <a:endParaRPr lang="en-US" sz="2800" dirty="0"/>
          </a:p>
        </p:txBody>
      </p:sp>
      <p:sp>
        <p:nvSpPr>
          <p:cNvPr id="7" name="TextBox 6">
            <a:extLst>
              <a:ext uri="{FF2B5EF4-FFF2-40B4-BE49-F238E27FC236}">
                <a16:creationId xmlns:a16="http://schemas.microsoft.com/office/drawing/2014/main" id="{9F1D09DA-B9E5-73B5-DA40-9B4DF0BE1B64}"/>
              </a:ext>
            </a:extLst>
          </p:cNvPr>
          <p:cNvSpPr txBox="1"/>
          <p:nvPr/>
        </p:nvSpPr>
        <p:spPr>
          <a:xfrm>
            <a:off x="981616" y="2039357"/>
            <a:ext cx="7910863" cy="2862322"/>
          </a:xfrm>
          <a:prstGeom prst="rect">
            <a:avLst/>
          </a:prstGeom>
          <a:noFill/>
        </p:spPr>
        <p:txBody>
          <a:bodyPr wrap="square">
            <a:spAutoFit/>
          </a:bodyPr>
          <a:lstStyle/>
          <a:p>
            <a:pPr marL="0" indent="0">
              <a:buNone/>
            </a:pPr>
            <a:r>
              <a:rPr lang="en-US" sz="2000" b="1" dirty="0">
                <a:latin typeface="Arial" panose="020B0604020202020204" pitchFamily="34" charset="0"/>
                <a:cs typeface="Arial" panose="020B0604020202020204" pitchFamily="34" charset="0"/>
              </a:rPr>
              <a:t>Two of the most commonly used techniques are:</a:t>
            </a:r>
          </a:p>
          <a:p>
            <a:pPr marL="0" indent="0">
              <a:buNone/>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metrics-based technique: estimating the test effort based on metrics of former similar projects, or based on typical values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expert-based technique: estimating the test effort based on the experience of the owners of the testing tasks or by experts</a:t>
            </a:r>
          </a:p>
        </p:txBody>
      </p:sp>
    </p:spTree>
    <p:extLst>
      <p:ext uri="{BB962C8B-B14F-4D97-AF65-F5344CB8AC3E}">
        <p14:creationId xmlns:p14="http://schemas.microsoft.com/office/powerpoint/2010/main" val="33411145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32</a:t>
            </a:fld>
            <a:endParaRPr lang="en-AU" dirty="0"/>
          </a:p>
        </p:txBody>
      </p:sp>
      <p:sp>
        <p:nvSpPr>
          <p:cNvPr id="3" name="TextBox 2">
            <a:extLst>
              <a:ext uri="{FF2B5EF4-FFF2-40B4-BE49-F238E27FC236}">
                <a16:creationId xmlns:a16="http://schemas.microsoft.com/office/drawing/2014/main" id="{189CE08D-661F-BCAF-86EB-559DA0830FF7}"/>
              </a:ext>
            </a:extLst>
          </p:cNvPr>
          <p:cNvSpPr txBox="1"/>
          <p:nvPr/>
        </p:nvSpPr>
        <p:spPr>
          <a:xfrm>
            <a:off x="611560" y="1192654"/>
            <a:ext cx="6836670"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Monitoring and Control</a:t>
            </a:r>
            <a:endParaRPr lang="en-US" sz="2800" dirty="0"/>
          </a:p>
        </p:txBody>
      </p:sp>
      <p:sp>
        <p:nvSpPr>
          <p:cNvPr id="7" name="TextBox 6">
            <a:extLst>
              <a:ext uri="{FF2B5EF4-FFF2-40B4-BE49-F238E27FC236}">
                <a16:creationId xmlns:a16="http://schemas.microsoft.com/office/drawing/2014/main" id="{F14EA301-B757-437B-FD10-8E4E916FBADB}"/>
              </a:ext>
            </a:extLst>
          </p:cNvPr>
          <p:cNvSpPr txBox="1"/>
          <p:nvPr/>
        </p:nvSpPr>
        <p:spPr>
          <a:xfrm>
            <a:off x="640160" y="2204864"/>
            <a:ext cx="7562850" cy="1015663"/>
          </a:xfrm>
          <a:prstGeom prst="rect">
            <a:avLst/>
          </a:prstGeom>
          <a:noFill/>
        </p:spPr>
        <p:txBody>
          <a:bodyPr wrap="square">
            <a:spAutoFit/>
          </a:bodyPr>
          <a:lstStyle/>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purpose of test monitoring is to gather information and provide feedback and visibility about test activities</a:t>
            </a:r>
          </a:p>
        </p:txBody>
      </p:sp>
    </p:spTree>
    <p:extLst>
      <p:ext uri="{BB962C8B-B14F-4D97-AF65-F5344CB8AC3E}">
        <p14:creationId xmlns:p14="http://schemas.microsoft.com/office/powerpoint/2010/main" val="40134024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33</a:t>
            </a:fld>
            <a:endParaRPr lang="en-AU" dirty="0"/>
          </a:p>
        </p:txBody>
      </p:sp>
      <p:sp>
        <p:nvSpPr>
          <p:cNvPr id="3" name="TextBox 2">
            <a:extLst>
              <a:ext uri="{FF2B5EF4-FFF2-40B4-BE49-F238E27FC236}">
                <a16:creationId xmlns:a16="http://schemas.microsoft.com/office/drawing/2014/main" id="{A94DF09A-5375-A234-43EF-3EE5D332DB0A}"/>
              </a:ext>
            </a:extLst>
          </p:cNvPr>
          <p:cNvSpPr txBox="1"/>
          <p:nvPr/>
        </p:nvSpPr>
        <p:spPr>
          <a:xfrm>
            <a:off x="1115616" y="1196752"/>
            <a:ext cx="6984776"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Examples of test control actions include: </a:t>
            </a:r>
            <a:endParaRPr lang="en-US" sz="2400" dirty="0"/>
          </a:p>
        </p:txBody>
      </p:sp>
      <p:sp>
        <p:nvSpPr>
          <p:cNvPr id="7" name="TextBox 6">
            <a:extLst>
              <a:ext uri="{FF2B5EF4-FFF2-40B4-BE49-F238E27FC236}">
                <a16:creationId xmlns:a16="http://schemas.microsoft.com/office/drawing/2014/main" id="{5207A304-893B-054A-0B7E-ADD16C1B7C0D}"/>
              </a:ext>
            </a:extLst>
          </p:cNvPr>
          <p:cNvSpPr txBox="1"/>
          <p:nvPr/>
        </p:nvSpPr>
        <p:spPr>
          <a:xfrm>
            <a:off x="1115616" y="2136338"/>
            <a:ext cx="7416824" cy="2554545"/>
          </a:xfrm>
          <a:prstGeom prst="rect">
            <a:avLst/>
          </a:prstGeom>
          <a:noFill/>
        </p:spPr>
        <p:txBody>
          <a:bodyPr wrap="square">
            <a:spAutoFit/>
          </a:bodyPr>
          <a:lstStyle/>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Re-prioritizing tests when an identified risk occurs (e.g., software delivered late)</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Changing the test schedule due to the availability or unavailability of a test environment or other resources</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Re-evaluating whether a test item meets an entry or exit criterion due to rework</a:t>
            </a:r>
          </a:p>
        </p:txBody>
      </p:sp>
    </p:spTree>
    <p:extLst>
      <p:ext uri="{BB962C8B-B14F-4D97-AF65-F5344CB8AC3E}">
        <p14:creationId xmlns:p14="http://schemas.microsoft.com/office/powerpoint/2010/main" val="3431682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34</a:t>
            </a:fld>
            <a:endParaRPr lang="en-AU" dirty="0"/>
          </a:p>
        </p:txBody>
      </p:sp>
      <p:sp>
        <p:nvSpPr>
          <p:cNvPr id="3" name="TextBox 2">
            <a:extLst>
              <a:ext uri="{FF2B5EF4-FFF2-40B4-BE49-F238E27FC236}">
                <a16:creationId xmlns:a16="http://schemas.microsoft.com/office/drawing/2014/main" id="{395F622E-7405-181E-B8E0-048BE5563081}"/>
              </a:ext>
            </a:extLst>
          </p:cNvPr>
          <p:cNvSpPr txBox="1"/>
          <p:nvPr/>
        </p:nvSpPr>
        <p:spPr>
          <a:xfrm>
            <a:off x="899592" y="1196752"/>
            <a:ext cx="7416824"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Monitor and Control - Metrics Used in Testing</a:t>
            </a:r>
            <a:endParaRPr lang="en-US" sz="2400" dirty="0"/>
          </a:p>
        </p:txBody>
      </p:sp>
      <p:sp>
        <p:nvSpPr>
          <p:cNvPr id="7" name="TextBox 6">
            <a:extLst>
              <a:ext uri="{FF2B5EF4-FFF2-40B4-BE49-F238E27FC236}">
                <a16:creationId xmlns:a16="http://schemas.microsoft.com/office/drawing/2014/main" id="{4645AEFE-7FF9-1B1E-3ECD-0A0D8A6EA36B}"/>
              </a:ext>
            </a:extLst>
          </p:cNvPr>
          <p:cNvSpPr txBox="1"/>
          <p:nvPr/>
        </p:nvSpPr>
        <p:spPr>
          <a:xfrm>
            <a:off x="899592" y="2348880"/>
            <a:ext cx="7920880" cy="3477875"/>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Metrics can be collected during and at the end of test activities in order to assess: </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Progress against the planned schedule and budget</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current quality of the test object</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Adequacy of the test approach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Effectiveness of the test activities with respect to the objectives</a:t>
            </a:r>
          </a:p>
        </p:txBody>
      </p:sp>
    </p:spTree>
    <p:extLst>
      <p:ext uri="{BB962C8B-B14F-4D97-AF65-F5344CB8AC3E}">
        <p14:creationId xmlns:p14="http://schemas.microsoft.com/office/powerpoint/2010/main" val="3541041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35</a:t>
            </a:fld>
            <a:endParaRPr lang="en-AU" dirty="0"/>
          </a:p>
        </p:txBody>
      </p:sp>
      <p:sp>
        <p:nvSpPr>
          <p:cNvPr id="3" name="TextBox 2">
            <a:extLst>
              <a:ext uri="{FF2B5EF4-FFF2-40B4-BE49-F238E27FC236}">
                <a16:creationId xmlns:a16="http://schemas.microsoft.com/office/drawing/2014/main" id="{B86607AB-72EF-1CBA-5AC8-BDC7E7D25D8B}"/>
              </a:ext>
            </a:extLst>
          </p:cNvPr>
          <p:cNvSpPr txBox="1"/>
          <p:nvPr/>
        </p:nvSpPr>
        <p:spPr>
          <a:xfrm>
            <a:off x="971600" y="1124744"/>
            <a:ext cx="7562850"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Monitor and Control - Metrics Used in Testing</a:t>
            </a:r>
            <a:endParaRPr lang="en-US" sz="2400" dirty="0"/>
          </a:p>
        </p:txBody>
      </p:sp>
      <p:sp>
        <p:nvSpPr>
          <p:cNvPr id="7" name="TextBox 6">
            <a:extLst>
              <a:ext uri="{FF2B5EF4-FFF2-40B4-BE49-F238E27FC236}">
                <a16:creationId xmlns:a16="http://schemas.microsoft.com/office/drawing/2014/main" id="{C9CFF059-1D73-AC9B-D1D2-71A9DD8A7B89}"/>
              </a:ext>
            </a:extLst>
          </p:cNvPr>
          <p:cNvSpPr txBox="1"/>
          <p:nvPr/>
        </p:nvSpPr>
        <p:spPr>
          <a:xfrm>
            <a:off x="971600" y="2276872"/>
            <a:ext cx="7848872" cy="3477875"/>
          </a:xfrm>
          <a:prstGeom prst="rect">
            <a:avLst/>
          </a:prstGeom>
          <a:noFill/>
        </p:spPr>
        <p:txBody>
          <a:bodyPr wrap="square">
            <a:spAutoFit/>
          </a:bodyPr>
          <a:lstStyle/>
          <a:p>
            <a:pPr marL="0" indent="0">
              <a:buNone/>
            </a:pPr>
            <a:r>
              <a:rPr lang="en-US" sz="2000" b="1" dirty="0">
                <a:latin typeface="Arial" panose="020B0604020202020204" pitchFamily="34" charset="0"/>
                <a:cs typeface="Arial" panose="020B0604020202020204" pitchFamily="34" charset="0"/>
              </a:rPr>
              <a:t>Common test metrics include:</a:t>
            </a:r>
          </a:p>
          <a:p>
            <a:pPr marL="0" indent="0">
              <a:buNone/>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Percentage of planned work done in test case preparation (or percentage of planned test cases implemented)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Percentage of planned work done in test environment preparation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Test case execution (e.g., number of test cases run/not run, test cases passed/failed, and/or test conditions passed/failed) </a:t>
            </a:r>
          </a:p>
        </p:txBody>
      </p:sp>
    </p:spTree>
    <p:extLst>
      <p:ext uri="{BB962C8B-B14F-4D97-AF65-F5344CB8AC3E}">
        <p14:creationId xmlns:p14="http://schemas.microsoft.com/office/powerpoint/2010/main" val="2324652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36</a:t>
            </a:fld>
            <a:endParaRPr lang="en-AU" dirty="0"/>
          </a:p>
        </p:txBody>
      </p:sp>
      <p:sp>
        <p:nvSpPr>
          <p:cNvPr id="3" name="TextBox 2">
            <a:extLst>
              <a:ext uri="{FF2B5EF4-FFF2-40B4-BE49-F238E27FC236}">
                <a16:creationId xmlns:a16="http://schemas.microsoft.com/office/drawing/2014/main" id="{CCB163EC-85DE-B2DF-83CB-65612D3CA33B}"/>
              </a:ext>
            </a:extLst>
          </p:cNvPr>
          <p:cNvSpPr txBox="1"/>
          <p:nvPr/>
        </p:nvSpPr>
        <p:spPr>
          <a:xfrm>
            <a:off x="827584" y="1268760"/>
            <a:ext cx="7488832"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Monitor and Control - Metrics Used in Testing</a:t>
            </a:r>
            <a:endParaRPr lang="en-US" sz="2400" dirty="0"/>
          </a:p>
        </p:txBody>
      </p:sp>
      <p:sp>
        <p:nvSpPr>
          <p:cNvPr id="7" name="TextBox 6">
            <a:extLst>
              <a:ext uri="{FF2B5EF4-FFF2-40B4-BE49-F238E27FC236}">
                <a16:creationId xmlns:a16="http://schemas.microsoft.com/office/drawing/2014/main" id="{BC8CDD57-B60D-C5AD-5FD6-68F098B2D852}"/>
              </a:ext>
            </a:extLst>
          </p:cNvPr>
          <p:cNvSpPr txBox="1"/>
          <p:nvPr/>
        </p:nvSpPr>
        <p:spPr>
          <a:xfrm>
            <a:off x="841652" y="2420888"/>
            <a:ext cx="7978820" cy="378565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Defect information (e.g., defect density, defects found and fixed, failure rate, and confirmation test results)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Test coverage of requirements, user stories, acceptance criteria, risks, or code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Task completion, resource allocation, usage, and effort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Cost of testing, including the cost, compared to the benefit of finding the next defect or the cost compared to the benefit of running the next test</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80867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37</a:t>
            </a:fld>
            <a:endParaRPr lang="en-AU" dirty="0"/>
          </a:p>
        </p:txBody>
      </p:sp>
      <p:sp>
        <p:nvSpPr>
          <p:cNvPr id="3" name="TextBox 2">
            <a:extLst>
              <a:ext uri="{FF2B5EF4-FFF2-40B4-BE49-F238E27FC236}">
                <a16:creationId xmlns:a16="http://schemas.microsoft.com/office/drawing/2014/main" id="{054F55B7-C000-9BC6-9DED-F8001127E490}"/>
              </a:ext>
            </a:extLst>
          </p:cNvPr>
          <p:cNvSpPr txBox="1"/>
          <p:nvPr/>
        </p:nvSpPr>
        <p:spPr>
          <a:xfrm>
            <a:off x="683568" y="1124744"/>
            <a:ext cx="7344816"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Purposes, Contents, and Audiences for Test Reports</a:t>
            </a:r>
            <a:endParaRPr lang="en-US" sz="2400" dirty="0"/>
          </a:p>
        </p:txBody>
      </p:sp>
      <p:sp>
        <p:nvSpPr>
          <p:cNvPr id="7" name="TextBox 6">
            <a:extLst>
              <a:ext uri="{FF2B5EF4-FFF2-40B4-BE49-F238E27FC236}">
                <a16:creationId xmlns:a16="http://schemas.microsoft.com/office/drawing/2014/main" id="{EFCED514-FAA7-E442-278C-C206F28B38DC}"/>
              </a:ext>
            </a:extLst>
          </p:cNvPr>
          <p:cNvSpPr txBox="1"/>
          <p:nvPr/>
        </p:nvSpPr>
        <p:spPr>
          <a:xfrm>
            <a:off x="683568" y="2039937"/>
            <a:ext cx="8064896" cy="2862322"/>
          </a:xfrm>
          <a:prstGeom prst="rect">
            <a:avLst/>
          </a:prstGeom>
          <a:noFill/>
        </p:spPr>
        <p:txBody>
          <a:bodyPr wrap="square">
            <a:spAutoFit/>
          </a:bodyPr>
          <a:lstStyle/>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purpose of test reporting is to summarize and communicate test activity information, both during and at the end of a test activity (e.g., a test level).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test report prepared during a test activity may be referred to as a test progress report, while a test report prepared at the end of a test activity may be referred to as a test summary report</a:t>
            </a:r>
          </a:p>
        </p:txBody>
      </p:sp>
    </p:spTree>
    <p:extLst>
      <p:ext uri="{BB962C8B-B14F-4D97-AF65-F5344CB8AC3E}">
        <p14:creationId xmlns:p14="http://schemas.microsoft.com/office/powerpoint/2010/main" val="41716251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38</a:t>
            </a:fld>
            <a:endParaRPr lang="en-AU" dirty="0"/>
          </a:p>
        </p:txBody>
      </p:sp>
      <p:sp>
        <p:nvSpPr>
          <p:cNvPr id="3" name="TextBox 2">
            <a:extLst>
              <a:ext uri="{FF2B5EF4-FFF2-40B4-BE49-F238E27FC236}">
                <a16:creationId xmlns:a16="http://schemas.microsoft.com/office/drawing/2014/main" id="{8FFEBAA6-FD9B-4855-801C-7A28957A2AC5}"/>
              </a:ext>
            </a:extLst>
          </p:cNvPr>
          <p:cNvSpPr txBox="1"/>
          <p:nvPr/>
        </p:nvSpPr>
        <p:spPr>
          <a:xfrm>
            <a:off x="1043608" y="1340768"/>
            <a:ext cx="7344816"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Typical test progress reports may also include:</a:t>
            </a:r>
            <a:endParaRPr lang="en-US" sz="2400" dirty="0"/>
          </a:p>
        </p:txBody>
      </p:sp>
      <p:sp>
        <p:nvSpPr>
          <p:cNvPr id="7" name="TextBox 6">
            <a:extLst>
              <a:ext uri="{FF2B5EF4-FFF2-40B4-BE49-F238E27FC236}">
                <a16:creationId xmlns:a16="http://schemas.microsoft.com/office/drawing/2014/main" id="{78C0C162-667E-944B-83D3-9E36F1711C28}"/>
              </a:ext>
            </a:extLst>
          </p:cNvPr>
          <p:cNvSpPr txBox="1"/>
          <p:nvPr/>
        </p:nvSpPr>
        <p:spPr>
          <a:xfrm>
            <a:off x="1056964" y="2309951"/>
            <a:ext cx="7763508" cy="2554545"/>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status of the test activities and progress against the test plan</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Factors impeding progress</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Testing planned for the next reporting period</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quality of the test object</a:t>
            </a:r>
          </a:p>
        </p:txBody>
      </p:sp>
    </p:spTree>
    <p:extLst>
      <p:ext uri="{BB962C8B-B14F-4D97-AF65-F5344CB8AC3E}">
        <p14:creationId xmlns:p14="http://schemas.microsoft.com/office/powerpoint/2010/main" val="8719613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39</a:t>
            </a:fld>
            <a:endParaRPr lang="en-AU" dirty="0"/>
          </a:p>
        </p:txBody>
      </p:sp>
      <p:sp>
        <p:nvSpPr>
          <p:cNvPr id="3" name="TextBox 2">
            <a:extLst>
              <a:ext uri="{FF2B5EF4-FFF2-40B4-BE49-F238E27FC236}">
                <a16:creationId xmlns:a16="http://schemas.microsoft.com/office/drawing/2014/main" id="{CDFF849D-E93E-D2FA-78FF-BD631BFF71DF}"/>
              </a:ext>
            </a:extLst>
          </p:cNvPr>
          <p:cNvSpPr txBox="1"/>
          <p:nvPr/>
        </p:nvSpPr>
        <p:spPr>
          <a:xfrm>
            <a:off x="1115616" y="1196752"/>
            <a:ext cx="727280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Purposes, Contents, and Audiences for Test Reports</a:t>
            </a:r>
            <a:endParaRPr lang="en-US" sz="2400" dirty="0"/>
          </a:p>
        </p:txBody>
      </p:sp>
      <p:sp>
        <p:nvSpPr>
          <p:cNvPr id="7" name="TextBox 6">
            <a:extLst>
              <a:ext uri="{FF2B5EF4-FFF2-40B4-BE49-F238E27FC236}">
                <a16:creationId xmlns:a16="http://schemas.microsoft.com/office/drawing/2014/main" id="{5FE02162-2608-31FD-C822-F489A8759960}"/>
              </a:ext>
            </a:extLst>
          </p:cNvPr>
          <p:cNvSpPr txBox="1"/>
          <p:nvPr/>
        </p:nvSpPr>
        <p:spPr>
          <a:xfrm>
            <a:off x="1115616" y="2420888"/>
            <a:ext cx="7272808" cy="2246769"/>
          </a:xfrm>
          <a:prstGeom prst="rect">
            <a:avLst/>
          </a:prstGeom>
          <a:noFill/>
        </p:spPr>
        <p:txBody>
          <a:bodyPr wrap="square">
            <a:spAutoFit/>
          </a:bodyPr>
          <a:lstStyle/>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When exit criteria are reached, the test manager issues the test summary report.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This report provides a summary of the testing performed, based on the latest test progress report and any other relevant information.</a:t>
            </a:r>
          </a:p>
        </p:txBody>
      </p:sp>
    </p:spTree>
    <p:extLst>
      <p:ext uri="{BB962C8B-B14F-4D97-AF65-F5344CB8AC3E}">
        <p14:creationId xmlns:p14="http://schemas.microsoft.com/office/powerpoint/2010/main" val="3346810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a:t>
            </a:fld>
            <a:endParaRPr lang="en-AU" dirty="0"/>
          </a:p>
        </p:txBody>
      </p:sp>
      <p:sp>
        <p:nvSpPr>
          <p:cNvPr id="3" name="TextBox 2">
            <a:extLst>
              <a:ext uri="{FF2B5EF4-FFF2-40B4-BE49-F238E27FC236}">
                <a16:creationId xmlns:a16="http://schemas.microsoft.com/office/drawing/2014/main" id="{A95721AA-03DC-FEB9-D3E3-858EF515C656}"/>
              </a:ext>
            </a:extLst>
          </p:cNvPr>
          <p:cNvSpPr txBox="1"/>
          <p:nvPr/>
        </p:nvSpPr>
        <p:spPr>
          <a:xfrm>
            <a:off x="611560" y="1109472"/>
            <a:ext cx="5760640"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Independence in testing</a:t>
            </a:r>
            <a:endParaRPr lang="en-US" sz="2800" dirty="0"/>
          </a:p>
        </p:txBody>
      </p:sp>
      <p:sp>
        <p:nvSpPr>
          <p:cNvPr id="7" name="TextBox 6">
            <a:extLst>
              <a:ext uri="{FF2B5EF4-FFF2-40B4-BE49-F238E27FC236}">
                <a16:creationId xmlns:a16="http://schemas.microsoft.com/office/drawing/2014/main" id="{E2D5DD37-AB25-F05E-A185-E8DC3EFBA9D3}"/>
              </a:ext>
            </a:extLst>
          </p:cNvPr>
          <p:cNvSpPr txBox="1"/>
          <p:nvPr/>
        </p:nvSpPr>
        <p:spPr>
          <a:xfrm>
            <a:off x="755576" y="1721362"/>
            <a:ext cx="7562850" cy="707886"/>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Degrees of independence in testing include the following (from low level of independence to high level):</a:t>
            </a:r>
          </a:p>
        </p:txBody>
      </p:sp>
      <p:sp>
        <p:nvSpPr>
          <p:cNvPr id="9" name="TextBox 8">
            <a:extLst>
              <a:ext uri="{FF2B5EF4-FFF2-40B4-BE49-F238E27FC236}">
                <a16:creationId xmlns:a16="http://schemas.microsoft.com/office/drawing/2014/main" id="{0BF2DED0-4F26-93D2-29FE-EFB82F9463FA}"/>
              </a:ext>
            </a:extLst>
          </p:cNvPr>
          <p:cNvSpPr txBox="1"/>
          <p:nvPr/>
        </p:nvSpPr>
        <p:spPr>
          <a:xfrm>
            <a:off x="755576" y="2996952"/>
            <a:ext cx="8064896"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No independent testers; the only form of testing available is developers testing their own code</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developers or testers within the development teams or the project team; this could be developers testing their colleagues’ products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testers external to the organization, either working on-site (in-house) or off-site (outsourcing)</a:t>
            </a:r>
          </a:p>
        </p:txBody>
      </p:sp>
    </p:spTree>
    <p:extLst>
      <p:ext uri="{BB962C8B-B14F-4D97-AF65-F5344CB8AC3E}">
        <p14:creationId xmlns:p14="http://schemas.microsoft.com/office/powerpoint/2010/main" val="3435026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40</a:t>
            </a:fld>
            <a:endParaRPr lang="en-AU" dirty="0"/>
          </a:p>
        </p:txBody>
      </p:sp>
      <p:sp>
        <p:nvSpPr>
          <p:cNvPr id="3" name="TextBox 2">
            <a:extLst>
              <a:ext uri="{FF2B5EF4-FFF2-40B4-BE49-F238E27FC236}">
                <a16:creationId xmlns:a16="http://schemas.microsoft.com/office/drawing/2014/main" id="{9F963A4B-7482-637D-4B0C-B220F94D07E9}"/>
              </a:ext>
            </a:extLst>
          </p:cNvPr>
          <p:cNvSpPr txBox="1"/>
          <p:nvPr/>
        </p:nvSpPr>
        <p:spPr>
          <a:xfrm>
            <a:off x="683568" y="1124744"/>
            <a:ext cx="7776864"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Typical test summary reports may include:</a:t>
            </a:r>
            <a:endParaRPr lang="en-US" sz="2400" dirty="0"/>
          </a:p>
        </p:txBody>
      </p:sp>
      <p:sp>
        <p:nvSpPr>
          <p:cNvPr id="7" name="TextBox 6">
            <a:extLst>
              <a:ext uri="{FF2B5EF4-FFF2-40B4-BE49-F238E27FC236}">
                <a16:creationId xmlns:a16="http://schemas.microsoft.com/office/drawing/2014/main" id="{5BB530B6-8403-DFC5-0EA9-414706CCED39}"/>
              </a:ext>
            </a:extLst>
          </p:cNvPr>
          <p:cNvSpPr txBox="1"/>
          <p:nvPr/>
        </p:nvSpPr>
        <p:spPr>
          <a:xfrm>
            <a:off x="690246" y="1774454"/>
            <a:ext cx="7986210" cy="4708981"/>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Summary of testing performed and Information on what occurred during a test period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Deviations from the plan, including deviations in schedule, duration, or effort of test activities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Status of testing and product quality with respect to the exit criteria or definition done</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Factors that have blocked or continue to block progress and Reusable test work products produced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Metrics of defects, test cases, test coverage, activity progress, and resource consumption. </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1522668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41</a:t>
            </a:fld>
            <a:endParaRPr lang="en-AU" dirty="0"/>
          </a:p>
        </p:txBody>
      </p:sp>
      <p:sp>
        <p:nvSpPr>
          <p:cNvPr id="3" name="TextBox 2">
            <a:extLst>
              <a:ext uri="{FF2B5EF4-FFF2-40B4-BE49-F238E27FC236}">
                <a16:creationId xmlns:a16="http://schemas.microsoft.com/office/drawing/2014/main" id="{469FD835-DF8A-51ED-9073-E0D47B9A8BB1}"/>
              </a:ext>
            </a:extLst>
          </p:cNvPr>
          <p:cNvSpPr txBox="1"/>
          <p:nvPr/>
        </p:nvSpPr>
        <p:spPr>
          <a:xfrm>
            <a:off x="971600" y="1268760"/>
            <a:ext cx="7416824"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Configuration Management</a:t>
            </a:r>
            <a:endParaRPr lang="en-US" sz="2800" dirty="0"/>
          </a:p>
        </p:txBody>
      </p:sp>
      <p:sp>
        <p:nvSpPr>
          <p:cNvPr id="7" name="TextBox 6">
            <a:extLst>
              <a:ext uri="{FF2B5EF4-FFF2-40B4-BE49-F238E27FC236}">
                <a16:creationId xmlns:a16="http://schemas.microsoft.com/office/drawing/2014/main" id="{0027E28E-80EC-894C-D51C-3D38570DC6D0}"/>
              </a:ext>
            </a:extLst>
          </p:cNvPr>
          <p:cNvSpPr txBox="1"/>
          <p:nvPr/>
        </p:nvSpPr>
        <p:spPr>
          <a:xfrm>
            <a:off x="1115616" y="2413337"/>
            <a:ext cx="7562850" cy="1631216"/>
          </a:xfrm>
          <a:prstGeom prst="rect">
            <a:avLst/>
          </a:prstGeom>
          <a:noFill/>
        </p:spPr>
        <p:txBody>
          <a:bodyPr wrap="square">
            <a:spAutoFit/>
          </a:bodyPr>
          <a:lstStyle/>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purpose of configuration management is to establish and maintain the integrity of the component or system, the </a:t>
            </a:r>
            <a:r>
              <a:rPr lang="en-US" sz="2000" b="1" dirty="0" err="1">
                <a:latin typeface="Arial" panose="020B0604020202020204" pitchFamily="34" charset="0"/>
                <a:cs typeface="Arial" panose="020B0604020202020204" pitchFamily="34" charset="0"/>
              </a:rPr>
              <a:t>testware</a:t>
            </a:r>
            <a:r>
              <a:rPr lang="en-US" sz="2000" b="1" dirty="0">
                <a:latin typeface="Arial" panose="020B0604020202020204" pitchFamily="34" charset="0"/>
                <a:cs typeface="Arial" panose="020B0604020202020204" pitchFamily="34" charset="0"/>
              </a:rPr>
              <a:t>, and their relationships to one another through the project and product lifecycle.</a:t>
            </a:r>
          </a:p>
        </p:txBody>
      </p:sp>
    </p:spTree>
    <p:extLst>
      <p:ext uri="{BB962C8B-B14F-4D97-AF65-F5344CB8AC3E}">
        <p14:creationId xmlns:p14="http://schemas.microsoft.com/office/powerpoint/2010/main" val="23051207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42</a:t>
            </a:fld>
            <a:endParaRPr lang="en-AU" dirty="0"/>
          </a:p>
        </p:txBody>
      </p:sp>
      <p:sp>
        <p:nvSpPr>
          <p:cNvPr id="6" name="TextBox 5">
            <a:extLst>
              <a:ext uri="{FF2B5EF4-FFF2-40B4-BE49-F238E27FC236}">
                <a16:creationId xmlns:a16="http://schemas.microsoft.com/office/drawing/2014/main" id="{3193A0CF-611C-0310-E2FB-D64CE10D3CC4}"/>
              </a:ext>
            </a:extLst>
          </p:cNvPr>
          <p:cNvSpPr txBox="1"/>
          <p:nvPr/>
        </p:nvSpPr>
        <p:spPr>
          <a:xfrm>
            <a:off x="683569" y="1050694"/>
            <a:ext cx="7078241"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Configuration Management</a:t>
            </a:r>
            <a:endParaRPr lang="en-US" sz="2400" dirty="0"/>
          </a:p>
        </p:txBody>
      </p:sp>
      <p:sp>
        <p:nvSpPr>
          <p:cNvPr id="9" name="TextBox 8">
            <a:extLst>
              <a:ext uri="{FF2B5EF4-FFF2-40B4-BE49-F238E27FC236}">
                <a16:creationId xmlns:a16="http://schemas.microsoft.com/office/drawing/2014/main" id="{912558FC-3A34-4026-0256-D91751BCDBB8}"/>
              </a:ext>
            </a:extLst>
          </p:cNvPr>
          <p:cNvSpPr txBox="1"/>
          <p:nvPr/>
        </p:nvSpPr>
        <p:spPr>
          <a:xfrm>
            <a:off x="683569" y="1700808"/>
            <a:ext cx="8136904" cy="4093428"/>
          </a:xfrm>
          <a:prstGeom prst="rect">
            <a:avLst/>
          </a:prstGeom>
          <a:noFill/>
        </p:spPr>
        <p:txBody>
          <a:bodyPr wrap="square">
            <a:spAutoFit/>
          </a:bodyPr>
          <a:lstStyle/>
          <a:p>
            <a:pPr marL="0" indent="0">
              <a:buNone/>
            </a:pPr>
            <a:r>
              <a:rPr lang="en-US" sz="2000" b="1" dirty="0">
                <a:latin typeface="Arial" panose="020B0604020202020204" pitchFamily="34" charset="0"/>
                <a:cs typeface="Arial" panose="020B0604020202020204" pitchFamily="34" charset="0"/>
              </a:rPr>
              <a:t>To properly support testing, configuration management may involve ensuring the following: </a:t>
            </a:r>
          </a:p>
          <a:p>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All test items are uniquely identified, version controlled, tracked for changes, and related to each other</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All items of </a:t>
            </a:r>
            <a:r>
              <a:rPr lang="en-US" sz="2000" b="1" dirty="0" err="1">
                <a:latin typeface="Arial" panose="020B0604020202020204" pitchFamily="34" charset="0"/>
                <a:cs typeface="Arial" panose="020B0604020202020204" pitchFamily="34" charset="0"/>
              </a:rPr>
              <a:t>testware</a:t>
            </a:r>
            <a:r>
              <a:rPr lang="en-US" sz="2000" b="1" dirty="0">
                <a:latin typeface="Arial" panose="020B0604020202020204" pitchFamily="34" charset="0"/>
                <a:cs typeface="Arial" panose="020B0604020202020204" pitchFamily="34" charset="0"/>
              </a:rPr>
              <a:t> are uniquely identified, version controlled, tracked for changes, related to each other, and related to versions of the test item(s) so that traceability can be maintained throughout the test process</a:t>
            </a: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All identified documents and software items are referenced unambiguously in test documentation</a:t>
            </a:r>
          </a:p>
        </p:txBody>
      </p:sp>
    </p:spTree>
    <p:extLst>
      <p:ext uri="{BB962C8B-B14F-4D97-AF65-F5344CB8AC3E}">
        <p14:creationId xmlns:p14="http://schemas.microsoft.com/office/powerpoint/2010/main" val="21028348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43</a:t>
            </a:fld>
            <a:endParaRPr lang="en-AU" dirty="0"/>
          </a:p>
        </p:txBody>
      </p:sp>
      <p:sp>
        <p:nvSpPr>
          <p:cNvPr id="3" name="TextBox 2">
            <a:extLst>
              <a:ext uri="{FF2B5EF4-FFF2-40B4-BE49-F238E27FC236}">
                <a16:creationId xmlns:a16="http://schemas.microsoft.com/office/drawing/2014/main" id="{434D4C4F-D743-26DA-CAF1-AC877ED93758}"/>
              </a:ext>
            </a:extLst>
          </p:cNvPr>
          <p:cNvSpPr txBox="1"/>
          <p:nvPr/>
        </p:nvSpPr>
        <p:spPr>
          <a:xfrm>
            <a:off x="899592" y="1196752"/>
            <a:ext cx="4607168"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Risks and Testing</a:t>
            </a:r>
            <a:endParaRPr lang="en-US" sz="2800" dirty="0"/>
          </a:p>
        </p:txBody>
      </p:sp>
      <p:sp>
        <p:nvSpPr>
          <p:cNvPr id="7" name="TextBox 6">
            <a:extLst>
              <a:ext uri="{FF2B5EF4-FFF2-40B4-BE49-F238E27FC236}">
                <a16:creationId xmlns:a16="http://schemas.microsoft.com/office/drawing/2014/main" id="{B7B656CF-00F1-5C8B-4810-C5CC97F17D41}"/>
              </a:ext>
            </a:extLst>
          </p:cNvPr>
          <p:cNvSpPr txBox="1"/>
          <p:nvPr/>
        </p:nvSpPr>
        <p:spPr>
          <a:xfrm>
            <a:off x="647564" y="2514895"/>
            <a:ext cx="7848872" cy="1631216"/>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Risk involves the possibility of an event in the future that has negative consequences.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level of risk is determined by the likelihood of the event and the impact (the harm) from that event.</a:t>
            </a:r>
          </a:p>
        </p:txBody>
      </p:sp>
    </p:spTree>
    <p:extLst>
      <p:ext uri="{BB962C8B-B14F-4D97-AF65-F5344CB8AC3E}">
        <p14:creationId xmlns:p14="http://schemas.microsoft.com/office/powerpoint/2010/main" val="3605278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44</a:t>
            </a:fld>
            <a:endParaRPr lang="en-AU" dirty="0"/>
          </a:p>
        </p:txBody>
      </p:sp>
      <p:sp>
        <p:nvSpPr>
          <p:cNvPr id="3" name="TextBox 2">
            <a:extLst>
              <a:ext uri="{FF2B5EF4-FFF2-40B4-BE49-F238E27FC236}">
                <a16:creationId xmlns:a16="http://schemas.microsoft.com/office/drawing/2014/main" id="{EF9E59B8-FF02-EFB2-C0FA-BDE9BF2CEE2A}"/>
              </a:ext>
            </a:extLst>
          </p:cNvPr>
          <p:cNvSpPr txBox="1"/>
          <p:nvPr/>
        </p:nvSpPr>
        <p:spPr>
          <a:xfrm>
            <a:off x="1007836" y="2127847"/>
            <a:ext cx="7740628" cy="3785652"/>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Examples of product risks include:</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Software might not perform its intended functions according to the specification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Software might not perform its intended functions according to user, customer, and/or stakeholder needs</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System architecture may not adequately support some non-functional requirement(s)</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endParaRPr lang="en-US" sz="2000" dirty="0"/>
          </a:p>
        </p:txBody>
      </p:sp>
      <p:sp>
        <p:nvSpPr>
          <p:cNvPr id="7" name="TextBox 6">
            <a:extLst>
              <a:ext uri="{FF2B5EF4-FFF2-40B4-BE49-F238E27FC236}">
                <a16:creationId xmlns:a16="http://schemas.microsoft.com/office/drawing/2014/main" id="{2507252C-2B4F-3DE9-CA86-6B0A80B90B51}"/>
              </a:ext>
            </a:extLst>
          </p:cNvPr>
          <p:cNvSpPr txBox="1"/>
          <p:nvPr/>
        </p:nvSpPr>
        <p:spPr>
          <a:xfrm>
            <a:off x="1043608" y="1221500"/>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Risks and Testing</a:t>
            </a:r>
            <a:endParaRPr lang="en-US" sz="2400" dirty="0"/>
          </a:p>
        </p:txBody>
      </p:sp>
    </p:spTree>
    <p:extLst>
      <p:ext uri="{BB962C8B-B14F-4D97-AF65-F5344CB8AC3E}">
        <p14:creationId xmlns:p14="http://schemas.microsoft.com/office/powerpoint/2010/main" val="12269856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45</a:t>
            </a:fld>
            <a:endParaRPr lang="en-AU" dirty="0"/>
          </a:p>
        </p:txBody>
      </p:sp>
      <p:sp>
        <p:nvSpPr>
          <p:cNvPr id="3" name="TextBox 2">
            <a:extLst>
              <a:ext uri="{FF2B5EF4-FFF2-40B4-BE49-F238E27FC236}">
                <a16:creationId xmlns:a16="http://schemas.microsoft.com/office/drawing/2014/main" id="{53C60EFE-283D-CEFD-FE90-FDE03E020977}"/>
              </a:ext>
            </a:extLst>
          </p:cNvPr>
          <p:cNvSpPr txBox="1"/>
          <p:nvPr/>
        </p:nvSpPr>
        <p:spPr>
          <a:xfrm>
            <a:off x="1147554" y="2276872"/>
            <a:ext cx="7562849" cy="2554545"/>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 particular computation may be performed incorrectly in some circumstances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Response times may be inadequate for a high-performance transaction processing system</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User experience feedback might not meet product expectations</a:t>
            </a:r>
          </a:p>
        </p:txBody>
      </p:sp>
      <p:sp>
        <p:nvSpPr>
          <p:cNvPr id="7" name="TextBox 6">
            <a:extLst>
              <a:ext uri="{FF2B5EF4-FFF2-40B4-BE49-F238E27FC236}">
                <a16:creationId xmlns:a16="http://schemas.microsoft.com/office/drawing/2014/main" id="{52BCCDA1-A998-F1FB-23D1-562B89F9DC0E}"/>
              </a:ext>
            </a:extLst>
          </p:cNvPr>
          <p:cNvSpPr txBox="1"/>
          <p:nvPr/>
        </p:nvSpPr>
        <p:spPr>
          <a:xfrm>
            <a:off x="1115616" y="1196752"/>
            <a:ext cx="6336704" cy="461665"/>
          </a:xfrm>
          <a:prstGeom prst="rect">
            <a:avLst/>
          </a:prstGeom>
          <a:noFill/>
        </p:spPr>
        <p:txBody>
          <a:bodyPr wrap="square">
            <a:spAutoFit/>
          </a:bodyPr>
          <a:lstStyle/>
          <a:p>
            <a:pPr marL="0" indent="0">
              <a:buNone/>
            </a:pPr>
            <a:r>
              <a:rPr lang="en-US" sz="2400" b="1" dirty="0">
                <a:latin typeface="Arial" panose="020B0604020202020204" pitchFamily="34" charset="0"/>
                <a:cs typeface="Arial" panose="020B0604020202020204" pitchFamily="34" charset="0"/>
              </a:rPr>
              <a:t>Examples of product risks include:</a:t>
            </a:r>
          </a:p>
        </p:txBody>
      </p:sp>
    </p:spTree>
    <p:extLst>
      <p:ext uri="{BB962C8B-B14F-4D97-AF65-F5344CB8AC3E}">
        <p14:creationId xmlns:p14="http://schemas.microsoft.com/office/powerpoint/2010/main" val="37199408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46</a:t>
            </a:fld>
            <a:endParaRPr lang="en-AU" dirty="0"/>
          </a:p>
        </p:txBody>
      </p:sp>
      <p:sp>
        <p:nvSpPr>
          <p:cNvPr id="3" name="TextBox 2">
            <a:extLst>
              <a:ext uri="{FF2B5EF4-FFF2-40B4-BE49-F238E27FC236}">
                <a16:creationId xmlns:a16="http://schemas.microsoft.com/office/drawing/2014/main" id="{A37302A5-67BB-1AF4-4378-AAB2CDF842C4}"/>
              </a:ext>
            </a:extLst>
          </p:cNvPr>
          <p:cNvSpPr txBox="1"/>
          <p:nvPr/>
        </p:nvSpPr>
        <p:spPr>
          <a:xfrm>
            <a:off x="467544" y="1196752"/>
            <a:ext cx="7128644"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Examples of project risks include:</a:t>
            </a:r>
            <a:endParaRPr lang="en-US" sz="2400" dirty="0"/>
          </a:p>
        </p:txBody>
      </p:sp>
      <p:sp>
        <p:nvSpPr>
          <p:cNvPr id="7" name="TextBox 6">
            <a:extLst>
              <a:ext uri="{FF2B5EF4-FFF2-40B4-BE49-F238E27FC236}">
                <a16:creationId xmlns:a16="http://schemas.microsoft.com/office/drawing/2014/main" id="{7A9E6F50-AE61-5FAE-E02F-8169F6A4DA26}"/>
              </a:ext>
            </a:extLst>
          </p:cNvPr>
          <p:cNvSpPr txBox="1"/>
          <p:nvPr/>
        </p:nvSpPr>
        <p:spPr>
          <a:xfrm>
            <a:off x="539551" y="2204864"/>
            <a:ext cx="7318573" cy="4401205"/>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Project issues:</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Late changes may result in substantial re-work</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Organizational issues: </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Skills, training, and staff may not be sufficient</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Political issues: </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There may be an improper attitude toward, or expectations of, testing (e.g., not appreciating the value of finding defects during testing) </a:t>
            </a:r>
          </a:p>
          <a:p>
            <a:pPr marL="342900" indent="-342900">
              <a:buFont typeface="Wingdings" panose="05000000000000000000" pitchFamily="2" charset="2"/>
              <a:buChar char="v"/>
            </a:pPr>
            <a:endParaRPr lang="en-US" sz="2000" dirty="0"/>
          </a:p>
        </p:txBody>
      </p:sp>
    </p:spTree>
    <p:extLst>
      <p:ext uri="{BB962C8B-B14F-4D97-AF65-F5344CB8AC3E}">
        <p14:creationId xmlns:p14="http://schemas.microsoft.com/office/powerpoint/2010/main" val="32196366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47</a:t>
            </a:fld>
            <a:endParaRPr lang="en-AU" dirty="0"/>
          </a:p>
        </p:txBody>
      </p:sp>
      <p:sp>
        <p:nvSpPr>
          <p:cNvPr id="3" name="TextBox 2">
            <a:extLst>
              <a:ext uri="{FF2B5EF4-FFF2-40B4-BE49-F238E27FC236}">
                <a16:creationId xmlns:a16="http://schemas.microsoft.com/office/drawing/2014/main" id="{A085A110-6914-EF68-AA71-4501EFA1F2FA}"/>
              </a:ext>
            </a:extLst>
          </p:cNvPr>
          <p:cNvSpPr txBox="1"/>
          <p:nvPr/>
        </p:nvSpPr>
        <p:spPr>
          <a:xfrm>
            <a:off x="971600" y="1196752"/>
            <a:ext cx="7344816"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Examples of project risks include:</a:t>
            </a:r>
            <a:endParaRPr lang="en-US" sz="2400" dirty="0"/>
          </a:p>
        </p:txBody>
      </p:sp>
      <p:sp>
        <p:nvSpPr>
          <p:cNvPr id="7" name="TextBox 6">
            <a:extLst>
              <a:ext uri="{FF2B5EF4-FFF2-40B4-BE49-F238E27FC236}">
                <a16:creationId xmlns:a16="http://schemas.microsoft.com/office/drawing/2014/main" id="{457499F1-535F-288D-D5BD-5B56B4F7D4B1}"/>
              </a:ext>
            </a:extLst>
          </p:cNvPr>
          <p:cNvSpPr txBox="1"/>
          <p:nvPr/>
        </p:nvSpPr>
        <p:spPr>
          <a:xfrm>
            <a:off x="971600" y="2105561"/>
            <a:ext cx="7344816" cy="2862322"/>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Technical issues:</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Requirements may not be defined well enough</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Supplier issues:</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 third party may fail to deliver a necessary product or service or go bankrupt</a:t>
            </a:r>
          </a:p>
          <a:p>
            <a:pPr marL="342900" indent="-342900">
              <a:buFont typeface="Wingdings" panose="05000000000000000000" pitchFamily="2" charset="2"/>
              <a:buChar char="v"/>
            </a:pPr>
            <a:endParaRPr lang="en-US" sz="2000" dirty="0"/>
          </a:p>
        </p:txBody>
      </p:sp>
    </p:spTree>
    <p:extLst>
      <p:ext uri="{BB962C8B-B14F-4D97-AF65-F5344CB8AC3E}">
        <p14:creationId xmlns:p14="http://schemas.microsoft.com/office/powerpoint/2010/main" val="3904090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48</a:t>
            </a:fld>
            <a:endParaRPr lang="en-AU" dirty="0"/>
          </a:p>
        </p:txBody>
      </p:sp>
      <p:sp>
        <p:nvSpPr>
          <p:cNvPr id="3" name="TextBox 2">
            <a:extLst>
              <a:ext uri="{FF2B5EF4-FFF2-40B4-BE49-F238E27FC236}">
                <a16:creationId xmlns:a16="http://schemas.microsoft.com/office/drawing/2014/main" id="{B9437C22-282D-CF3E-338A-DB378BE0F3B0}"/>
              </a:ext>
            </a:extLst>
          </p:cNvPr>
          <p:cNvSpPr txBox="1"/>
          <p:nvPr/>
        </p:nvSpPr>
        <p:spPr>
          <a:xfrm>
            <a:off x="957531" y="1060788"/>
            <a:ext cx="7344816"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Risk-based Testing and Product Quality</a:t>
            </a:r>
            <a:endParaRPr lang="en-US" sz="2800" dirty="0"/>
          </a:p>
        </p:txBody>
      </p:sp>
      <p:sp>
        <p:nvSpPr>
          <p:cNvPr id="7" name="TextBox 6">
            <a:extLst>
              <a:ext uri="{FF2B5EF4-FFF2-40B4-BE49-F238E27FC236}">
                <a16:creationId xmlns:a16="http://schemas.microsoft.com/office/drawing/2014/main" id="{64F9B177-ECC3-B520-C2B8-943CF4D3C453}"/>
              </a:ext>
            </a:extLst>
          </p:cNvPr>
          <p:cNvSpPr txBox="1"/>
          <p:nvPr/>
        </p:nvSpPr>
        <p:spPr>
          <a:xfrm>
            <a:off x="942752" y="1779687"/>
            <a:ext cx="7562849" cy="4401205"/>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 risk-based approach to testing provides proactive opportunities to reduce the levels of product risk.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It involves product risk analysis, which includes the identification of product risks and the assessment of each risk’s likelihood and impact.</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resulting product risk information is used to guide test planning, the specification, preparation, and execution of test cases, and test monitoring and control.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Analyzing product risks early contributes to the success of a project.</a:t>
            </a:r>
          </a:p>
          <a:p>
            <a:pPr marL="342900" indent="-342900">
              <a:buFont typeface="Wingdings" panose="05000000000000000000" pitchFamily="2" charset="2"/>
              <a:buChar char="v"/>
            </a:pPr>
            <a:endParaRPr lang="en-US" sz="2000" dirty="0"/>
          </a:p>
        </p:txBody>
      </p:sp>
    </p:spTree>
    <p:extLst>
      <p:ext uri="{BB962C8B-B14F-4D97-AF65-F5344CB8AC3E}">
        <p14:creationId xmlns:p14="http://schemas.microsoft.com/office/powerpoint/2010/main" val="185892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49</a:t>
            </a:fld>
            <a:endParaRPr lang="en-AU" dirty="0"/>
          </a:p>
        </p:txBody>
      </p:sp>
      <p:sp>
        <p:nvSpPr>
          <p:cNvPr id="3" name="TextBox 2">
            <a:extLst>
              <a:ext uri="{FF2B5EF4-FFF2-40B4-BE49-F238E27FC236}">
                <a16:creationId xmlns:a16="http://schemas.microsoft.com/office/drawing/2014/main" id="{5EB58773-9490-BEAC-55B2-BA65FCCE95CE}"/>
              </a:ext>
            </a:extLst>
          </p:cNvPr>
          <p:cNvSpPr txBox="1"/>
          <p:nvPr/>
        </p:nvSpPr>
        <p:spPr>
          <a:xfrm>
            <a:off x="611559" y="980728"/>
            <a:ext cx="7942337"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In a risk-based approach, the results of product risk analysis are used to:</a:t>
            </a:r>
            <a:endParaRPr lang="en-US" sz="2400" dirty="0"/>
          </a:p>
        </p:txBody>
      </p:sp>
      <p:sp>
        <p:nvSpPr>
          <p:cNvPr id="7" name="TextBox 6">
            <a:extLst>
              <a:ext uri="{FF2B5EF4-FFF2-40B4-BE49-F238E27FC236}">
                <a16:creationId xmlns:a16="http://schemas.microsoft.com/office/drawing/2014/main" id="{8EFE7FDD-48A1-110B-72CE-A52327CAC623}"/>
              </a:ext>
            </a:extLst>
          </p:cNvPr>
          <p:cNvSpPr txBox="1"/>
          <p:nvPr/>
        </p:nvSpPr>
        <p:spPr>
          <a:xfrm>
            <a:off x="590102" y="2151024"/>
            <a:ext cx="8230369"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Determine the test techniques to be employed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Determine the particular levels and types of testing to be performed (e.g., security testing, accessibility testing)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Determine the extent of testing to be carried out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Prioritize testing in an attempt to find the critical defects as early as possible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Determine whether any activities in addition to testing could be employed to reduce risk (e.g., providing training to inexperienced designers) </a:t>
            </a:r>
          </a:p>
        </p:txBody>
      </p:sp>
    </p:spTree>
    <p:extLst>
      <p:ext uri="{BB962C8B-B14F-4D97-AF65-F5344CB8AC3E}">
        <p14:creationId xmlns:p14="http://schemas.microsoft.com/office/powerpoint/2010/main" val="3992037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a:t>
            </a:fld>
            <a:endParaRPr lang="en-AU" dirty="0"/>
          </a:p>
        </p:txBody>
      </p:sp>
      <p:sp>
        <p:nvSpPr>
          <p:cNvPr id="7" name="TextBox 6">
            <a:extLst>
              <a:ext uri="{FF2B5EF4-FFF2-40B4-BE49-F238E27FC236}">
                <a16:creationId xmlns:a16="http://schemas.microsoft.com/office/drawing/2014/main" id="{BDD8CB62-090F-3DA6-6B9B-0F1D5CE2BC64}"/>
              </a:ext>
            </a:extLst>
          </p:cNvPr>
          <p:cNvSpPr txBox="1"/>
          <p:nvPr/>
        </p:nvSpPr>
        <p:spPr>
          <a:xfrm>
            <a:off x="395536" y="1124744"/>
            <a:ext cx="835493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Degrees of independence in testing include the following (from low level of independence to high level):</a:t>
            </a:r>
          </a:p>
        </p:txBody>
      </p:sp>
      <p:sp>
        <p:nvSpPr>
          <p:cNvPr id="9" name="TextBox 8">
            <a:extLst>
              <a:ext uri="{FF2B5EF4-FFF2-40B4-BE49-F238E27FC236}">
                <a16:creationId xmlns:a16="http://schemas.microsoft.com/office/drawing/2014/main" id="{8B99F2C7-9203-BFEB-3757-62DD803B87A9}"/>
              </a:ext>
            </a:extLst>
          </p:cNvPr>
          <p:cNvSpPr txBox="1"/>
          <p:nvPr/>
        </p:nvSpPr>
        <p:spPr>
          <a:xfrm>
            <a:off x="364158" y="2678193"/>
            <a:ext cx="8136904" cy="2246769"/>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test team or group within the organization, reporting to project management or executive management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testers from the business organization or user community, or with specializations in specific test types such as usability, security, performance, regulatory/compliance, or portability</a:t>
            </a:r>
          </a:p>
        </p:txBody>
      </p:sp>
    </p:spTree>
    <p:extLst>
      <p:ext uri="{BB962C8B-B14F-4D97-AF65-F5344CB8AC3E}">
        <p14:creationId xmlns:p14="http://schemas.microsoft.com/office/powerpoint/2010/main" val="12977363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50</a:t>
            </a:fld>
            <a:endParaRPr lang="en-AU" dirty="0"/>
          </a:p>
        </p:txBody>
      </p:sp>
      <p:sp>
        <p:nvSpPr>
          <p:cNvPr id="3" name="TextBox 2">
            <a:extLst>
              <a:ext uri="{FF2B5EF4-FFF2-40B4-BE49-F238E27FC236}">
                <a16:creationId xmlns:a16="http://schemas.microsoft.com/office/drawing/2014/main" id="{50BB68C7-7AEE-FEA8-2D35-99D760C1D428}"/>
              </a:ext>
            </a:extLst>
          </p:cNvPr>
          <p:cNvSpPr txBox="1"/>
          <p:nvPr/>
        </p:nvSpPr>
        <p:spPr>
          <a:xfrm>
            <a:off x="611560" y="1052736"/>
            <a:ext cx="7920880" cy="1200329"/>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To ensure that the likelihood of a product failure is minimized, risk management activities provide a disciplined approach to:</a:t>
            </a:r>
            <a:endParaRPr lang="en-US" sz="2400" dirty="0"/>
          </a:p>
        </p:txBody>
      </p:sp>
      <p:sp>
        <p:nvSpPr>
          <p:cNvPr id="7" name="TextBox 6">
            <a:extLst>
              <a:ext uri="{FF2B5EF4-FFF2-40B4-BE49-F238E27FC236}">
                <a16:creationId xmlns:a16="http://schemas.microsoft.com/office/drawing/2014/main" id="{21428DCB-A462-5DCA-BE89-491072B232D2}"/>
              </a:ext>
            </a:extLst>
          </p:cNvPr>
          <p:cNvSpPr txBox="1"/>
          <p:nvPr/>
        </p:nvSpPr>
        <p:spPr>
          <a:xfrm>
            <a:off x="611560" y="2353721"/>
            <a:ext cx="7992888" cy="3170099"/>
          </a:xfrm>
          <a:prstGeom prst="rect">
            <a:avLst/>
          </a:prstGeom>
          <a:noFill/>
        </p:spPr>
        <p:txBody>
          <a:bodyPr wrap="square">
            <a:spAutoFit/>
          </a:bodyPr>
          <a:lstStyle/>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Analyze (and re-evaluate on a regular basis) what can go wrong (risks) </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Determine which risks are important to deal with</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Implement actions to mitigate those risks</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Make contingency plans to deal with the risks should they become actual events</a:t>
            </a:r>
          </a:p>
        </p:txBody>
      </p:sp>
    </p:spTree>
    <p:extLst>
      <p:ext uri="{BB962C8B-B14F-4D97-AF65-F5344CB8AC3E}">
        <p14:creationId xmlns:p14="http://schemas.microsoft.com/office/powerpoint/2010/main" val="26394107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51</a:t>
            </a:fld>
            <a:endParaRPr lang="en-AU" dirty="0"/>
          </a:p>
        </p:txBody>
      </p:sp>
      <p:sp>
        <p:nvSpPr>
          <p:cNvPr id="3" name="TextBox 2">
            <a:extLst>
              <a:ext uri="{FF2B5EF4-FFF2-40B4-BE49-F238E27FC236}">
                <a16:creationId xmlns:a16="http://schemas.microsoft.com/office/drawing/2014/main" id="{DC227A52-7956-0272-B413-683994EB7D47}"/>
              </a:ext>
            </a:extLst>
          </p:cNvPr>
          <p:cNvSpPr txBox="1"/>
          <p:nvPr/>
        </p:nvSpPr>
        <p:spPr>
          <a:xfrm>
            <a:off x="755576" y="1052736"/>
            <a:ext cx="5040560"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Defect Management</a:t>
            </a:r>
            <a:endParaRPr lang="en-US" sz="2800" dirty="0"/>
          </a:p>
        </p:txBody>
      </p:sp>
      <p:sp>
        <p:nvSpPr>
          <p:cNvPr id="7" name="TextBox 6">
            <a:extLst>
              <a:ext uri="{FF2B5EF4-FFF2-40B4-BE49-F238E27FC236}">
                <a16:creationId xmlns:a16="http://schemas.microsoft.com/office/drawing/2014/main" id="{D4390DFA-CAF6-837B-3FA8-6F14292E2C14}"/>
              </a:ext>
            </a:extLst>
          </p:cNvPr>
          <p:cNvSpPr txBox="1"/>
          <p:nvPr/>
        </p:nvSpPr>
        <p:spPr>
          <a:xfrm>
            <a:off x="755576" y="2204864"/>
            <a:ext cx="7562850" cy="1323439"/>
          </a:xfrm>
          <a:prstGeom prst="rect">
            <a:avLst/>
          </a:prstGeom>
          <a:noFill/>
        </p:spPr>
        <p:txBody>
          <a:bodyPr wrap="square">
            <a:spAutoFit/>
          </a:bodyPr>
          <a:lstStyle/>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Defects may be reported during coding, static analysis, reviews, or during dynamic testing, or the use of a software product</a:t>
            </a:r>
          </a:p>
        </p:txBody>
      </p:sp>
    </p:spTree>
    <p:extLst>
      <p:ext uri="{BB962C8B-B14F-4D97-AF65-F5344CB8AC3E}">
        <p14:creationId xmlns:p14="http://schemas.microsoft.com/office/powerpoint/2010/main" val="1421436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52</a:t>
            </a:fld>
            <a:endParaRPr lang="en-AU" dirty="0"/>
          </a:p>
        </p:txBody>
      </p:sp>
      <p:sp>
        <p:nvSpPr>
          <p:cNvPr id="3" name="TextBox 2">
            <a:extLst>
              <a:ext uri="{FF2B5EF4-FFF2-40B4-BE49-F238E27FC236}">
                <a16:creationId xmlns:a16="http://schemas.microsoft.com/office/drawing/2014/main" id="{2C0C2754-3DF7-F86D-E72B-3F31892118B5}"/>
              </a:ext>
            </a:extLst>
          </p:cNvPr>
          <p:cNvSpPr txBox="1"/>
          <p:nvPr/>
        </p:nvSpPr>
        <p:spPr>
          <a:xfrm>
            <a:off x="243390" y="1104994"/>
            <a:ext cx="4607168"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Defect Management</a:t>
            </a:r>
            <a:endParaRPr lang="en-US" sz="2400" dirty="0"/>
          </a:p>
        </p:txBody>
      </p:sp>
      <p:sp>
        <p:nvSpPr>
          <p:cNvPr id="7" name="TextBox 6">
            <a:extLst>
              <a:ext uri="{FF2B5EF4-FFF2-40B4-BE49-F238E27FC236}">
                <a16:creationId xmlns:a16="http://schemas.microsoft.com/office/drawing/2014/main" id="{16D3F3B6-CF58-D82C-A653-62A37F5408EF}"/>
              </a:ext>
            </a:extLst>
          </p:cNvPr>
          <p:cNvSpPr txBox="1"/>
          <p:nvPr/>
        </p:nvSpPr>
        <p:spPr>
          <a:xfrm>
            <a:off x="243390" y="1844824"/>
            <a:ext cx="8424936" cy="4093428"/>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Typical defect reports have the following objectives: </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Provide developers and other parties with information about any adverse event that occurred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This enables them to identify specific effects, isolate the problem with a minimal reproducing test, and correct the potential defect(s), as needed or to otherwise resolve the problem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Provide test managers a means of tracking the quality of the work product and the impact on the testing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Provide ideas for development and test process improvement</a:t>
            </a:r>
          </a:p>
        </p:txBody>
      </p:sp>
    </p:spTree>
    <p:extLst>
      <p:ext uri="{BB962C8B-B14F-4D97-AF65-F5344CB8AC3E}">
        <p14:creationId xmlns:p14="http://schemas.microsoft.com/office/powerpoint/2010/main" val="9224341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53</a:t>
            </a:fld>
            <a:endParaRPr lang="en-AU" dirty="0"/>
          </a:p>
        </p:txBody>
      </p:sp>
      <p:sp>
        <p:nvSpPr>
          <p:cNvPr id="3" name="TextBox 2">
            <a:extLst>
              <a:ext uri="{FF2B5EF4-FFF2-40B4-BE49-F238E27FC236}">
                <a16:creationId xmlns:a16="http://schemas.microsoft.com/office/drawing/2014/main" id="{D8B1003C-73A1-02E7-CC3A-03297A952618}"/>
              </a:ext>
            </a:extLst>
          </p:cNvPr>
          <p:cNvSpPr txBox="1"/>
          <p:nvPr/>
        </p:nvSpPr>
        <p:spPr>
          <a:xfrm>
            <a:off x="755576" y="1052736"/>
            <a:ext cx="7776864"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A defect report filed during dynamic testing typically includes:</a:t>
            </a:r>
            <a:endParaRPr lang="en-US" sz="2400" dirty="0"/>
          </a:p>
        </p:txBody>
      </p:sp>
      <p:sp>
        <p:nvSpPr>
          <p:cNvPr id="7" name="TextBox 6">
            <a:extLst>
              <a:ext uri="{FF2B5EF4-FFF2-40B4-BE49-F238E27FC236}">
                <a16:creationId xmlns:a16="http://schemas.microsoft.com/office/drawing/2014/main" id="{BF148D2D-F3BB-7B4C-053F-F1E805F2DA0F}"/>
              </a:ext>
            </a:extLst>
          </p:cNvPr>
          <p:cNvSpPr txBox="1"/>
          <p:nvPr/>
        </p:nvSpPr>
        <p:spPr>
          <a:xfrm>
            <a:off x="755576" y="2129254"/>
            <a:ext cx="7920880" cy="3785652"/>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An identifier,  A title, and a short summary of the defect being reported</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Date of the defect report, issuing organization, and author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Identification of the test item (configuration item being tested) and environment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development lifecycle phase(s) in which the defect was observed and the Urgency/priority to fix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endParaRPr lang="en-US" sz="2000" dirty="0"/>
          </a:p>
        </p:txBody>
      </p:sp>
    </p:spTree>
    <p:extLst>
      <p:ext uri="{BB962C8B-B14F-4D97-AF65-F5344CB8AC3E}">
        <p14:creationId xmlns:p14="http://schemas.microsoft.com/office/powerpoint/2010/main" val="34779932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54</a:t>
            </a:fld>
            <a:endParaRPr lang="en-AU" dirty="0"/>
          </a:p>
        </p:txBody>
      </p:sp>
      <p:sp>
        <p:nvSpPr>
          <p:cNvPr id="3" name="TextBox 2">
            <a:extLst>
              <a:ext uri="{FF2B5EF4-FFF2-40B4-BE49-F238E27FC236}">
                <a16:creationId xmlns:a16="http://schemas.microsoft.com/office/drawing/2014/main" id="{8C622CAD-128E-0EEF-2BA0-3D767D798939}"/>
              </a:ext>
            </a:extLst>
          </p:cNvPr>
          <p:cNvSpPr txBox="1"/>
          <p:nvPr/>
        </p:nvSpPr>
        <p:spPr>
          <a:xfrm>
            <a:off x="539552" y="1052736"/>
            <a:ext cx="835292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A defect report filed during dynamic testing typically includes:</a:t>
            </a:r>
            <a:endParaRPr lang="en-US" sz="2400" dirty="0"/>
          </a:p>
        </p:txBody>
      </p:sp>
      <p:sp>
        <p:nvSpPr>
          <p:cNvPr id="7" name="TextBox 6">
            <a:extLst>
              <a:ext uri="{FF2B5EF4-FFF2-40B4-BE49-F238E27FC236}">
                <a16:creationId xmlns:a16="http://schemas.microsoft.com/office/drawing/2014/main" id="{349F1A18-956B-D38E-E440-392A3B13E005}"/>
              </a:ext>
            </a:extLst>
          </p:cNvPr>
          <p:cNvSpPr txBox="1"/>
          <p:nvPr/>
        </p:nvSpPr>
        <p:spPr>
          <a:xfrm>
            <a:off x="395536" y="2348880"/>
            <a:ext cx="8352928" cy="3170099"/>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 description of the defect to enable reproduction and resolution, including logs, database dumps, screenshots, or recordings (if found during test execution)</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Expected and actual results and  Scope or degree of impact (severity) of the defect on the interests of stakeholder(s) </a:t>
            </a:r>
          </a:p>
          <a:p>
            <a:pPr marL="342900" indent="-34290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State of the defect report (e.g., open, deferred, duplicate, waiting to be fixed, awaiting confirmation testing, re-opened, closed) </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30066827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55</a:t>
            </a:fld>
            <a:endParaRPr lang="en-AU" dirty="0"/>
          </a:p>
        </p:txBody>
      </p:sp>
      <p:sp>
        <p:nvSpPr>
          <p:cNvPr id="3" name="TextBox 2">
            <a:extLst>
              <a:ext uri="{FF2B5EF4-FFF2-40B4-BE49-F238E27FC236}">
                <a16:creationId xmlns:a16="http://schemas.microsoft.com/office/drawing/2014/main" id="{8482DC07-A8C8-60E1-614F-2D99B84AD991}"/>
              </a:ext>
            </a:extLst>
          </p:cNvPr>
          <p:cNvSpPr txBox="1"/>
          <p:nvPr/>
        </p:nvSpPr>
        <p:spPr>
          <a:xfrm>
            <a:off x="395536" y="1052736"/>
            <a:ext cx="835292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A defect report filed during dynamic testing typically includes:</a:t>
            </a:r>
            <a:endParaRPr lang="en-US" sz="2400" dirty="0"/>
          </a:p>
        </p:txBody>
      </p:sp>
      <p:sp>
        <p:nvSpPr>
          <p:cNvPr id="7" name="TextBox 6">
            <a:extLst>
              <a:ext uri="{FF2B5EF4-FFF2-40B4-BE49-F238E27FC236}">
                <a16:creationId xmlns:a16="http://schemas.microsoft.com/office/drawing/2014/main" id="{3AC1CE1D-AEFF-17B3-B27A-5ECFE72B73D3}"/>
              </a:ext>
            </a:extLst>
          </p:cNvPr>
          <p:cNvSpPr txBox="1"/>
          <p:nvPr/>
        </p:nvSpPr>
        <p:spPr>
          <a:xfrm>
            <a:off x="395536" y="2104333"/>
            <a:ext cx="8352928" cy="3477875"/>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Conclusions, recommendations, and approvals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Global issues, such as other areas that may be affected by a change resulting from the defect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Change history, such as the sequence of actions taken by project team members with respect to the defect to isolate, repair, and confirm it as fixed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References, including the test case that revealed the problem</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42673761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56</a:t>
            </a:fld>
            <a:endParaRPr lang="en-AU" dirty="0"/>
          </a:p>
        </p:txBody>
      </p:sp>
      <p:sp>
        <p:nvSpPr>
          <p:cNvPr id="3" name="TextBox 2">
            <a:extLst>
              <a:ext uri="{FF2B5EF4-FFF2-40B4-BE49-F238E27FC236}">
                <a16:creationId xmlns:a16="http://schemas.microsoft.com/office/drawing/2014/main" id="{8482DC07-A8C8-60E1-614F-2D99B84AD991}"/>
              </a:ext>
            </a:extLst>
          </p:cNvPr>
          <p:cNvSpPr txBox="1"/>
          <p:nvPr/>
        </p:nvSpPr>
        <p:spPr>
          <a:xfrm>
            <a:off x="1511179" y="1196752"/>
            <a:ext cx="4607168" cy="523220"/>
          </a:xfrm>
          <a:prstGeom prst="rect">
            <a:avLst/>
          </a:prstGeom>
          <a:noFill/>
        </p:spPr>
        <p:txBody>
          <a:bodyPr wrap="square">
            <a:spAutoFit/>
          </a:bodyPr>
          <a:lstStyle/>
          <a:p>
            <a:r>
              <a:rPr lang="en-US" sz="2800" b="1" dirty="0"/>
              <a:t>Quiz</a:t>
            </a:r>
          </a:p>
        </p:txBody>
      </p:sp>
    </p:spTree>
    <p:extLst>
      <p:ext uri="{BB962C8B-B14F-4D97-AF65-F5344CB8AC3E}">
        <p14:creationId xmlns:p14="http://schemas.microsoft.com/office/powerpoint/2010/main" val="3390988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6</a:t>
            </a:fld>
            <a:endParaRPr lang="en-AU" dirty="0"/>
          </a:p>
        </p:txBody>
      </p:sp>
      <p:sp>
        <p:nvSpPr>
          <p:cNvPr id="3" name="TextBox 2">
            <a:extLst>
              <a:ext uri="{FF2B5EF4-FFF2-40B4-BE49-F238E27FC236}">
                <a16:creationId xmlns:a16="http://schemas.microsoft.com/office/drawing/2014/main" id="{5B16190E-1715-6D3A-327B-0DDEDB353D40}"/>
              </a:ext>
            </a:extLst>
          </p:cNvPr>
          <p:cNvSpPr txBox="1"/>
          <p:nvPr/>
        </p:nvSpPr>
        <p:spPr>
          <a:xfrm>
            <a:off x="467544" y="764704"/>
            <a:ext cx="8282930" cy="1938992"/>
          </a:xfrm>
          <a:prstGeom prst="rect">
            <a:avLst/>
          </a:prstGeom>
          <a:noFill/>
        </p:spPr>
        <p:txBody>
          <a:bodyPr wrap="square">
            <a:spAutoFit/>
          </a:bodyPr>
          <a:lstStyle/>
          <a:p>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Degrees of independence in testing also includes the following (from the low level of independence to the high level):</a:t>
            </a:r>
            <a:br>
              <a:rPr lang="en-US" sz="2400" b="1" dirty="0">
                <a:latin typeface="Arial" panose="020B0604020202020204" pitchFamily="34" charset="0"/>
                <a:cs typeface="Arial" panose="020B0604020202020204" pitchFamily="34" charset="0"/>
              </a:rPr>
            </a:br>
            <a:endParaRPr lang="en-US" sz="2400" dirty="0"/>
          </a:p>
        </p:txBody>
      </p:sp>
      <p:sp>
        <p:nvSpPr>
          <p:cNvPr id="7" name="TextBox 6">
            <a:extLst>
              <a:ext uri="{FF2B5EF4-FFF2-40B4-BE49-F238E27FC236}">
                <a16:creationId xmlns:a16="http://schemas.microsoft.com/office/drawing/2014/main" id="{E7ED223F-B0D4-3E25-BF87-71EB618B962C}"/>
              </a:ext>
            </a:extLst>
          </p:cNvPr>
          <p:cNvSpPr txBox="1"/>
          <p:nvPr/>
        </p:nvSpPr>
        <p:spPr>
          <a:xfrm>
            <a:off x="899592" y="2852936"/>
            <a:ext cx="7992888" cy="2862322"/>
          </a:xfrm>
          <a:prstGeom prst="rect">
            <a:avLst/>
          </a:prstGeom>
          <a:noFill/>
        </p:spPr>
        <p:txBody>
          <a:bodyPr wrap="square">
            <a:spAutoFit/>
          </a:bodyPr>
          <a:lstStyle/>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testers from the business organization or user community, or with specializations in specific test types such as usability, security, performance, regulatory/compliance, or portability</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Independent testers external to the organization, either working on-site (in-house) or off-site (outsourcing)</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4102683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7</a:t>
            </a:fld>
            <a:endParaRPr lang="en-AU" dirty="0"/>
          </a:p>
        </p:txBody>
      </p:sp>
      <p:sp>
        <p:nvSpPr>
          <p:cNvPr id="3" name="TextBox 2">
            <a:extLst>
              <a:ext uri="{FF2B5EF4-FFF2-40B4-BE49-F238E27FC236}">
                <a16:creationId xmlns:a16="http://schemas.microsoft.com/office/drawing/2014/main" id="{F632CA2C-30DD-807E-9F79-32D10F0819E5}"/>
              </a:ext>
            </a:extLst>
          </p:cNvPr>
          <p:cNvSpPr txBox="1"/>
          <p:nvPr/>
        </p:nvSpPr>
        <p:spPr>
          <a:xfrm>
            <a:off x="1043608" y="980728"/>
            <a:ext cx="6696744"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independence in testing </a:t>
            </a:r>
            <a:endParaRPr lang="en-US" sz="2400" dirty="0"/>
          </a:p>
        </p:txBody>
      </p:sp>
      <p:sp>
        <p:nvSpPr>
          <p:cNvPr id="7" name="TextBox 6">
            <a:extLst>
              <a:ext uri="{FF2B5EF4-FFF2-40B4-BE49-F238E27FC236}">
                <a16:creationId xmlns:a16="http://schemas.microsoft.com/office/drawing/2014/main" id="{E197557E-03F6-DB57-D78A-41F19006A6C5}"/>
              </a:ext>
            </a:extLst>
          </p:cNvPr>
          <p:cNvSpPr txBox="1"/>
          <p:nvPr/>
        </p:nvSpPr>
        <p:spPr>
          <a:xfrm>
            <a:off x="1043608" y="1628800"/>
            <a:ext cx="7704856" cy="2554545"/>
          </a:xfrm>
          <a:prstGeom prst="rect">
            <a:avLst/>
          </a:prstGeom>
          <a:noFill/>
        </p:spPr>
        <p:txBody>
          <a:bodyPr wrap="square">
            <a:spAutoFit/>
          </a:bodyPr>
          <a:lstStyle/>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For most types of projects, it is usually best to have multiple test levels, with some of these levels handled by independent testers.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Developers should participate in testing, especially at the lower levels, so as to exercise control over the quality of their own work</a:t>
            </a:r>
          </a:p>
        </p:txBody>
      </p:sp>
    </p:spTree>
    <p:extLst>
      <p:ext uri="{BB962C8B-B14F-4D97-AF65-F5344CB8AC3E}">
        <p14:creationId xmlns:p14="http://schemas.microsoft.com/office/powerpoint/2010/main" val="2808741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8</a:t>
            </a:fld>
            <a:endParaRPr lang="en-AU" dirty="0"/>
          </a:p>
        </p:txBody>
      </p:sp>
      <p:sp>
        <p:nvSpPr>
          <p:cNvPr id="3" name="TextBox 2">
            <a:extLst>
              <a:ext uri="{FF2B5EF4-FFF2-40B4-BE49-F238E27FC236}">
                <a16:creationId xmlns:a16="http://schemas.microsoft.com/office/drawing/2014/main" id="{8C4F99D5-D1A6-829F-9C78-79DD36681EBA}"/>
              </a:ext>
            </a:extLst>
          </p:cNvPr>
          <p:cNvSpPr txBox="1"/>
          <p:nvPr/>
        </p:nvSpPr>
        <p:spPr>
          <a:xfrm>
            <a:off x="1043608" y="1052736"/>
            <a:ext cx="7344816"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independence in testing </a:t>
            </a:r>
            <a:endParaRPr lang="en-US" sz="2400" dirty="0"/>
          </a:p>
        </p:txBody>
      </p:sp>
      <p:sp>
        <p:nvSpPr>
          <p:cNvPr id="7" name="TextBox 6">
            <a:extLst>
              <a:ext uri="{FF2B5EF4-FFF2-40B4-BE49-F238E27FC236}">
                <a16:creationId xmlns:a16="http://schemas.microsoft.com/office/drawing/2014/main" id="{A1E15880-7F27-3F37-82BA-B4201A220CF9}"/>
              </a:ext>
            </a:extLst>
          </p:cNvPr>
          <p:cNvSpPr txBox="1"/>
          <p:nvPr/>
        </p:nvSpPr>
        <p:spPr>
          <a:xfrm>
            <a:off x="1012598" y="2136338"/>
            <a:ext cx="7562850" cy="2215991"/>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way in which the independence of testing is implemented varies depending on the software development lifecycle model.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For example, in Agile development, testers may be part of a development team.</a:t>
            </a:r>
          </a:p>
          <a:p>
            <a:pPr marL="0" indent="0">
              <a:buNone/>
            </a:pPr>
            <a:r>
              <a:rPr lang="en-US" sz="18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4510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9</a:t>
            </a:fld>
            <a:endParaRPr lang="en-AU" dirty="0"/>
          </a:p>
        </p:txBody>
      </p:sp>
      <p:sp>
        <p:nvSpPr>
          <p:cNvPr id="3" name="TextBox 2">
            <a:extLst>
              <a:ext uri="{FF2B5EF4-FFF2-40B4-BE49-F238E27FC236}">
                <a16:creationId xmlns:a16="http://schemas.microsoft.com/office/drawing/2014/main" id="{8A99628F-1000-4ED7-6B3A-4053250F036E}"/>
              </a:ext>
            </a:extLst>
          </p:cNvPr>
          <p:cNvSpPr txBox="1"/>
          <p:nvPr/>
        </p:nvSpPr>
        <p:spPr>
          <a:xfrm>
            <a:off x="1043608" y="1340768"/>
            <a:ext cx="7344816"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independence in testing </a:t>
            </a:r>
            <a:endParaRPr lang="en-US" sz="2400" dirty="0"/>
          </a:p>
        </p:txBody>
      </p:sp>
      <p:sp>
        <p:nvSpPr>
          <p:cNvPr id="7" name="TextBox 6">
            <a:extLst>
              <a:ext uri="{FF2B5EF4-FFF2-40B4-BE49-F238E27FC236}">
                <a16:creationId xmlns:a16="http://schemas.microsoft.com/office/drawing/2014/main" id="{4C2F2167-2E74-6321-88EA-703A4AE53F04}"/>
              </a:ext>
            </a:extLst>
          </p:cNvPr>
          <p:cNvSpPr txBox="1"/>
          <p:nvPr/>
        </p:nvSpPr>
        <p:spPr>
          <a:xfrm>
            <a:off x="1043608" y="2420888"/>
            <a:ext cx="7562850" cy="2554545"/>
          </a:xfrm>
          <a:prstGeom prst="rect">
            <a:avLst/>
          </a:prstGeom>
          <a:noFill/>
        </p:spPr>
        <p:txBody>
          <a:bodyPr wrap="square">
            <a:spAutoFit/>
          </a:bodyPr>
          <a:lstStyle/>
          <a:p>
            <a:pPr marL="342900" indent="-342900">
              <a:buFont typeface="Wingdings" panose="05000000000000000000" pitchFamily="2" charset="2"/>
              <a:buChar char="Ø"/>
            </a:pPr>
            <a:r>
              <a:rPr lang="en-US" sz="2000" b="1" dirty="0"/>
              <a:t>In some organizations using Agile methods, these testers may be considered part of a larger independent test team as well. </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 addition, in such organizations, product owners may perform acceptance testing to validate user stories at the end of each iteration.</a:t>
            </a:r>
          </a:p>
          <a:p>
            <a:pPr marL="342900" indent="-342900">
              <a:buFont typeface="Wingdings" panose="05000000000000000000" pitchFamily="2" charset="2"/>
              <a:buChar char="Ø"/>
            </a:pPr>
            <a:endParaRPr lang="en-US" sz="2000" b="1" dirty="0"/>
          </a:p>
        </p:txBody>
      </p:sp>
    </p:spTree>
    <p:extLst>
      <p:ext uri="{BB962C8B-B14F-4D97-AF65-F5344CB8AC3E}">
        <p14:creationId xmlns:p14="http://schemas.microsoft.com/office/powerpoint/2010/main" val="1946209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7426</TotalTime>
  <Words>4771</Words>
  <Application>Microsoft Office PowerPoint</Application>
  <PresentationFormat>On-screen Show (4:3)</PresentationFormat>
  <Paragraphs>519</Paragraphs>
  <Slides>56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56</vt:i4>
      </vt:variant>
    </vt:vector>
  </HeadingPairs>
  <TitlesOfParts>
    <vt:vector size="64" baseType="lpstr">
      <vt:lpstr>Apple Chancery</vt:lpstr>
      <vt:lpstr>Arial</vt:lpstr>
      <vt:lpstr>Arial Black</vt:lpstr>
      <vt:lpstr>Calibri</vt:lpstr>
      <vt:lpstr>Century</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KFUPM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Abdullah</dc:creator>
  <cp:lastModifiedBy>rasham majachani</cp:lastModifiedBy>
  <cp:revision>433</cp:revision>
  <cp:lastPrinted>2020-09-02T06:00:26Z</cp:lastPrinted>
  <dcterms:created xsi:type="dcterms:W3CDTF">2009-07-12T19:40:29Z</dcterms:created>
  <dcterms:modified xsi:type="dcterms:W3CDTF">2023-02-15T19:12:26Z</dcterms:modified>
</cp:coreProperties>
</file>