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321" r:id="rId2"/>
    <p:sldId id="445" r:id="rId3"/>
    <p:sldId id="446" r:id="rId4"/>
    <p:sldId id="470" r:id="rId5"/>
    <p:sldId id="469" r:id="rId6"/>
    <p:sldId id="468" r:id="rId7"/>
    <p:sldId id="467" r:id="rId8"/>
    <p:sldId id="466" r:id="rId9"/>
    <p:sldId id="465" r:id="rId10"/>
    <p:sldId id="464" r:id="rId11"/>
    <p:sldId id="463" r:id="rId12"/>
    <p:sldId id="462" r:id="rId13"/>
    <p:sldId id="461" r:id="rId14"/>
    <p:sldId id="460" r:id="rId15"/>
    <p:sldId id="459" r:id="rId16"/>
    <p:sldId id="458" r:id="rId17"/>
    <p:sldId id="457" r:id="rId18"/>
    <p:sldId id="456" r:id="rId19"/>
    <p:sldId id="455" r:id="rId20"/>
    <p:sldId id="454" r:id="rId21"/>
    <p:sldId id="453" r:id="rId22"/>
    <p:sldId id="452" r:id="rId23"/>
    <p:sldId id="451" r:id="rId24"/>
    <p:sldId id="450" r:id="rId25"/>
    <p:sldId id="449" r:id="rId26"/>
    <p:sldId id="448" r:id="rId27"/>
    <p:sldId id="447" r:id="rId28"/>
    <p:sldId id="474" r:id="rId29"/>
    <p:sldId id="473" r:id="rId30"/>
    <p:sldId id="472" r:id="rId31"/>
    <p:sldId id="471" r:id="rId32"/>
    <p:sldId id="477" r:id="rId33"/>
    <p:sldId id="476" r:id="rId34"/>
    <p:sldId id="482" r:id="rId35"/>
    <p:sldId id="481" r:id="rId36"/>
    <p:sldId id="480" r:id="rId37"/>
    <p:sldId id="479" r:id="rId38"/>
    <p:sldId id="478" r:id="rId39"/>
    <p:sldId id="485" r:id="rId40"/>
    <p:sldId id="484" r:id="rId41"/>
    <p:sldId id="483" r:id="rId42"/>
    <p:sldId id="475" r:id="rId43"/>
    <p:sldId id="486" r:id="rId44"/>
    <p:sldId id="487" r:id="rId45"/>
    <p:sldId id="488" r:id="rId46"/>
    <p:sldId id="495" r:id="rId47"/>
    <p:sldId id="494" r:id="rId48"/>
    <p:sldId id="493" r:id="rId49"/>
    <p:sldId id="492" r:id="rId50"/>
    <p:sldId id="491" r:id="rId51"/>
    <p:sldId id="490" r:id="rId52"/>
    <p:sldId id="489" r:id="rId53"/>
    <p:sldId id="496" r:id="rId54"/>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737"/>
  </p:normalViewPr>
  <p:slideViewPr>
    <p:cSldViewPr>
      <p:cViewPr varScale="1">
        <p:scale>
          <a:sx n="68" d="100"/>
          <a:sy n="68" d="100"/>
        </p:scale>
        <p:origin x="12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2/14/2023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2/14/2023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dirty="0"/>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dirty="0">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a:t>
            </a:r>
            <a:r>
              <a:rPr lang="en-US" sz="2000" b="1" dirty="0">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chemeClr val="accent5">
                    <a:lumMod val="75000"/>
                  </a:schemeClr>
                </a:solidFill>
              </a:rPr>
              <a:t>https://</a:t>
            </a:r>
            <a:r>
              <a:rPr lang="en-AU" b="1" dirty="0" err="1">
                <a:solidFill>
                  <a:schemeClr val="accent5">
                    <a:lumMod val="75000"/>
                  </a:schemeClr>
                </a:solidFill>
              </a:rPr>
              <a:t>www.nsric.ca</a:t>
            </a:r>
            <a:endParaRPr lang="en-US" b="1" dirty="0">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377788" y="1421776"/>
            <a:ext cx="7920880" cy="954107"/>
          </a:xfrm>
          <a:prstGeom prst="rect">
            <a:avLst/>
          </a:prstGeom>
          <a:noFill/>
        </p:spPr>
        <p:txBody>
          <a:bodyPr wrap="square" rtlCol="0">
            <a:spAutoFit/>
          </a:bodyPr>
          <a:lstStyle/>
          <a:p>
            <a:pPr algn="ctr"/>
            <a:r>
              <a:rPr lang="en-US" sz="2800" b="1" dirty="0">
                <a:solidFill>
                  <a:srgbClr val="002060"/>
                </a:solidFill>
                <a:latin typeface="Arial Black" panose="020B0A04020102020204" pitchFamily="34" charset="0"/>
              </a:rPr>
              <a:t>NSRICURA13_1 – Practical Procedures in Testing Software Project(s)</a:t>
            </a:r>
          </a:p>
        </p:txBody>
      </p:sp>
      <p:sp>
        <p:nvSpPr>
          <p:cNvPr id="12" name="Rectangle 11">
            <a:extLst>
              <a:ext uri="{FF2B5EF4-FFF2-40B4-BE49-F238E27FC236}">
                <a16:creationId xmlns:a16="http://schemas.microsoft.com/office/drawing/2014/main" id="{796C367C-4D63-2549-A2AE-45A2324F2165}"/>
              </a:ext>
            </a:extLst>
          </p:cNvPr>
          <p:cNvSpPr/>
          <p:nvPr/>
        </p:nvSpPr>
        <p:spPr>
          <a:xfrm>
            <a:off x="1377634" y="3068960"/>
            <a:ext cx="6388732" cy="1729704"/>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a:t>
            </a:r>
            <a:r>
              <a:rPr lang="en-US" dirty="0">
                <a:solidFill>
                  <a:srgbClr val="002060"/>
                </a:solidFill>
                <a:latin typeface="Arial Black" pitchFamily="34" charset="0"/>
              </a:rPr>
              <a:t> Rasham Majachani</a:t>
            </a:r>
            <a:r>
              <a:rPr lang="en-US" sz="2000" dirty="0">
                <a:solidFill>
                  <a:srgbClr val="002060"/>
                </a:solidFill>
                <a:latin typeface="Arial Black" pitchFamily="34" charset="0"/>
              </a:rPr>
              <a:t> </a:t>
            </a:r>
          </a:p>
          <a:p>
            <a:pPr marL="347663" indent="-347663">
              <a:tabLst>
                <a:tab pos="347663" algn="l"/>
              </a:tabLst>
            </a:pPr>
            <a:r>
              <a:rPr lang="en-US" dirty="0">
                <a:solidFill>
                  <a:srgbClr val="002060"/>
                </a:solidFill>
                <a:latin typeface="Arial" panose="020B0604020202020204" pitchFamily="34" charset="0"/>
                <a:cs typeface="Arial" panose="020B0604020202020204" pitchFamily="34" charset="0"/>
              </a:rPr>
              <a:t>	 Instructor</a:t>
            </a:r>
          </a:p>
          <a:p>
            <a:pPr marL="347663" indent="-347663">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NSRIC Inc.</a:t>
            </a:r>
          </a:p>
          <a:p>
            <a:pPr marL="347663" indent="-347663">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002060"/>
                </a:solidFill>
                <a:latin typeface="Arial" panose="020B0604020202020204" pitchFamily="34" charset="0"/>
                <a:cs typeface="Arial" panose="020B0604020202020204" pitchFamily="34" charset="0"/>
              </a:rPr>
              <a:t>	 E-mail: rmajachani@gmail.com</a:t>
            </a:r>
          </a:p>
        </p:txBody>
      </p:sp>
      <p:sp>
        <p:nvSpPr>
          <p:cNvPr id="13" name="TextBox 12">
            <a:extLst>
              <a:ext uri="{FF2B5EF4-FFF2-40B4-BE49-F238E27FC236}">
                <a16:creationId xmlns:a16="http://schemas.microsoft.com/office/drawing/2014/main" id="{18CB9449-126B-9249-B6C3-6F117669002C}"/>
              </a:ext>
            </a:extLst>
          </p:cNvPr>
          <p:cNvSpPr txBox="1"/>
          <p:nvPr/>
        </p:nvSpPr>
        <p:spPr>
          <a:xfrm>
            <a:off x="6156176" y="4005064"/>
            <a:ext cx="2952328" cy="2308324"/>
          </a:xfrm>
          <a:prstGeom prst="rect">
            <a:avLst/>
          </a:prstGeom>
          <a:noFill/>
        </p:spPr>
        <p:txBody>
          <a:bodyPr wrap="square" rtlCol="0">
            <a:spAutoFit/>
          </a:bodyPr>
          <a:lstStyle/>
          <a:p>
            <a:pPr algn="ctr"/>
            <a:endParaRPr lang="en-US" b="1" dirty="0"/>
          </a:p>
          <a:p>
            <a:pPr algn="ctr"/>
            <a:endParaRPr lang="en-US" b="1" dirty="0"/>
          </a:p>
          <a:p>
            <a:pPr algn="ctr"/>
            <a:endParaRPr lang="en-US" b="1" dirty="0"/>
          </a:p>
          <a:p>
            <a:pPr algn="ctr"/>
            <a:r>
              <a:rPr lang="en-US" b="1" dirty="0">
                <a:solidFill>
                  <a:srgbClr val="FF0000"/>
                </a:solidFill>
              </a:rPr>
              <a:t>Insert Your Picture in the Box</a:t>
            </a:r>
          </a:p>
          <a:p>
            <a:pPr algn="ctr"/>
            <a:endParaRPr lang="en-US" b="1" dirty="0"/>
          </a:p>
          <a:p>
            <a:pPr algn="ctr"/>
            <a:endParaRPr lang="en-US" b="1" dirty="0"/>
          </a:p>
          <a:p>
            <a:pPr algn="ctr"/>
            <a:endParaRPr lang="en-US" b="1" dirty="0"/>
          </a:p>
        </p:txBody>
      </p:sp>
      <p:pic>
        <p:nvPicPr>
          <p:cNvPr id="2" name="Picture 1">
            <a:extLst>
              <a:ext uri="{FF2B5EF4-FFF2-40B4-BE49-F238E27FC236}">
                <a16:creationId xmlns:a16="http://schemas.microsoft.com/office/drawing/2014/main" id="{44281BC8-3640-324D-F049-7227B1FC1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754018" y="3407221"/>
            <a:ext cx="1900661" cy="2808313"/>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dirty="0"/>
          </a:p>
        </p:txBody>
      </p:sp>
      <p:sp>
        <p:nvSpPr>
          <p:cNvPr id="3" name="TextBox 2">
            <a:extLst>
              <a:ext uri="{FF2B5EF4-FFF2-40B4-BE49-F238E27FC236}">
                <a16:creationId xmlns:a16="http://schemas.microsoft.com/office/drawing/2014/main" id="{C3B224FA-404D-439C-D549-44655B99A8CF}"/>
              </a:ext>
            </a:extLst>
          </p:cNvPr>
          <p:cNvSpPr txBox="1"/>
          <p:nvPr/>
        </p:nvSpPr>
        <p:spPr>
          <a:xfrm>
            <a:off x="1259632" y="1196752"/>
            <a:ext cx="7056784"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Experience-based test techniques</a:t>
            </a:r>
            <a:endParaRPr lang="en-US" sz="2800" dirty="0"/>
          </a:p>
        </p:txBody>
      </p:sp>
      <p:sp>
        <p:nvSpPr>
          <p:cNvPr id="7" name="TextBox 6">
            <a:extLst>
              <a:ext uri="{FF2B5EF4-FFF2-40B4-BE49-F238E27FC236}">
                <a16:creationId xmlns:a16="http://schemas.microsoft.com/office/drawing/2014/main" id="{13A737BD-2267-F6FF-E8B2-90D90C3C7095}"/>
              </a:ext>
            </a:extLst>
          </p:cNvPr>
          <p:cNvSpPr txBox="1"/>
          <p:nvPr/>
        </p:nvSpPr>
        <p:spPr>
          <a:xfrm>
            <a:off x="1304252" y="1844824"/>
            <a:ext cx="7372203" cy="2246769"/>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Based on the experience of developers, testers, and users design, implement, and execute tests.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These techniques are often combined with black-box and white-box test techniques</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2082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dirty="0"/>
          </a:p>
        </p:txBody>
      </p:sp>
      <p:sp>
        <p:nvSpPr>
          <p:cNvPr id="3" name="TextBox 2">
            <a:extLst>
              <a:ext uri="{FF2B5EF4-FFF2-40B4-BE49-F238E27FC236}">
                <a16:creationId xmlns:a16="http://schemas.microsoft.com/office/drawing/2014/main" id="{E147045F-4098-C7E8-688F-A8A11F769972}"/>
              </a:ext>
            </a:extLst>
          </p:cNvPr>
          <p:cNvSpPr txBox="1"/>
          <p:nvPr/>
        </p:nvSpPr>
        <p:spPr>
          <a:xfrm>
            <a:off x="839888" y="1340768"/>
            <a:ext cx="756285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Common characteristics of black-box test techniques include the following:</a:t>
            </a:r>
            <a:endParaRPr lang="en-US" sz="2400" dirty="0"/>
          </a:p>
        </p:txBody>
      </p:sp>
      <p:sp>
        <p:nvSpPr>
          <p:cNvPr id="7" name="TextBox 6">
            <a:extLst>
              <a:ext uri="{FF2B5EF4-FFF2-40B4-BE49-F238E27FC236}">
                <a16:creationId xmlns:a16="http://schemas.microsoft.com/office/drawing/2014/main" id="{A074A947-B6BE-1AB4-E9D1-98AC3C2DD5FA}"/>
              </a:ext>
            </a:extLst>
          </p:cNvPr>
          <p:cNvSpPr txBox="1"/>
          <p:nvPr/>
        </p:nvSpPr>
        <p:spPr>
          <a:xfrm>
            <a:off x="838930" y="2205241"/>
            <a:ext cx="7155969" cy="4401205"/>
          </a:xfrm>
          <a:prstGeom prst="rect">
            <a:avLst/>
          </a:prstGeom>
          <a:noFill/>
        </p:spPr>
        <p:txBody>
          <a:bodyPr wrap="square">
            <a:spAutoFit/>
          </a:bodyPr>
          <a:lstStyle/>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Test conditions, test cases, and test data are derived from a test basis that may include software requirements, specifications, use cases, and user stories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Test cases may be used to detect gaps between the requirements and the implementation of the requirements, as well as deviations from the requirements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Coverage is measured based on the items tested on the test basis and the technique applied to the test basis</a:t>
            </a:r>
          </a:p>
        </p:txBody>
      </p:sp>
    </p:spTree>
    <p:extLst>
      <p:ext uri="{BB962C8B-B14F-4D97-AF65-F5344CB8AC3E}">
        <p14:creationId xmlns:p14="http://schemas.microsoft.com/office/powerpoint/2010/main" val="3489761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dirty="0"/>
          </a:p>
        </p:txBody>
      </p:sp>
      <p:sp>
        <p:nvSpPr>
          <p:cNvPr id="3" name="TextBox 2">
            <a:extLst>
              <a:ext uri="{FF2B5EF4-FFF2-40B4-BE49-F238E27FC236}">
                <a16:creationId xmlns:a16="http://schemas.microsoft.com/office/drawing/2014/main" id="{D6466B63-548D-70E0-B606-6254CCAEDD7E}"/>
              </a:ext>
            </a:extLst>
          </p:cNvPr>
          <p:cNvSpPr txBox="1"/>
          <p:nvPr/>
        </p:nvSpPr>
        <p:spPr>
          <a:xfrm>
            <a:off x="897582" y="1196752"/>
            <a:ext cx="756285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Common characteristics of white-box test techniques include:</a:t>
            </a:r>
            <a:endParaRPr lang="en-US" sz="2400" dirty="0"/>
          </a:p>
        </p:txBody>
      </p:sp>
      <p:sp>
        <p:nvSpPr>
          <p:cNvPr id="7" name="TextBox 6">
            <a:extLst>
              <a:ext uri="{FF2B5EF4-FFF2-40B4-BE49-F238E27FC236}">
                <a16:creationId xmlns:a16="http://schemas.microsoft.com/office/drawing/2014/main" id="{9B2A65FD-A4CF-A659-D908-A62D0382B410}"/>
              </a:ext>
            </a:extLst>
          </p:cNvPr>
          <p:cNvSpPr txBox="1"/>
          <p:nvPr/>
        </p:nvSpPr>
        <p:spPr>
          <a:xfrm>
            <a:off x="897582" y="2060848"/>
            <a:ext cx="7346826" cy="2862322"/>
          </a:xfrm>
          <a:prstGeom prst="rect">
            <a:avLst/>
          </a:prstGeom>
          <a:noFill/>
        </p:spPr>
        <p:txBody>
          <a:bodyPr wrap="square">
            <a:spAutoFit/>
          </a:bodyPr>
          <a:lstStyle/>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Test conditions, test cases, and test data are derived from a test basis that may include code, software architecture, detailed design, or any other source of information regarding the structure of the software</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Coverage is measured based on the items tested within a selected structure (e.g., the code or interfaces) and the technique applied to the test basis</a:t>
            </a:r>
          </a:p>
        </p:txBody>
      </p:sp>
    </p:spTree>
    <p:extLst>
      <p:ext uri="{BB962C8B-B14F-4D97-AF65-F5344CB8AC3E}">
        <p14:creationId xmlns:p14="http://schemas.microsoft.com/office/powerpoint/2010/main" val="1490761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dirty="0"/>
          </a:p>
        </p:txBody>
      </p:sp>
      <p:sp>
        <p:nvSpPr>
          <p:cNvPr id="3" name="TextBox 2">
            <a:extLst>
              <a:ext uri="{FF2B5EF4-FFF2-40B4-BE49-F238E27FC236}">
                <a16:creationId xmlns:a16="http://schemas.microsoft.com/office/drawing/2014/main" id="{2B713230-CC85-F0BC-E90E-3639BEC53803}"/>
              </a:ext>
            </a:extLst>
          </p:cNvPr>
          <p:cNvSpPr txBox="1"/>
          <p:nvPr/>
        </p:nvSpPr>
        <p:spPr>
          <a:xfrm>
            <a:off x="897582" y="1196752"/>
            <a:ext cx="756285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Common characteristics of experience-based test techniques include:</a:t>
            </a:r>
            <a:endParaRPr lang="en-US" sz="2400" dirty="0"/>
          </a:p>
        </p:txBody>
      </p:sp>
      <p:sp>
        <p:nvSpPr>
          <p:cNvPr id="7" name="TextBox 6">
            <a:extLst>
              <a:ext uri="{FF2B5EF4-FFF2-40B4-BE49-F238E27FC236}">
                <a16:creationId xmlns:a16="http://schemas.microsoft.com/office/drawing/2014/main" id="{CEEFD7C0-655E-E998-587D-8FEB307452B9}"/>
              </a:ext>
            </a:extLst>
          </p:cNvPr>
          <p:cNvSpPr txBox="1"/>
          <p:nvPr/>
        </p:nvSpPr>
        <p:spPr>
          <a:xfrm>
            <a:off x="897582" y="2545673"/>
            <a:ext cx="7706866" cy="1631216"/>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Test conditions, test cases, and test data are derived from a test basis that may include the knowledge and experience of testers, developers, users, and other stakeholders</a:t>
            </a:r>
          </a:p>
        </p:txBody>
      </p:sp>
    </p:spTree>
    <p:extLst>
      <p:ext uri="{BB962C8B-B14F-4D97-AF65-F5344CB8AC3E}">
        <p14:creationId xmlns:p14="http://schemas.microsoft.com/office/powerpoint/2010/main" val="299334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dirty="0"/>
          </a:p>
        </p:txBody>
      </p:sp>
      <p:sp>
        <p:nvSpPr>
          <p:cNvPr id="3" name="TextBox 2">
            <a:extLst>
              <a:ext uri="{FF2B5EF4-FFF2-40B4-BE49-F238E27FC236}">
                <a16:creationId xmlns:a16="http://schemas.microsoft.com/office/drawing/2014/main" id="{6D7B064A-3218-DFC5-64DF-1620AED83D12}"/>
              </a:ext>
            </a:extLst>
          </p:cNvPr>
          <p:cNvSpPr txBox="1"/>
          <p:nvPr/>
        </p:nvSpPr>
        <p:spPr>
          <a:xfrm>
            <a:off x="611560" y="1124744"/>
            <a:ext cx="7416824"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Black-box Test Techniques</a:t>
            </a:r>
            <a:endParaRPr lang="en-US" sz="2800" dirty="0"/>
          </a:p>
        </p:txBody>
      </p:sp>
      <p:sp>
        <p:nvSpPr>
          <p:cNvPr id="7" name="TextBox 6">
            <a:extLst>
              <a:ext uri="{FF2B5EF4-FFF2-40B4-BE49-F238E27FC236}">
                <a16:creationId xmlns:a16="http://schemas.microsoft.com/office/drawing/2014/main" id="{67B6681D-6762-084E-652C-575DEC09D1CF}"/>
              </a:ext>
            </a:extLst>
          </p:cNvPr>
          <p:cNvSpPr txBox="1"/>
          <p:nvPr/>
        </p:nvSpPr>
        <p:spPr>
          <a:xfrm>
            <a:off x="529572" y="1494076"/>
            <a:ext cx="7562850" cy="1477328"/>
          </a:xfrm>
          <a:prstGeom prst="rect">
            <a:avLst/>
          </a:prstGeom>
          <a:noFill/>
        </p:spPr>
        <p:txBody>
          <a:bodyPr wrap="square">
            <a:spAutoFit/>
          </a:bodyPr>
          <a:lstStyle/>
          <a:p>
            <a:endParaRPr lang="en-US" sz="18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Equivalence Partitioning as Black-box Test Techniques</a:t>
            </a:r>
          </a:p>
        </p:txBody>
      </p:sp>
      <p:sp>
        <p:nvSpPr>
          <p:cNvPr id="9" name="TextBox 8">
            <a:extLst>
              <a:ext uri="{FF2B5EF4-FFF2-40B4-BE49-F238E27FC236}">
                <a16:creationId xmlns:a16="http://schemas.microsoft.com/office/drawing/2014/main" id="{A077813B-38F3-B205-A386-90B4AF2010D3}"/>
              </a:ext>
            </a:extLst>
          </p:cNvPr>
          <p:cNvSpPr txBox="1"/>
          <p:nvPr/>
        </p:nvSpPr>
        <p:spPr>
          <a:xfrm>
            <a:off x="1331640" y="2780928"/>
            <a:ext cx="6696744" cy="2554545"/>
          </a:xfrm>
          <a:prstGeom prst="rect">
            <a:avLst/>
          </a:prstGeom>
          <a:noFill/>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Equivalence partitioning divides data into partitions (also known as equivalence classes).</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In such a way that all the members of a given partition are expected to be processed in the same way</a:t>
            </a:r>
          </a:p>
        </p:txBody>
      </p:sp>
    </p:spTree>
    <p:extLst>
      <p:ext uri="{BB962C8B-B14F-4D97-AF65-F5344CB8AC3E}">
        <p14:creationId xmlns:p14="http://schemas.microsoft.com/office/powerpoint/2010/main" val="10417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dirty="0"/>
          </a:p>
        </p:txBody>
      </p:sp>
      <p:sp>
        <p:nvSpPr>
          <p:cNvPr id="3" name="TextBox 2">
            <a:extLst>
              <a:ext uri="{FF2B5EF4-FFF2-40B4-BE49-F238E27FC236}">
                <a16:creationId xmlns:a16="http://schemas.microsoft.com/office/drawing/2014/main" id="{5BFEBE0A-CB5B-7B07-2D20-BD51B5D2B7DB}"/>
              </a:ext>
            </a:extLst>
          </p:cNvPr>
          <p:cNvSpPr txBox="1"/>
          <p:nvPr/>
        </p:nvSpPr>
        <p:spPr>
          <a:xfrm>
            <a:off x="755576" y="1052736"/>
            <a:ext cx="770485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There are equivalence partitions for both valid and invalid values.</a:t>
            </a:r>
            <a:endParaRPr lang="en-US" sz="2400" dirty="0"/>
          </a:p>
        </p:txBody>
      </p:sp>
      <p:sp>
        <p:nvSpPr>
          <p:cNvPr id="7" name="TextBox 6">
            <a:extLst>
              <a:ext uri="{FF2B5EF4-FFF2-40B4-BE49-F238E27FC236}">
                <a16:creationId xmlns:a16="http://schemas.microsoft.com/office/drawing/2014/main" id="{7C0B9028-8EEF-BE9F-A34F-2E79FF7E3E37}"/>
              </a:ext>
            </a:extLst>
          </p:cNvPr>
          <p:cNvSpPr txBox="1"/>
          <p:nvPr/>
        </p:nvSpPr>
        <p:spPr>
          <a:xfrm>
            <a:off x="790575" y="2358492"/>
            <a:ext cx="7562850" cy="4093428"/>
          </a:xfrm>
          <a:prstGeom prst="rect">
            <a:avLst/>
          </a:prstGeom>
          <a:noFill/>
        </p:spPr>
        <p:txBody>
          <a:bodyPr wrap="square">
            <a:spAutoFit/>
          </a:bodyPr>
          <a:lstStyle/>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Valid values are values that should be accepted by the component or system.</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An equivalence partition containing valid values is called a “valid equivalence partition.”</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Invalid values are values that should be rejected by the component or system.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An equivalence partition containing invalid values is called an “invalid equivalence partition.”</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endParaRPr lang="en-US" sz="2000" dirty="0"/>
          </a:p>
        </p:txBody>
      </p:sp>
    </p:spTree>
    <p:extLst>
      <p:ext uri="{BB962C8B-B14F-4D97-AF65-F5344CB8AC3E}">
        <p14:creationId xmlns:p14="http://schemas.microsoft.com/office/powerpoint/2010/main" val="1906915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dirty="0"/>
          </a:p>
        </p:txBody>
      </p:sp>
      <p:sp>
        <p:nvSpPr>
          <p:cNvPr id="3" name="TextBox 2">
            <a:extLst>
              <a:ext uri="{FF2B5EF4-FFF2-40B4-BE49-F238E27FC236}">
                <a16:creationId xmlns:a16="http://schemas.microsoft.com/office/drawing/2014/main" id="{B5510914-5C1C-7206-6753-3BDD99791F32}"/>
              </a:ext>
            </a:extLst>
          </p:cNvPr>
          <p:cNvSpPr txBox="1"/>
          <p:nvPr/>
        </p:nvSpPr>
        <p:spPr>
          <a:xfrm>
            <a:off x="971600" y="1124744"/>
            <a:ext cx="7416824"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equivalence partitions for both valid and invalid values.</a:t>
            </a:r>
            <a:endParaRPr lang="en-US" sz="2400" dirty="0"/>
          </a:p>
        </p:txBody>
      </p:sp>
      <p:sp>
        <p:nvSpPr>
          <p:cNvPr id="7" name="TextBox 6">
            <a:extLst>
              <a:ext uri="{FF2B5EF4-FFF2-40B4-BE49-F238E27FC236}">
                <a16:creationId xmlns:a16="http://schemas.microsoft.com/office/drawing/2014/main" id="{09E5844C-1B1A-B8ED-908E-49D320090E16}"/>
              </a:ext>
            </a:extLst>
          </p:cNvPr>
          <p:cNvSpPr txBox="1"/>
          <p:nvPr/>
        </p:nvSpPr>
        <p:spPr>
          <a:xfrm>
            <a:off x="973748" y="2249318"/>
            <a:ext cx="7196503" cy="4401205"/>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Each value must belong to one and only one equivalence partition.</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When invalid equivalence partitions are used in test cases, they should be tested individually, i.e., not combined with other invalid equivalence partitions, to ensure that failures are not masked.</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Failures can be masked when several failures occur at the same time but only one is visible, causing the other failures to be undetected</a:t>
            </a:r>
          </a:p>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endParaRPr lang="en-US" sz="2000" dirty="0"/>
          </a:p>
        </p:txBody>
      </p:sp>
    </p:spTree>
    <p:extLst>
      <p:ext uri="{BB962C8B-B14F-4D97-AF65-F5344CB8AC3E}">
        <p14:creationId xmlns:p14="http://schemas.microsoft.com/office/powerpoint/2010/main" val="63174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dirty="0"/>
          </a:p>
        </p:txBody>
      </p:sp>
      <p:sp>
        <p:nvSpPr>
          <p:cNvPr id="3" name="TextBox 2">
            <a:extLst>
              <a:ext uri="{FF2B5EF4-FFF2-40B4-BE49-F238E27FC236}">
                <a16:creationId xmlns:a16="http://schemas.microsoft.com/office/drawing/2014/main" id="{74D34EDB-A988-B47C-51F5-91C5402A42C7}"/>
              </a:ext>
            </a:extLst>
          </p:cNvPr>
          <p:cNvSpPr txBox="1"/>
          <p:nvPr/>
        </p:nvSpPr>
        <p:spPr>
          <a:xfrm>
            <a:off x="683568" y="1268760"/>
            <a:ext cx="717455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equivalence partitions for both valid and invalid values.</a:t>
            </a:r>
            <a:endParaRPr lang="en-US" sz="2400" dirty="0"/>
          </a:p>
        </p:txBody>
      </p:sp>
      <p:sp>
        <p:nvSpPr>
          <p:cNvPr id="7" name="TextBox 6">
            <a:extLst>
              <a:ext uri="{FF2B5EF4-FFF2-40B4-BE49-F238E27FC236}">
                <a16:creationId xmlns:a16="http://schemas.microsoft.com/office/drawing/2014/main" id="{B03F71D9-4ACB-69BE-4C32-735A42A274E2}"/>
              </a:ext>
            </a:extLst>
          </p:cNvPr>
          <p:cNvSpPr txBox="1"/>
          <p:nvPr/>
        </p:nvSpPr>
        <p:spPr>
          <a:xfrm>
            <a:off x="683567" y="2172920"/>
            <a:ext cx="7992889" cy="2862322"/>
          </a:xfrm>
          <a:prstGeom prst="rect">
            <a:avLst/>
          </a:prstGeom>
          <a:noFill/>
        </p:spPr>
        <p:txBody>
          <a:bodyPr wrap="square">
            <a:spAutoFit/>
          </a:bodyPr>
          <a:lstStyle/>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Partitions can be identified for any data element related to the test object, including inputs, outputs, internal values, time-related values (e.g., before or after an event), and interface parameters (e.g., integrated components being tested during integration testing).</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Any partition may be divided into sub-partitions if required.</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3461678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dirty="0"/>
          </a:p>
        </p:txBody>
      </p:sp>
      <p:sp>
        <p:nvSpPr>
          <p:cNvPr id="3" name="TextBox 2">
            <a:extLst>
              <a:ext uri="{FF2B5EF4-FFF2-40B4-BE49-F238E27FC236}">
                <a16:creationId xmlns:a16="http://schemas.microsoft.com/office/drawing/2014/main" id="{2EAE11E0-F8D2-2FA5-1C4B-61D543FAC179}"/>
              </a:ext>
            </a:extLst>
          </p:cNvPr>
          <p:cNvSpPr txBox="1"/>
          <p:nvPr/>
        </p:nvSpPr>
        <p:spPr>
          <a:xfrm>
            <a:off x="899591" y="1124744"/>
            <a:ext cx="7128791" cy="86177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equivalence partitions for both valid and invalid values.</a:t>
            </a:r>
            <a:endParaRPr lang="en-US" sz="2400" dirty="0"/>
          </a:p>
        </p:txBody>
      </p:sp>
      <p:sp>
        <p:nvSpPr>
          <p:cNvPr id="7" name="TextBox 6">
            <a:extLst>
              <a:ext uri="{FF2B5EF4-FFF2-40B4-BE49-F238E27FC236}">
                <a16:creationId xmlns:a16="http://schemas.microsoft.com/office/drawing/2014/main" id="{3E6353AF-D71D-C286-78C7-C12D871D3597}"/>
              </a:ext>
            </a:extLst>
          </p:cNvPr>
          <p:cNvSpPr txBox="1"/>
          <p:nvPr/>
        </p:nvSpPr>
        <p:spPr>
          <a:xfrm>
            <a:off x="899591" y="2420888"/>
            <a:ext cx="7128792" cy="3477875"/>
          </a:xfrm>
          <a:prstGeom prst="rect">
            <a:avLst/>
          </a:prstGeom>
          <a:noFill/>
        </p:spPr>
        <p:txBody>
          <a:bodyPr wrap="square">
            <a:spAutoFit/>
          </a:bodyPr>
          <a:lstStyle/>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To achieve 100% coverage with this technique, test cases must cover all identified partitions (including invalid partitions) by using a minimum of one value from each partition.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Coverage is measured as the number of equivalence partitions tested by at least one value, divided by the total number of identified equivalence partitions, normally expressed as a percentage.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Equivalence partitioning is applicable at all test levels.</a:t>
            </a:r>
          </a:p>
        </p:txBody>
      </p:sp>
    </p:spTree>
    <p:extLst>
      <p:ext uri="{BB962C8B-B14F-4D97-AF65-F5344CB8AC3E}">
        <p14:creationId xmlns:p14="http://schemas.microsoft.com/office/powerpoint/2010/main" val="759512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dirty="0"/>
          </a:p>
        </p:txBody>
      </p:sp>
      <p:sp>
        <p:nvSpPr>
          <p:cNvPr id="3" name="TextBox 2">
            <a:extLst>
              <a:ext uri="{FF2B5EF4-FFF2-40B4-BE49-F238E27FC236}">
                <a16:creationId xmlns:a16="http://schemas.microsoft.com/office/drawing/2014/main" id="{2A0DCD6C-0638-CD8F-CC45-C8C64BBE4661}"/>
              </a:ext>
            </a:extLst>
          </p:cNvPr>
          <p:cNvSpPr txBox="1"/>
          <p:nvPr/>
        </p:nvSpPr>
        <p:spPr>
          <a:xfrm>
            <a:off x="683568" y="1340768"/>
            <a:ext cx="7776864"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Boundary Value Analysis as Black-box Test Techniques </a:t>
            </a:r>
            <a:endParaRPr lang="en-US" sz="2800" dirty="0"/>
          </a:p>
        </p:txBody>
      </p:sp>
      <p:sp>
        <p:nvSpPr>
          <p:cNvPr id="7" name="TextBox 6">
            <a:extLst>
              <a:ext uri="{FF2B5EF4-FFF2-40B4-BE49-F238E27FC236}">
                <a16:creationId xmlns:a16="http://schemas.microsoft.com/office/drawing/2014/main" id="{380B5447-FCF0-C987-CE1F-AF8FC3D40427}"/>
              </a:ext>
            </a:extLst>
          </p:cNvPr>
          <p:cNvSpPr txBox="1"/>
          <p:nvPr/>
        </p:nvSpPr>
        <p:spPr>
          <a:xfrm>
            <a:off x="899592" y="2636912"/>
            <a:ext cx="7344816" cy="2554545"/>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It is an extension of equivalence partitioning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Can only be used when the partition is ordered, consisting of numeric or sequential data.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minimum and maximum values (or first and last values) of a partition are its boundary values</a:t>
            </a:r>
          </a:p>
        </p:txBody>
      </p:sp>
    </p:spTree>
    <p:extLst>
      <p:ext uri="{BB962C8B-B14F-4D97-AF65-F5344CB8AC3E}">
        <p14:creationId xmlns:p14="http://schemas.microsoft.com/office/powerpoint/2010/main" val="920241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dirty="0"/>
          </a:p>
        </p:txBody>
      </p:sp>
      <p:sp>
        <p:nvSpPr>
          <p:cNvPr id="3" name="TextBox 2">
            <a:extLst>
              <a:ext uri="{FF2B5EF4-FFF2-40B4-BE49-F238E27FC236}">
                <a16:creationId xmlns:a16="http://schemas.microsoft.com/office/drawing/2014/main" id="{1D24AB41-C893-7B6B-EE7F-9BB7738DFF91}"/>
              </a:ext>
            </a:extLst>
          </p:cNvPr>
          <p:cNvSpPr txBox="1"/>
          <p:nvPr/>
        </p:nvSpPr>
        <p:spPr>
          <a:xfrm>
            <a:off x="1619672" y="1268760"/>
            <a:ext cx="6624736" cy="954107"/>
          </a:xfrm>
          <a:prstGeom prst="rect">
            <a:avLst/>
          </a:prstGeom>
          <a:noFill/>
        </p:spPr>
        <p:txBody>
          <a:bodyPr wrap="square">
            <a:spAutoFit/>
          </a:bodyPr>
          <a:lstStyle/>
          <a:p>
            <a:r>
              <a:rPr lang="en-US" sz="2800" b="1" dirty="0"/>
              <a:t>Chapter 4_Test Techniques			</a:t>
            </a:r>
            <a:endParaRPr lang="en-US" sz="2800" dirty="0"/>
          </a:p>
        </p:txBody>
      </p:sp>
      <p:sp>
        <p:nvSpPr>
          <p:cNvPr id="7" name="TextBox 6">
            <a:extLst>
              <a:ext uri="{FF2B5EF4-FFF2-40B4-BE49-F238E27FC236}">
                <a16:creationId xmlns:a16="http://schemas.microsoft.com/office/drawing/2014/main" id="{678A2635-AF99-E7D3-9DF0-8BE8B646B032}"/>
              </a:ext>
            </a:extLst>
          </p:cNvPr>
          <p:cNvSpPr txBox="1"/>
          <p:nvPr/>
        </p:nvSpPr>
        <p:spPr>
          <a:xfrm>
            <a:off x="1619672" y="2243900"/>
            <a:ext cx="6624736" cy="3447098"/>
          </a:xfrm>
          <a:prstGeom prst="rect">
            <a:avLst/>
          </a:prstGeom>
          <a:noFill/>
        </p:spPr>
        <p:txBody>
          <a:bodyPr wrap="square">
            <a:spAutoFit/>
          </a:bodyPr>
          <a:lstStyle/>
          <a:p>
            <a:pPr marL="0" indent="0">
              <a:buNone/>
            </a:pPr>
            <a:r>
              <a:rPr lang="en-US" sz="2400" b="1" dirty="0"/>
              <a:t>Keywords</a:t>
            </a:r>
          </a:p>
          <a:p>
            <a:pPr marL="0" indent="0">
              <a:buNone/>
            </a:pPr>
            <a:endParaRPr lang="en-US" dirty="0"/>
          </a:p>
          <a:p>
            <a:pPr marL="0" indent="0">
              <a:buNone/>
            </a:pPr>
            <a:r>
              <a:rPr lang="en-US" sz="2000" b="1" dirty="0"/>
              <a:t>Black-box test technique, boundary value analysis, checklist-based testing, coverage, decision coverage, decision table testing, error guessing, equivalence partitioning, experience-based test technique, exploratory testing, state transition testing, statement coverage, test technique, use case testing, white-box test technique</a:t>
            </a:r>
          </a:p>
          <a:p>
            <a:endParaRPr lang="en-US" dirty="0"/>
          </a:p>
          <a:p>
            <a:endParaRPr lang="en-US" dirty="0"/>
          </a:p>
        </p:txBody>
      </p:sp>
    </p:spTree>
    <p:extLst>
      <p:ext uri="{BB962C8B-B14F-4D97-AF65-F5344CB8AC3E}">
        <p14:creationId xmlns:p14="http://schemas.microsoft.com/office/powerpoint/2010/main" val="1195576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dirty="0"/>
          </a:p>
        </p:txBody>
      </p:sp>
      <p:sp>
        <p:nvSpPr>
          <p:cNvPr id="3" name="TextBox 2">
            <a:extLst>
              <a:ext uri="{FF2B5EF4-FFF2-40B4-BE49-F238E27FC236}">
                <a16:creationId xmlns:a16="http://schemas.microsoft.com/office/drawing/2014/main" id="{4F896527-8CF8-450D-1A3A-C385D99798BE}"/>
              </a:ext>
            </a:extLst>
          </p:cNvPr>
          <p:cNvSpPr txBox="1"/>
          <p:nvPr/>
        </p:nvSpPr>
        <p:spPr>
          <a:xfrm>
            <a:off x="899592" y="1124744"/>
            <a:ext cx="720080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Boundary Value Analysis as Black-box Test Techniques </a:t>
            </a:r>
            <a:endParaRPr lang="en-US" sz="2400" dirty="0"/>
          </a:p>
        </p:txBody>
      </p:sp>
      <p:sp>
        <p:nvSpPr>
          <p:cNvPr id="7" name="TextBox 6">
            <a:extLst>
              <a:ext uri="{FF2B5EF4-FFF2-40B4-BE49-F238E27FC236}">
                <a16:creationId xmlns:a16="http://schemas.microsoft.com/office/drawing/2014/main" id="{B4987CD0-E997-8339-11F4-E29E2999423F}"/>
              </a:ext>
            </a:extLst>
          </p:cNvPr>
          <p:cNvSpPr txBox="1"/>
          <p:nvPr/>
        </p:nvSpPr>
        <p:spPr>
          <a:xfrm>
            <a:off x="899592" y="2465015"/>
            <a:ext cx="7920880" cy="2862322"/>
          </a:xfrm>
          <a:prstGeom prst="rect">
            <a:avLst/>
          </a:prstGeom>
          <a:noFill/>
        </p:spPr>
        <p:txBody>
          <a:bodyPr wrap="square">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For example, suppose an input field accepts a single integer value as an input, using a keypad to limit inputs so that non-integer inputs are impossible.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valid range is from 1 to 5, inclusive.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So, there are three equivalence partitions: invalid (too low); valid; invalid (too high).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60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dirty="0"/>
          </a:p>
        </p:txBody>
      </p:sp>
      <p:sp>
        <p:nvSpPr>
          <p:cNvPr id="3" name="TextBox 2">
            <a:extLst>
              <a:ext uri="{FF2B5EF4-FFF2-40B4-BE49-F238E27FC236}">
                <a16:creationId xmlns:a16="http://schemas.microsoft.com/office/drawing/2014/main" id="{9CEC19B5-7645-5E1F-928F-8D858D99269D}"/>
              </a:ext>
            </a:extLst>
          </p:cNvPr>
          <p:cNvSpPr txBox="1"/>
          <p:nvPr/>
        </p:nvSpPr>
        <p:spPr>
          <a:xfrm>
            <a:off x="1043608" y="1196752"/>
            <a:ext cx="7272808"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Boundary Value Analysis as Black-box Test Techniques </a:t>
            </a:r>
            <a:endParaRPr lang="en-US" sz="2400" dirty="0"/>
          </a:p>
        </p:txBody>
      </p:sp>
      <p:sp>
        <p:nvSpPr>
          <p:cNvPr id="7" name="TextBox 6">
            <a:extLst>
              <a:ext uri="{FF2B5EF4-FFF2-40B4-BE49-F238E27FC236}">
                <a16:creationId xmlns:a16="http://schemas.microsoft.com/office/drawing/2014/main" id="{611EEDC2-CEC4-2710-12D5-92E07BE12525}"/>
              </a:ext>
            </a:extLst>
          </p:cNvPr>
          <p:cNvSpPr txBox="1"/>
          <p:nvPr/>
        </p:nvSpPr>
        <p:spPr>
          <a:xfrm>
            <a:off x="1043608" y="2492896"/>
            <a:ext cx="6904806" cy="3416320"/>
          </a:xfrm>
          <a:prstGeom prst="rect">
            <a:avLst/>
          </a:prstGeom>
          <a:noFill/>
        </p:spPr>
        <p:txBody>
          <a:bodyPr wrap="square">
            <a:spAutoFit/>
          </a:bodyPr>
          <a:lstStyle/>
          <a:p>
            <a:pPr marL="0" indent="0">
              <a:buNone/>
            </a:pPr>
            <a:endParaRPr lang="en-US"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For the valid equivalence partition, the boundary values are 1 and 5.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For the invalid (too high) partition, the boundary value is 6.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For the invalid (too low) partition, there is only one boundary value, 0, because this is a partition with only one member. </a:t>
            </a:r>
          </a:p>
          <a:p>
            <a:endParaRPr lang="en-US" dirty="0"/>
          </a:p>
        </p:txBody>
      </p:sp>
    </p:spTree>
    <p:extLst>
      <p:ext uri="{BB962C8B-B14F-4D97-AF65-F5344CB8AC3E}">
        <p14:creationId xmlns:p14="http://schemas.microsoft.com/office/powerpoint/2010/main" val="1951286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dirty="0"/>
          </a:p>
        </p:txBody>
      </p:sp>
      <p:sp>
        <p:nvSpPr>
          <p:cNvPr id="3" name="TextBox 2">
            <a:extLst>
              <a:ext uri="{FF2B5EF4-FFF2-40B4-BE49-F238E27FC236}">
                <a16:creationId xmlns:a16="http://schemas.microsoft.com/office/drawing/2014/main" id="{11A0C21E-6572-7EAC-7EE3-1527076A3406}"/>
              </a:ext>
            </a:extLst>
          </p:cNvPr>
          <p:cNvSpPr txBox="1"/>
          <p:nvPr/>
        </p:nvSpPr>
        <p:spPr>
          <a:xfrm>
            <a:off x="1511178" y="1124744"/>
            <a:ext cx="6805237"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Boundary Value Analysis as Black-box Test Techniques </a:t>
            </a:r>
            <a:endParaRPr lang="en-US" sz="2400" dirty="0"/>
          </a:p>
        </p:txBody>
      </p:sp>
      <p:sp>
        <p:nvSpPr>
          <p:cNvPr id="7" name="TextBox 6">
            <a:extLst>
              <a:ext uri="{FF2B5EF4-FFF2-40B4-BE49-F238E27FC236}">
                <a16:creationId xmlns:a16="http://schemas.microsoft.com/office/drawing/2014/main" id="{8AC1FC91-72B3-B6DE-01B1-6F938B3C8EDF}"/>
              </a:ext>
            </a:extLst>
          </p:cNvPr>
          <p:cNvSpPr txBox="1"/>
          <p:nvPr/>
        </p:nvSpPr>
        <p:spPr>
          <a:xfrm>
            <a:off x="1619671" y="2492896"/>
            <a:ext cx="7056785" cy="2831544"/>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In the example above, we identify two boundary values per boundary.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boundary between invalid (too low) and valid gives the test values 0 and 1.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boundary between valid and invalid (too high) gives the test values 5 and 6.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326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23</a:t>
            </a:fld>
            <a:endParaRPr lang="en-AU" dirty="0"/>
          </a:p>
        </p:txBody>
      </p:sp>
      <p:sp>
        <p:nvSpPr>
          <p:cNvPr id="3" name="TextBox 2">
            <a:extLst>
              <a:ext uri="{FF2B5EF4-FFF2-40B4-BE49-F238E27FC236}">
                <a16:creationId xmlns:a16="http://schemas.microsoft.com/office/drawing/2014/main" id="{0CBE5A84-3CB8-C7A5-D8FB-4B546AD125E9}"/>
              </a:ext>
            </a:extLst>
          </p:cNvPr>
          <p:cNvSpPr txBox="1"/>
          <p:nvPr/>
        </p:nvSpPr>
        <p:spPr>
          <a:xfrm>
            <a:off x="1043608" y="1124744"/>
            <a:ext cx="6912768"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Boundary Value Analysis as Black-box Test Techniques </a:t>
            </a:r>
            <a:endParaRPr lang="en-US" sz="2400" dirty="0"/>
          </a:p>
        </p:txBody>
      </p:sp>
      <p:sp>
        <p:nvSpPr>
          <p:cNvPr id="7" name="TextBox 6">
            <a:extLst>
              <a:ext uri="{FF2B5EF4-FFF2-40B4-BE49-F238E27FC236}">
                <a16:creationId xmlns:a16="http://schemas.microsoft.com/office/drawing/2014/main" id="{66F3F085-7F5F-8568-13A4-A91B8398C168}"/>
              </a:ext>
            </a:extLst>
          </p:cNvPr>
          <p:cNvSpPr txBox="1"/>
          <p:nvPr/>
        </p:nvSpPr>
        <p:spPr>
          <a:xfrm>
            <a:off x="1043608" y="2593936"/>
            <a:ext cx="7128792" cy="2523768"/>
          </a:xfrm>
          <a:prstGeom prst="rect">
            <a:avLst/>
          </a:prstGeom>
          <a:noFill/>
        </p:spPr>
        <p:txBody>
          <a:bodyPr wrap="square">
            <a:spAutoFit/>
          </a:bodyPr>
          <a:lstStyle/>
          <a:p>
            <a:pPr marL="342900" indent="-342900">
              <a:buFont typeface="Wingdings" panose="05000000000000000000" pitchFamily="2" charset="2"/>
              <a:buChar char="ü"/>
            </a:pPr>
            <a:r>
              <a:rPr lang="en-US" sz="2000" b="1" dirty="0">
                <a:latin typeface="Arial" panose="020B0604020202020204" pitchFamily="34" charset="0"/>
                <a:cs typeface="Arial" panose="020B0604020202020204" pitchFamily="34" charset="0"/>
              </a:rPr>
              <a:t>Some variations of this technique identify three boundary values per boundary: the values before, at, and just over the boundary. </a:t>
            </a:r>
          </a:p>
          <a:p>
            <a:pPr marL="342900" indent="-342900">
              <a:buFont typeface="Wingdings" panose="05000000000000000000" pitchFamily="2" charset="2"/>
              <a:buChar char="ü"/>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b="1" dirty="0">
                <a:latin typeface="Arial" panose="020B0604020202020204" pitchFamily="34" charset="0"/>
                <a:cs typeface="Arial" panose="020B0604020202020204" pitchFamily="34" charset="0"/>
              </a:rPr>
              <a:t>In the previous example, using three-point boundary values, the lower boundary test values are 0, 1, and 2, and the upper boundary test values are 4, 5, and 6</a:t>
            </a:r>
          </a:p>
          <a:p>
            <a:endParaRPr lang="en-US" dirty="0"/>
          </a:p>
        </p:txBody>
      </p:sp>
    </p:spTree>
    <p:extLst>
      <p:ext uri="{BB962C8B-B14F-4D97-AF65-F5344CB8AC3E}">
        <p14:creationId xmlns:p14="http://schemas.microsoft.com/office/powerpoint/2010/main" val="1850492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24</a:t>
            </a:fld>
            <a:endParaRPr lang="en-AU" dirty="0"/>
          </a:p>
        </p:txBody>
      </p:sp>
      <p:sp>
        <p:nvSpPr>
          <p:cNvPr id="3" name="TextBox 2">
            <a:extLst>
              <a:ext uri="{FF2B5EF4-FFF2-40B4-BE49-F238E27FC236}">
                <a16:creationId xmlns:a16="http://schemas.microsoft.com/office/drawing/2014/main" id="{D2A5553D-DD86-E79C-F1B7-58C10B6D18F7}"/>
              </a:ext>
            </a:extLst>
          </p:cNvPr>
          <p:cNvSpPr txBox="1"/>
          <p:nvPr/>
        </p:nvSpPr>
        <p:spPr>
          <a:xfrm>
            <a:off x="1187624" y="1124744"/>
            <a:ext cx="720080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Boundary Value Analysis as Black-box Test Techniques </a:t>
            </a:r>
            <a:endParaRPr lang="en-US" sz="2400" dirty="0"/>
          </a:p>
        </p:txBody>
      </p:sp>
      <p:sp>
        <p:nvSpPr>
          <p:cNvPr id="7" name="TextBox 6">
            <a:extLst>
              <a:ext uri="{FF2B5EF4-FFF2-40B4-BE49-F238E27FC236}">
                <a16:creationId xmlns:a16="http://schemas.microsoft.com/office/drawing/2014/main" id="{9D198C7B-177F-A3B4-C196-7B4622D0E300}"/>
              </a:ext>
            </a:extLst>
          </p:cNvPr>
          <p:cNvSpPr txBox="1"/>
          <p:nvPr/>
        </p:nvSpPr>
        <p:spPr>
          <a:xfrm>
            <a:off x="1165454" y="2204864"/>
            <a:ext cx="7562850" cy="2862322"/>
          </a:xfrm>
          <a:prstGeom prst="rect">
            <a:avLst/>
          </a:prstGeom>
          <a:noFill/>
        </p:spPr>
        <p:txBody>
          <a:bodyPr wrap="square">
            <a:spAutoFit/>
          </a:bodyPr>
          <a:lstStyle/>
          <a:p>
            <a:pPr marL="342900" indent="-342900">
              <a:buFont typeface="Wingdings" panose="05000000000000000000" pitchFamily="2" charset="2"/>
              <a:buChar char="ü"/>
            </a:pPr>
            <a:r>
              <a:rPr lang="en-US" sz="2000" b="1" dirty="0">
                <a:latin typeface="Arial" panose="020B0604020202020204" pitchFamily="34" charset="0"/>
                <a:cs typeface="Arial" panose="020B0604020202020204" pitchFamily="34" charset="0"/>
              </a:rPr>
              <a:t>Boundary value analysis can be applied at all test levels. </a:t>
            </a:r>
          </a:p>
          <a:p>
            <a:pPr marL="342900" indent="-342900">
              <a:buFont typeface="Wingdings" panose="05000000000000000000" pitchFamily="2" charset="2"/>
              <a:buChar char="ü"/>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b="1" dirty="0">
                <a:latin typeface="Arial" panose="020B0604020202020204" pitchFamily="34" charset="0"/>
                <a:cs typeface="Arial" panose="020B0604020202020204" pitchFamily="34" charset="0"/>
              </a:rPr>
              <a:t>This technique is generally used to test requirements that call for a range of numbers (including dates and times). </a:t>
            </a:r>
          </a:p>
          <a:p>
            <a:pPr marL="342900" indent="-342900">
              <a:buFont typeface="Wingdings" panose="05000000000000000000" pitchFamily="2" charset="2"/>
              <a:buChar char="ü"/>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b="1" dirty="0">
                <a:latin typeface="Arial" panose="020B0604020202020204" pitchFamily="34" charset="0"/>
                <a:cs typeface="Arial" panose="020B0604020202020204" pitchFamily="34" charset="0"/>
              </a:rPr>
              <a:t>Boundary coverage for a partition is measured as the number of boundary values tested, divided by the total number of identified boundary test values, normally expressed as a percentage</a:t>
            </a:r>
          </a:p>
        </p:txBody>
      </p:sp>
    </p:spTree>
    <p:extLst>
      <p:ext uri="{BB962C8B-B14F-4D97-AF65-F5344CB8AC3E}">
        <p14:creationId xmlns:p14="http://schemas.microsoft.com/office/powerpoint/2010/main" val="4184355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25</a:t>
            </a:fld>
            <a:endParaRPr lang="en-AU" dirty="0"/>
          </a:p>
        </p:txBody>
      </p:sp>
      <p:sp>
        <p:nvSpPr>
          <p:cNvPr id="3" name="TextBox 2">
            <a:extLst>
              <a:ext uri="{FF2B5EF4-FFF2-40B4-BE49-F238E27FC236}">
                <a16:creationId xmlns:a16="http://schemas.microsoft.com/office/drawing/2014/main" id="{EE26863A-08C6-4DC0-2AF2-C24D4BC486C5}"/>
              </a:ext>
            </a:extLst>
          </p:cNvPr>
          <p:cNvSpPr txBox="1"/>
          <p:nvPr/>
        </p:nvSpPr>
        <p:spPr>
          <a:xfrm>
            <a:off x="1187624" y="1268760"/>
            <a:ext cx="7056784"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Decision Table Testing as Black-box Test Techniques </a:t>
            </a:r>
            <a:endParaRPr lang="en-US" sz="2400" dirty="0"/>
          </a:p>
        </p:txBody>
      </p:sp>
      <p:sp>
        <p:nvSpPr>
          <p:cNvPr id="7" name="TextBox 6">
            <a:extLst>
              <a:ext uri="{FF2B5EF4-FFF2-40B4-BE49-F238E27FC236}">
                <a16:creationId xmlns:a16="http://schemas.microsoft.com/office/drawing/2014/main" id="{45A4B656-7A84-C21E-E6D8-CA5385796DBD}"/>
              </a:ext>
            </a:extLst>
          </p:cNvPr>
          <p:cNvSpPr txBox="1"/>
          <p:nvPr/>
        </p:nvSpPr>
        <p:spPr>
          <a:xfrm>
            <a:off x="1215758" y="2489344"/>
            <a:ext cx="7028649" cy="3170099"/>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Decision tables are a good way to record complex business rules that a system must implement.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When creating decision tables, the tester identifies conditions (often inputs) and the resulting actions (often outputs) of the system.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These form the rows of the table, usually with the conditions at the top and the actions at the bottom. </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288717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26</a:t>
            </a:fld>
            <a:endParaRPr lang="en-AU" dirty="0"/>
          </a:p>
        </p:txBody>
      </p:sp>
      <p:sp>
        <p:nvSpPr>
          <p:cNvPr id="3" name="TextBox 2">
            <a:extLst>
              <a:ext uri="{FF2B5EF4-FFF2-40B4-BE49-F238E27FC236}">
                <a16:creationId xmlns:a16="http://schemas.microsoft.com/office/drawing/2014/main" id="{7F145755-0F94-8DDF-F9A8-B7177E4B2661}"/>
              </a:ext>
            </a:extLst>
          </p:cNvPr>
          <p:cNvSpPr txBox="1"/>
          <p:nvPr/>
        </p:nvSpPr>
        <p:spPr>
          <a:xfrm>
            <a:off x="1403648" y="1340768"/>
            <a:ext cx="699621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Decision Table Testing as Black-box Test Techniques </a:t>
            </a:r>
            <a:endParaRPr lang="en-US" sz="2400" dirty="0"/>
          </a:p>
        </p:txBody>
      </p:sp>
      <p:sp>
        <p:nvSpPr>
          <p:cNvPr id="7" name="TextBox 6">
            <a:extLst>
              <a:ext uri="{FF2B5EF4-FFF2-40B4-BE49-F238E27FC236}">
                <a16:creationId xmlns:a16="http://schemas.microsoft.com/office/drawing/2014/main" id="{D17F0236-D6B4-5A33-9920-804F66D5E732}"/>
              </a:ext>
            </a:extLst>
          </p:cNvPr>
          <p:cNvSpPr txBox="1"/>
          <p:nvPr/>
        </p:nvSpPr>
        <p:spPr>
          <a:xfrm>
            <a:off x="1403648" y="2377911"/>
            <a:ext cx="6996216" cy="4093428"/>
          </a:xfrm>
          <a:prstGeom prst="rect">
            <a:avLst/>
          </a:prstGeom>
          <a:noFill/>
        </p:spPr>
        <p:txBody>
          <a:bodyPr wrap="square">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Each column corresponds to a decision rule that defines a unique combination of conditions that results in the execution of the actions associated with that rule.</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values of the conditions and actions are usually shown as Boolean values (true or false) or discrete values (e.g., red, green, blue), but can also be numbers or ranges of numbers.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These different types of conditions and actions might be found together in the same table</a:t>
            </a:r>
          </a:p>
          <a:p>
            <a:pPr marL="342900" indent="-342900">
              <a:buFont typeface="Wingdings" panose="05000000000000000000" pitchFamily="2" charset="2"/>
              <a:buChar char="v"/>
            </a:pPr>
            <a:endParaRPr lang="en-US" sz="2000" dirty="0"/>
          </a:p>
        </p:txBody>
      </p:sp>
    </p:spTree>
    <p:extLst>
      <p:ext uri="{BB962C8B-B14F-4D97-AF65-F5344CB8AC3E}">
        <p14:creationId xmlns:p14="http://schemas.microsoft.com/office/powerpoint/2010/main" val="3120296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27</a:t>
            </a:fld>
            <a:endParaRPr lang="en-AU" dirty="0"/>
          </a:p>
        </p:txBody>
      </p:sp>
      <p:sp>
        <p:nvSpPr>
          <p:cNvPr id="3" name="TextBox 2">
            <a:extLst>
              <a:ext uri="{FF2B5EF4-FFF2-40B4-BE49-F238E27FC236}">
                <a16:creationId xmlns:a16="http://schemas.microsoft.com/office/drawing/2014/main" id="{4EDFA93D-2F91-5D86-2F12-82CC38B60BCE}"/>
              </a:ext>
            </a:extLst>
          </p:cNvPr>
          <p:cNvSpPr txBox="1"/>
          <p:nvPr/>
        </p:nvSpPr>
        <p:spPr>
          <a:xfrm>
            <a:off x="611560" y="1196752"/>
            <a:ext cx="7704856"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More on Black Box –Decision Tree Technique</a:t>
            </a:r>
            <a:endParaRPr lang="en-US" sz="2800" dirty="0"/>
          </a:p>
        </p:txBody>
      </p:sp>
      <p:sp>
        <p:nvSpPr>
          <p:cNvPr id="7" name="TextBox 6">
            <a:extLst>
              <a:ext uri="{FF2B5EF4-FFF2-40B4-BE49-F238E27FC236}">
                <a16:creationId xmlns:a16="http://schemas.microsoft.com/office/drawing/2014/main" id="{9A05BBA2-250C-3D8E-D6DB-2AABE6CDF4DD}"/>
              </a:ext>
            </a:extLst>
          </p:cNvPr>
          <p:cNvSpPr txBox="1"/>
          <p:nvPr/>
        </p:nvSpPr>
        <p:spPr>
          <a:xfrm>
            <a:off x="583178" y="2100076"/>
            <a:ext cx="4607168" cy="1107996"/>
          </a:xfrm>
          <a:prstGeom prst="rect">
            <a:avLst/>
          </a:prstGeom>
          <a:noFill/>
        </p:spPr>
        <p:txBody>
          <a:bodyPr wrap="square">
            <a:spAutoFit/>
          </a:bodyPr>
          <a:lstStyle/>
          <a:p>
            <a:endParaRPr lang="en-US" dirty="0"/>
          </a:p>
          <a:p>
            <a:r>
              <a:rPr lang="en-US" sz="2400" b="1" dirty="0">
                <a:latin typeface="Arial" panose="020B0604020202020204" pitchFamily="34" charset="0"/>
                <a:cs typeface="Arial" panose="020B0604020202020204" pitchFamily="34" charset="0"/>
              </a:rPr>
              <a:t>The common notation in decision tables is as follows:</a:t>
            </a:r>
          </a:p>
        </p:txBody>
      </p:sp>
      <p:sp>
        <p:nvSpPr>
          <p:cNvPr id="9" name="TextBox 8">
            <a:extLst>
              <a:ext uri="{FF2B5EF4-FFF2-40B4-BE49-F238E27FC236}">
                <a16:creationId xmlns:a16="http://schemas.microsoft.com/office/drawing/2014/main" id="{850E90F2-8D38-E676-963C-E8D50DED135A}"/>
              </a:ext>
            </a:extLst>
          </p:cNvPr>
          <p:cNvSpPr txBox="1"/>
          <p:nvPr/>
        </p:nvSpPr>
        <p:spPr>
          <a:xfrm>
            <a:off x="1259632" y="3279049"/>
            <a:ext cx="7416824" cy="3170099"/>
          </a:xfrm>
          <a:prstGeom prst="rect">
            <a:avLst/>
          </a:prstGeom>
          <a:noFill/>
        </p:spPr>
        <p:txBody>
          <a:bodyPr wrap="square">
            <a:spAutoFit/>
          </a:bodyPr>
          <a:lstStyle/>
          <a:p>
            <a:pPr marL="0" indent="0">
              <a:buNone/>
            </a:pPr>
            <a:r>
              <a:rPr lang="en-US" sz="2000" b="1" dirty="0">
                <a:latin typeface="Arial" panose="020B0604020202020204" pitchFamily="34" charset="0"/>
                <a:cs typeface="Arial" panose="020B0604020202020204" pitchFamily="34" charset="0"/>
              </a:rPr>
              <a:t>For conditions:</a:t>
            </a:r>
          </a:p>
          <a:p>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Y means the condition is true (may also be shown as T or 1)</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N means the condition is false (may also be shown as F or 0)</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 means the value of the condition doesn’t matter (may also be shown as N/A)</a:t>
            </a:r>
          </a:p>
          <a:p>
            <a:pPr marL="0" indent="0">
              <a:buNone/>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5120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28</a:t>
            </a:fld>
            <a:endParaRPr lang="en-AU" dirty="0"/>
          </a:p>
        </p:txBody>
      </p:sp>
      <p:sp>
        <p:nvSpPr>
          <p:cNvPr id="3" name="TextBox 2">
            <a:extLst>
              <a:ext uri="{FF2B5EF4-FFF2-40B4-BE49-F238E27FC236}">
                <a16:creationId xmlns:a16="http://schemas.microsoft.com/office/drawing/2014/main" id="{77338B1A-1E9B-ACE1-67FB-4B869E3B9CF8}"/>
              </a:ext>
            </a:extLst>
          </p:cNvPr>
          <p:cNvSpPr txBox="1"/>
          <p:nvPr/>
        </p:nvSpPr>
        <p:spPr>
          <a:xfrm>
            <a:off x="611560" y="1052736"/>
            <a:ext cx="7562850"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Still On The common notation in decision tables is as follows:</a:t>
            </a:r>
            <a:br>
              <a:rPr lang="en-US" sz="2400" b="1" dirty="0">
                <a:latin typeface="Arial" panose="020B0604020202020204" pitchFamily="34" charset="0"/>
                <a:cs typeface="Arial" panose="020B0604020202020204" pitchFamily="34" charset="0"/>
              </a:rPr>
            </a:br>
            <a:endParaRPr lang="en-US" sz="2400" dirty="0"/>
          </a:p>
        </p:txBody>
      </p:sp>
      <p:sp>
        <p:nvSpPr>
          <p:cNvPr id="7" name="TextBox 6">
            <a:extLst>
              <a:ext uri="{FF2B5EF4-FFF2-40B4-BE49-F238E27FC236}">
                <a16:creationId xmlns:a16="http://schemas.microsoft.com/office/drawing/2014/main" id="{D40D713F-2B60-575F-FC87-C6395ECFDFA8}"/>
              </a:ext>
            </a:extLst>
          </p:cNvPr>
          <p:cNvSpPr txBox="1"/>
          <p:nvPr/>
        </p:nvSpPr>
        <p:spPr>
          <a:xfrm>
            <a:off x="827584" y="2636912"/>
            <a:ext cx="6299193" cy="2862322"/>
          </a:xfrm>
          <a:prstGeom prst="rect">
            <a:avLst/>
          </a:prstGeom>
          <a:noFill/>
        </p:spPr>
        <p:txBody>
          <a:bodyPr wrap="square">
            <a:spAutoFit/>
          </a:bodyPr>
          <a:lstStyle/>
          <a:p>
            <a:pPr marL="0" indent="0">
              <a:buNone/>
            </a:pPr>
            <a:r>
              <a:rPr lang="en-US" sz="2000" b="1" dirty="0">
                <a:latin typeface="Arial" panose="020B0604020202020204" pitchFamily="34" charset="0"/>
                <a:cs typeface="Arial" panose="020B0604020202020204" pitchFamily="34" charset="0"/>
              </a:rPr>
              <a:t>For conditions:</a:t>
            </a:r>
          </a:p>
          <a:p>
            <a:endParaRPr lang="en-US" sz="2000" dirty="0"/>
          </a:p>
          <a:p>
            <a:pPr marL="0" indent="0">
              <a:buNone/>
            </a:pPr>
            <a:r>
              <a:rPr lang="en-US" sz="2000" b="1" dirty="0">
                <a:latin typeface="Arial" panose="020B0604020202020204" pitchFamily="34" charset="0"/>
                <a:cs typeface="Arial" panose="020B0604020202020204" pitchFamily="34" charset="0"/>
              </a:rPr>
              <a:t>For actions:</a:t>
            </a:r>
          </a:p>
          <a:p>
            <a:pPr marL="0" indent="0">
              <a:buNone/>
            </a:pPr>
            <a:endParaRPr lang="en-US" sz="2000" dirty="0"/>
          </a:p>
          <a:p>
            <a:pPr marL="0" indent="0">
              <a:buNone/>
            </a:pPr>
            <a:r>
              <a:rPr lang="en-US" sz="2000" b="1" dirty="0">
                <a:latin typeface="Arial" panose="020B0604020202020204" pitchFamily="34" charset="0"/>
                <a:cs typeface="Arial" panose="020B0604020202020204" pitchFamily="34" charset="0"/>
              </a:rPr>
              <a:t>X means the action should occur (may also be shown as Y or T or 1)</a:t>
            </a:r>
          </a:p>
          <a:p>
            <a:pPr marL="0" indent="0">
              <a:buNone/>
            </a:pPr>
            <a:endParaRPr lang="en-US" sz="2000" b="1" dirty="0">
              <a:latin typeface="Arial" panose="020B0604020202020204" pitchFamily="34" charset="0"/>
              <a:cs typeface="Arial" panose="020B0604020202020204" pitchFamily="34" charset="0"/>
            </a:endParaRPr>
          </a:p>
          <a:p>
            <a:pPr marL="0" indent="0">
              <a:buNone/>
            </a:pPr>
            <a:r>
              <a:rPr lang="en-US" sz="2000" b="1" dirty="0">
                <a:latin typeface="Arial" panose="020B0604020202020204" pitchFamily="34" charset="0"/>
                <a:cs typeface="Arial" panose="020B0604020202020204" pitchFamily="34" charset="0"/>
              </a:rPr>
              <a:t>Blank means the action should not occur (may also be shown as – or N or F or 0)</a:t>
            </a:r>
          </a:p>
        </p:txBody>
      </p:sp>
    </p:spTree>
    <p:extLst>
      <p:ext uri="{BB962C8B-B14F-4D97-AF65-F5344CB8AC3E}">
        <p14:creationId xmlns:p14="http://schemas.microsoft.com/office/powerpoint/2010/main" val="194032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29</a:t>
            </a:fld>
            <a:endParaRPr lang="en-AU" dirty="0"/>
          </a:p>
        </p:txBody>
      </p:sp>
      <p:sp>
        <p:nvSpPr>
          <p:cNvPr id="3" name="TextBox 2">
            <a:extLst>
              <a:ext uri="{FF2B5EF4-FFF2-40B4-BE49-F238E27FC236}">
                <a16:creationId xmlns:a16="http://schemas.microsoft.com/office/drawing/2014/main" id="{21AD5370-6A26-FA58-A728-26A5C2C0660E}"/>
              </a:ext>
            </a:extLst>
          </p:cNvPr>
          <p:cNvSpPr txBox="1"/>
          <p:nvPr/>
        </p:nvSpPr>
        <p:spPr>
          <a:xfrm>
            <a:off x="899592" y="1340768"/>
            <a:ext cx="7272808"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Black Box –Decision Tree Technique</a:t>
            </a:r>
            <a:endParaRPr lang="en-US" sz="2400" dirty="0"/>
          </a:p>
        </p:txBody>
      </p:sp>
      <p:sp>
        <p:nvSpPr>
          <p:cNvPr id="7" name="TextBox 6">
            <a:extLst>
              <a:ext uri="{FF2B5EF4-FFF2-40B4-BE49-F238E27FC236}">
                <a16:creationId xmlns:a16="http://schemas.microsoft.com/office/drawing/2014/main" id="{1F0C8282-EDA4-0F77-C374-294E31226927}"/>
              </a:ext>
            </a:extLst>
          </p:cNvPr>
          <p:cNvSpPr txBox="1"/>
          <p:nvPr/>
        </p:nvSpPr>
        <p:spPr>
          <a:xfrm>
            <a:off x="899592" y="2294515"/>
            <a:ext cx="7562850" cy="3785652"/>
          </a:xfrm>
          <a:prstGeom prst="rect">
            <a:avLst/>
          </a:prstGeom>
          <a:noFill/>
        </p:spPr>
        <p:txBody>
          <a:bodyPr wrap="square">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common minimum coverage standard for decision table testing is having at least one test case per decision rule.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This typically involves covering all combinations of conditions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Coverage is measured as the number of decision rules tested by at least one test case, divided by the total number of decision rules, normally expressed as a percentage.</a:t>
            </a:r>
          </a:p>
          <a:p>
            <a:pPr marL="342900" indent="-342900">
              <a:buFont typeface="Wingdings" panose="05000000000000000000" pitchFamily="2" charset="2"/>
              <a:buChar char="v"/>
            </a:pPr>
            <a:endParaRPr lang="en-US" sz="2000" dirty="0"/>
          </a:p>
        </p:txBody>
      </p:sp>
    </p:spTree>
    <p:extLst>
      <p:ext uri="{BB962C8B-B14F-4D97-AF65-F5344CB8AC3E}">
        <p14:creationId xmlns:p14="http://schemas.microsoft.com/office/powerpoint/2010/main" val="302530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dirty="0"/>
          </a:p>
        </p:txBody>
      </p:sp>
      <p:sp>
        <p:nvSpPr>
          <p:cNvPr id="3" name="TextBox 2">
            <a:extLst>
              <a:ext uri="{FF2B5EF4-FFF2-40B4-BE49-F238E27FC236}">
                <a16:creationId xmlns:a16="http://schemas.microsoft.com/office/drawing/2014/main" id="{0F290626-DDBA-58CA-D2DF-7CBFEE9BF11A}"/>
              </a:ext>
            </a:extLst>
          </p:cNvPr>
          <p:cNvSpPr txBox="1"/>
          <p:nvPr/>
        </p:nvSpPr>
        <p:spPr>
          <a:xfrm>
            <a:off x="1043609" y="1340768"/>
            <a:ext cx="6589212"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Categories of Test Techniques</a:t>
            </a:r>
            <a:endParaRPr lang="en-US" sz="2800" dirty="0"/>
          </a:p>
        </p:txBody>
      </p:sp>
      <p:sp>
        <p:nvSpPr>
          <p:cNvPr id="7" name="TextBox 6">
            <a:extLst>
              <a:ext uri="{FF2B5EF4-FFF2-40B4-BE49-F238E27FC236}">
                <a16:creationId xmlns:a16="http://schemas.microsoft.com/office/drawing/2014/main" id="{992CA7D6-E3E2-6CF2-6359-2D2E55A97DF2}"/>
              </a:ext>
            </a:extLst>
          </p:cNvPr>
          <p:cNvSpPr txBox="1"/>
          <p:nvPr/>
        </p:nvSpPr>
        <p:spPr>
          <a:xfrm>
            <a:off x="827584" y="2132856"/>
            <a:ext cx="7416823" cy="1323439"/>
          </a:xfrm>
          <a:prstGeom prst="rect">
            <a:avLst/>
          </a:prstGeom>
          <a:noFill/>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purpose of a test technique is to help in identifying test conditions, test cases, and test data.</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3213045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30</a:t>
            </a:fld>
            <a:endParaRPr lang="en-AU" dirty="0"/>
          </a:p>
        </p:txBody>
      </p:sp>
      <p:sp>
        <p:nvSpPr>
          <p:cNvPr id="3" name="TextBox 2">
            <a:extLst>
              <a:ext uri="{FF2B5EF4-FFF2-40B4-BE49-F238E27FC236}">
                <a16:creationId xmlns:a16="http://schemas.microsoft.com/office/drawing/2014/main" id="{546F8E10-26B8-1841-38F3-E2A9FA0FF51F}"/>
              </a:ext>
            </a:extLst>
          </p:cNvPr>
          <p:cNvSpPr txBox="1"/>
          <p:nvPr/>
        </p:nvSpPr>
        <p:spPr>
          <a:xfrm>
            <a:off x="539552" y="1124744"/>
            <a:ext cx="770485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Black Box –Decision Tree Technique</a:t>
            </a:r>
            <a:endParaRPr lang="en-US" sz="2400" dirty="0"/>
          </a:p>
        </p:txBody>
      </p:sp>
      <p:sp>
        <p:nvSpPr>
          <p:cNvPr id="7" name="TextBox 6">
            <a:extLst>
              <a:ext uri="{FF2B5EF4-FFF2-40B4-BE49-F238E27FC236}">
                <a16:creationId xmlns:a16="http://schemas.microsoft.com/office/drawing/2014/main" id="{558C0C10-41FC-C27B-1D8D-0DC73E489595}"/>
              </a:ext>
            </a:extLst>
          </p:cNvPr>
          <p:cNvSpPr txBox="1"/>
          <p:nvPr/>
        </p:nvSpPr>
        <p:spPr>
          <a:xfrm>
            <a:off x="539551" y="2132856"/>
            <a:ext cx="7704855" cy="2246769"/>
          </a:xfrm>
          <a:prstGeom prst="rect">
            <a:avLst/>
          </a:prstGeom>
          <a:noFill/>
        </p:spPr>
        <p:txBody>
          <a:bodyPr wrap="square">
            <a:spAutoFit/>
          </a:bodyPr>
          <a:lstStyle/>
          <a:p>
            <a:pPr marL="285750" indent="-285750">
              <a:buFont typeface="Wingdings" panose="05000000000000000000" pitchFamily="2" charset="2"/>
              <a:buChar char="ü"/>
            </a:pPr>
            <a:endParaRPr lang="en-US" sz="2000" dirty="0"/>
          </a:p>
          <a:p>
            <a:pPr marL="285750" indent="-285750">
              <a:buFont typeface="Wingdings" panose="05000000000000000000" pitchFamily="2" charset="2"/>
              <a:buChar char="ü"/>
            </a:pPr>
            <a:r>
              <a:rPr lang="en-US" sz="2000" b="1" dirty="0">
                <a:latin typeface="Arial" panose="020B0604020202020204" pitchFamily="34" charset="0"/>
                <a:cs typeface="Arial" panose="020B0604020202020204" pitchFamily="34" charset="0"/>
              </a:rPr>
              <a:t>The strength of decision table testing is that it helps to identify all the important combinations of conditions, some of which might otherwise be overlooked. </a:t>
            </a:r>
          </a:p>
          <a:p>
            <a:pPr marL="285750" indent="-285750">
              <a:buFont typeface="Wingdings" panose="05000000000000000000" pitchFamily="2" charset="2"/>
              <a:buChar char="ü"/>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2000" b="1" dirty="0">
                <a:latin typeface="Arial" panose="020B0604020202020204" pitchFamily="34" charset="0"/>
                <a:cs typeface="Arial" panose="020B0604020202020204" pitchFamily="34" charset="0"/>
              </a:rPr>
              <a:t>It also helps in finding any gaps in the requirements</a:t>
            </a:r>
          </a:p>
          <a:p>
            <a:pPr marL="285750" indent="-285750">
              <a:buFont typeface="Wingdings" panose="05000000000000000000" pitchFamily="2" charset="2"/>
              <a:buChar char="ü"/>
            </a:pPr>
            <a:endParaRPr lang="en-US" sz="2000" dirty="0"/>
          </a:p>
        </p:txBody>
      </p:sp>
    </p:spTree>
    <p:extLst>
      <p:ext uri="{BB962C8B-B14F-4D97-AF65-F5344CB8AC3E}">
        <p14:creationId xmlns:p14="http://schemas.microsoft.com/office/powerpoint/2010/main" val="232646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31</a:t>
            </a:fld>
            <a:endParaRPr lang="en-AU" dirty="0"/>
          </a:p>
        </p:txBody>
      </p:sp>
      <p:sp>
        <p:nvSpPr>
          <p:cNvPr id="3" name="TextBox 2">
            <a:extLst>
              <a:ext uri="{FF2B5EF4-FFF2-40B4-BE49-F238E27FC236}">
                <a16:creationId xmlns:a16="http://schemas.microsoft.com/office/drawing/2014/main" id="{6A8C8C9E-F458-108E-84EB-E24C2EF14EE7}"/>
              </a:ext>
            </a:extLst>
          </p:cNvPr>
          <p:cNvSpPr txBox="1"/>
          <p:nvPr/>
        </p:nvSpPr>
        <p:spPr>
          <a:xfrm>
            <a:off x="1043608" y="1052736"/>
            <a:ext cx="7200800"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State Transition Testing as a Black Box Technique</a:t>
            </a:r>
            <a:endParaRPr lang="en-US" sz="2800" dirty="0"/>
          </a:p>
        </p:txBody>
      </p:sp>
      <p:sp>
        <p:nvSpPr>
          <p:cNvPr id="7" name="TextBox 6">
            <a:extLst>
              <a:ext uri="{FF2B5EF4-FFF2-40B4-BE49-F238E27FC236}">
                <a16:creationId xmlns:a16="http://schemas.microsoft.com/office/drawing/2014/main" id="{356264DB-F550-A8A6-B569-1CFBDC5237F4}"/>
              </a:ext>
            </a:extLst>
          </p:cNvPr>
          <p:cNvSpPr txBox="1"/>
          <p:nvPr/>
        </p:nvSpPr>
        <p:spPr>
          <a:xfrm>
            <a:off x="1066022" y="2388944"/>
            <a:ext cx="7562849" cy="3785652"/>
          </a:xfrm>
          <a:prstGeom prst="rect">
            <a:avLst/>
          </a:prstGeom>
          <a:noFill/>
        </p:spPr>
        <p:txBody>
          <a:bodyPr wrap="square">
            <a:spAutoFit/>
          </a:bodyPr>
          <a:lstStyle/>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Components or systems may respond differently to an event depending on current conditions or previous history (e.g., the events that have occurred since the system was initialized</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The previous history can be summarized using the concept of states.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A state transition diagram shows the possible software states and how the software enters, exits, and transitions between states. </a:t>
            </a:r>
          </a:p>
          <a:p>
            <a:pPr marL="342900" indent="-342900">
              <a:buFont typeface="Wingdings" panose="05000000000000000000" pitchFamily="2" charset="2"/>
              <a:buChar char="q"/>
            </a:pPr>
            <a:endParaRPr lang="en-US" sz="2000" dirty="0"/>
          </a:p>
        </p:txBody>
      </p:sp>
    </p:spTree>
    <p:extLst>
      <p:ext uri="{BB962C8B-B14F-4D97-AF65-F5344CB8AC3E}">
        <p14:creationId xmlns:p14="http://schemas.microsoft.com/office/powerpoint/2010/main" val="303723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32</a:t>
            </a:fld>
            <a:endParaRPr lang="en-AU" dirty="0"/>
          </a:p>
        </p:txBody>
      </p:sp>
      <p:sp>
        <p:nvSpPr>
          <p:cNvPr id="3" name="TextBox 2">
            <a:extLst>
              <a:ext uri="{FF2B5EF4-FFF2-40B4-BE49-F238E27FC236}">
                <a16:creationId xmlns:a16="http://schemas.microsoft.com/office/drawing/2014/main" id="{F2569CED-40C2-EE8E-038F-401654A0033E}"/>
              </a:ext>
            </a:extLst>
          </p:cNvPr>
          <p:cNvSpPr txBox="1"/>
          <p:nvPr/>
        </p:nvSpPr>
        <p:spPr>
          <a:xfrm>
            <a:off x="251520" y="1268760"/>
            <a:ext cx="8136904"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Still on State Transition Testing as a Black Box Technique</a:t>
            </a:r>
            <a:endParaRPr lang="en-US" sz="2400" dirty="0"/>
          </a:p>
        </p:txBody>
      </p:sp>
      <p:sp>
        <p:nvSpPr>
          <p:cNvPr id="7" name="TextBox 6">
            <a:extLst>
              <a:ext uri="{FF2B5EF4-FFF2-40B4-BE49-F238E27FC236}">
                <a16:creationId xmlns:a16="http://schemas.microsoft.com/office/drawing/2014/main" id="{22C99E5B-7DF1-BD11-3E51-7D89615D0E14}"/>
              </a:ext>
            </a:extLst>
          </p:cNvPr>
          <p:cNvSpPr txBox="1"/>
          <p:nvPr/>
        </p:nvSpPr>
        <p:spPr>
          <a:xfrm>
            <a:off x="387040" y="2397319"/>
            <a:ext cx="8001384" cy="3477875"/>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 transition is initiated by an event (e.g., user input of a value into a field).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event results in a transition.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same event can result in two or more different transitions from the same state.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state change may result in the software taking an action (e.g., outputting a calculation or error message).</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630842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33</a:t>
            </a:fld>
            <a:endParaRPr lang="en-AU" dirty="0"/>
          </a:p>
        </p:txBody>
      </p:sp>
      <p:sp>
        <p:nvSpPr>
          <p:cNvPr id="3" name="TextBox 2">
            <a:extLst>
              <a:ext uri="{FF2B5EF4-FFF2-40B4-BE49-F238E27FC236}">
                <a16:creationId xmlns:a16="http://schemas.microsoft.com/office/drawing/2014/main" id="{9A4967BE-45F1-2FC9-9059-FFD5F1F0393D}"/>
              </a:ext>
            </a:extLst>
          </p:cNvPr>
          <p:cNvSpPr txBox="1"/>
          <p:nvPr/>
        </p:nvSpPr>
        <p:spPr>
          <a:xfrm>
            <a:off x="683567" y="1052736"/>
            <a:ext cx="7888657"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Still on State Transition Testing as a Black Box Technique</a:t>
            </a:r>
            <a:endParaRPr lang="en-US" sz="2400" dirty="0"/>
          </a:p>
        </p:txBody>
      </p:sp>
      <p:sp>
        <p:nvSpPr>
          <p:cNvPr id="7" name="TextBox 6">
            <a:extLst>
              <a:ext uri="{FF2B5EF4-FFF2-40B4-BE49-F238E27FC236}">
                <a16:creationId xmlns:a16="http://schemas.microsoft.com/office/drawing/2014/main" id="{5395045C-C2D8-C34E-C0A6-D887035980B8}"/>
              </a:ext>
            </a:extLst>
          </p:cNvPr>
          <p:cNvSpPr txBox="1"/>
          <p:nvPr/>
        </p:nvSpPr>
        <p:spPr>
          <a:xfrm>
            <a:off x="627671" y="2132856"/>
            <a:ext cx="8264809" cy="3785652"/>
          </a:xfrm>
          <a:prstGeom prst="rect">
            <a:avLst/>
          </a:prstGeom>
          <a:noFill/>
        </p:spPr>
        <p:txBody>
          <a:bodyPr wrap="square">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State transition diagrams normally show only the valid transitions and exclude the invalid transitions.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Tests can be designed to cover a typical sequence of states, to exercise all states, to exercise every transition, to exercise specific sequences of transitions, or test invalid transitions.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State transition testing is used for menu-based applications and is widely used within the embedded software industry.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technique is also suitable for modeling a business scenario having specific states or for testing screen navigation</a:t>
            </a:r>
          </a:p>
        </p:txBody>
      </p:sp>
    </p:spTree>
    <p:extLst>
      <p:ext uri="{BB962C8B-B14F-4D97-AF65-F5344CB8AC3E}">
        <p14:creationId xmlns:p14="http://schemas.microsoft.com/office/powerpoint/2010/main" val="3812254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34</a:t>
            </a:fld>
            <a:endParaRPr lang="en-AU" dirty="0"/>
          </a:p>
        </p:txBody>
      </p:sp>
      <p:sp>
        <p:nvSpPr>
          <p:cNvPr id="3" name="TextBox 2">
            <a:extLst>
              <a:ext uri="{FF2B5EF4-FFF2-40B4-BE49-F238E27FC236}">
                <a16:creationId xmlns:a16="http://schemas.microsoft.com/office/drawing/2014/main" id="{C0658E49-497B-C8D5-7C97-68B88523C042}"/>
              </a:ext>
            </a:extLst>
          </p:cNvPr>
          <p:cNvSpPr txBox="1"/>
          <p:nvPr/>
        </p:nvSpPr>
        <p:spPr>
          <a:xfrm>
            <a:off x="1187624" y="1196752"/>
            <a:ext cx="7056784"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Still on State Transition Testing as a Black Box Technique</a:t>
            </a:r>
            <a:endParaRPr lang="en-US" sz="2400" dirty="0"/>
          </a:p>
        </p:txBody>
      </p:sp>
      <p:sp>
        <p:nvSpPr>
          <p:cNvPr id="7" name="TextBox 6">
            <a:extLst>
              <a:ext uri="{FF2B5EF4-FFF2-40B4-BE49-F238E27FC236}">
                <a16:creationId xmlns:a16="http://schemas.microsoft.com/office/drawing/2014/main" id="{A026F0AB-D8B5-455E-6C71-2B46D63AC9A1}"/>
              </a:ext>
            </a:extLst>
          </p:cNvPr>
          <p:cNvSpPr txBox="1"/>
          <p:nvPr/>
        </p:nvSpPr>
        <p:spPr>
          <a:xfrm>
            <a:off x="1187624" y="2492896"/>
            <a:ext cx="6768752" cy="1938992"/>
          </a:xfrm>
          <a:prstGeom prst="rect">
            <a:avLst/>
          </a:prstGeom>
          <a:noFill/>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dirty="0"/>
              <a:t>Coverage is commonly measured as the number of identified states or transitions tested, divided by the total number of identified states or transitions in the test object, normally expressed as a percentage</a:t>
            </a:r>
          </a:p>
        </p:txBody>
      </p:sp>
    </p:spTree>
    <p:extLst>
      <p:ext uri="{BB962C8B-B14F-4D97-AF65-F5344CB8AC3E}">
        <p14:creationId xmlns:p14="http://schemas.microsoft.com/office/powerpoint/2010/main" val="2574870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35</a:t>
            </a:fld>
            <a:endParaRPr lang="en-AU" dirty="0"/>
          </a:p>
        </p:txBody>
      </p:sp>
      <p:sp>
        <p:nvSpPr>
          <p:cNvPr id="3" name="TextBox 2">
            <a:extLst>
              <a:ext uri="{FF2B5EF4-FFF2-40B4-BE49-F238E27FC236}">
                <a16:creationId xmlns:a16="http://schemas.microsoft.com/office/drawing/2014/main" id="{B1EA4A0D-69E2-7BA0-CFF4-4FC82CAB430B}"/>
              </a:ext>
            </a:extLst>
          </p:cNvPr>
          <p:cNvSpPr txBox="1"/>
          <p:nvPr/>
        </p:nvSpPr>
        <p:spPr>
          <a:xfrm>
            <a:off x="755576" y="1052736"/>
            <a:ext cx="7344816"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Use Case Testing As Black Box Technique</a:t>
            </a:r>
            <a:endParaRPr lang="en-US" sz="2800" dirty="0"/>
          </a:p>
        </p:txBody>
      </p:sp>
      <p:sp>
        <p:nvSpPr>
          <p:cNvPr id="7" name="TextBox 6">
            <a:extLst>
              <a:ext uri="{FF2B5EF4-FFF2-40B4-BE49-F238E27FC236}">
                <a16:creationId xmlns:a16="http://schemas.microsoft.com/office/drawing/2014/main" id="{65848681-F5A8-7298-4D00-EF68E6F358D0}"/>
              </a:ext>
            </a:extLst>
          </p:cNvPr>
          <p:cNvSpPr txBox="1"/>
          <p:nvPr/>
        </p:nvSpPr>
        <p:spPr>
          <a:xfrm>
            <a:off x="785628" y="2136338"/>
            <a:ext cx="7072497" cy="3785652"/>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Tests can be derived from use cases, which are a specific way of designing interactions with software items.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They incorporate requirements for the software functions.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Use cases are associated with actors (human users, external hardware, or other components or systems) and subjects (the component or system to which the use case is applied).</a:t>
            </a:r>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863603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36</a:t>
            </a:fld>
            <a:endParaRPr lang="en-AU" dirty="0"/>
          </a:p>
        </p:txBody>
      </p:sp>
      <p:sp>
        <p:nvSpPr>
          <p:cNvPr id="3" name="TextBox 2">
            <a:extLst>
              <a:ext uri="{FF2B5EF4-FFF2-40B4-BE49-F238E27FC236}">
                <a16:creationId xmlns:a16="http://schemas.microsoft.com/office/drawing/2014/main" id="{DB934B64-7C19-9206-0795-594A22FE1470}"/>
              </a:ext>
            </a:extLst>
          </p:cNvPr>
          <p:cNvSpPr txBox="1"/>
          <p:nvPr/>
        </p:nvSpPr>
        <p:spPr>
          <a:xfrm>
            <a:off x="971600" y="1124744"/>
            <a:ext cx="712879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More on Use Case Testing As Black Box Technique</a:t>
            </a:r>
            <a:endParaRPr lang="en-US" sz="2800" dirty="0"/>
          </a:p>
        </p:txBody>
      </p:sp>
      <p:sp>
        <p:nvSpPr>
          <p:cNvPr id="7" name="TextBox 6">
            <a:extLst>
              <a:ext uri="{FF2B5EF4-FFF2-40B4-BE49-F238E27FC236}">
                <a16:creationId xmlns:a16="http://schemas.microsoft.com/office/drawing/2014/main" id="{903CEC52-1598-4262-1801-9DB39778AFD4}"/>
              </a:ext>
            </a:extLst>
          </p:cNvPr>
          <p:cNvSpPr txBox="1"/>
          <p:nvPr/>
        </p:nvSpPr>
        <p:spPr>
          <a:xfrm>
            <a:off x="970889" y="2593935"/>
            <a:ext cx="7344816" cy="3477875"/>
          </a:xfrm>
          <a:prstGeom prst="rect">
            <a:avLst/>
          </a:prstGeom>
          <a:noFill/>
        </p:spPr>
        <p:txBody>
          <a:bodyPr wrap="square">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Each use case specifies some behavior that a subject can perform in collaboration with one or more actors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A use case can be described by interactions and activities, as well as preconditions, postconditions, and natural language where appropriate.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Interactions between the actors and the subject may result in changes to the state of the subject. Interactions may be represented graphically by workflows, activity diagrams, or business process models</a:t>
            </a:r>
          </a:p>
        </p:txBody>
      </p:sp>
    </p:spTree>
    <p:extLst>
      <p:ext uri="{BB962C8B-B14F-4D97-AF65-F5344CB8AC3E}">
        <p14:creationId xmlns:p14="http://schemas.microsoft.com/office/powerpoint/2010/main" val="1915345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37</a:t>
            </a:fld>
            <a:endParaRPr lang="en-AU" dirty="0"/>
          </a:p>
        </p:txBody>
      </p:sp>
      <p:sp>
        <p:nvSpPr>
          <p:cNvPr id="3" name="TextBox 2">
            <a:extLst>
              <a:ext uri="{FF2B5EF4-FFF2-40B4-BE49-F238E27FC236}">
                <a16:creationId xmlns:a16="http://schemas.microsoft.com/office/drawing/2014/main" id="{ECD0E131-416B-1F83-F2B1-24D1AA055FD1}"/>
              </a:ext>
            </a:extLst>
          </p:cNvPr>
          <p:cNvSpPr txBox="1"/>
          <p:nvPr/>
        </p:nvSpPr>
        <p:spPr>
          <a:xfrm>
            <a:off x="611559" y="1052736"/>
            <a:ext cx="7246565"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Use Case Testing As Black Box Technique</a:t>
            </a:r>
            <a:endParaRPr lang="en-US" sz="2400" dirty="0"/>
          </a:p>
        </p:txBody>
      </p:sp>
      <p:sp>
        <p:nvSpPr>
          <p:cNvPr id="7" name="TextBox 6">
            <a:extLst>
              <a:ext uri="{FF2B5EF4-FFF2-40B4-BE49-F238E27FC236}">
                <a16:creationId xmlns:a16="http://schemas.microsoft.com/office/drawing/2014/main" id="{7852CC3D-AE17-3412-C01C-8AE535B28865}"/>
              </a:ext>
            </a:extLst>
          </p:cNvPr>
          <p:cNvSpPr txBox="1"/>
          <p:nvPr/>
        </p:nvSpPr>
        <p:spPr>
          <a:xfrm>
            <a:off x="611559" y="2348880"/>
            <a:ext cx="7704857" cy="2246769"/>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Interactions between the actors and the subject may result in changes to the state of the subject.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Interactions may be represented graphically by workflows, activity diagrams, or business process models</a:t>
            </a:r>
          </a:p>
          <a:p>
            <a:pPr marL="342900" indent="-342900">
              <a:buFont typeface="Wingdings" panose="05000000000000000000" pitchFamily="2" charset="2"/>
              <a:buChar char="v"/>
            </a:pPr>
            <a:endParaRPr lang="en-US" sz="2000" dirty="0"/>
          </a:p>
        </p:txBody>
      </p:sp>
    </p:spTree>
    <p:extLst>
      <p:ext uri="{BB962C8B-B14F-4D97-AF65-F5344CB8AC3E}">
        <p14:creationId xmlns:p14="http://schemas.microsoft.com/office/powerpoint/2010/main" val="3029467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38</a:t>
            </a:fld>
            <a:endParaRPr lang="en-AU" dirty="0"/>
          </a:p>
        </p:txBody>
      </p:sp>
      <p:sp>
        <p:nvSpPr>
          <p:cNvPr id="3" name="TextBox 2">
            <a:extLst>
              <a:ext uri="{FF2B5EF4-FFF2-40B4-BE49-F238E27FC236}">
                <a16:creationId xmlns:a16="http://schemas.microsoft.com/office/drawing/2014/main" id="{02B71F1E-69CD-FD51-1518-186E0CEFD63D}"/>
              </a:ext>
            </a:extLst>
          </p:cNvPr>
          <p:cNvSpPr txBox="1"/>
          <p:nvPr/>
        </p:nvSpPr>
        <p:spPr>
          <a:xfrm>
            <a:off x="683568" y="1052736"/>
            <a:ext cx="7416824"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White-box Test Techniques</a:t>
            </a:r>
            <a:endParaRPr lang="en-US" sz="2800" dirty="0"/>
          </a:p>
        </p:txBody>
      </p:sp>
      <p:sp>
        <p:nvSpPr>
          <p:cNvPr id="7" name="TextBox 6">
            <a:extLst>
              <a:ext uri="{FF2B5EF4-FFF2-40B4-BE49-F238E27FC236}">
                <a16:creationId xmlns:a16="http://schemas.microsoft.com/office/drawing/2014/main" id="{55874AC9-C4EF-24E1-9FB3-A727DC7308CC}"/>
              </a:ext>
            </a:extLst>
          </p:cNvPr>
          <p:cNvSpPr txBox="1"/>
          <p:nvPr/>
        </p:nvSpPr>
        <p:spPr>
          <a:xfrm>
            <a:off x="899592" y="1916832"/>
            <a:ext cx="7776864" cy="2246769"/>
          </a:xfrm>
          <a:prstGeom prst="rect">
            <a:avLst/>
          </a:prstGeom>
          <a:noFill/>
        </p:spPr>
        <p:txBody>
          <a:bodyPr wrap="square">
            <a:spAutoFit/>
          </a:bodyPr>
          <a:lstStyle/>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White-box testing is based on the internal structure of the test object.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White-box test techniques can be used at all test levels, but the two code-related techniques discussed in this section are most commonly used at the component test level.</a:t>
            </a:r>
          </a:p>
        </p:txBody>
      </p:sp>
    </p:spTree>
    <p:extLst>
      <p:ext uri="{BB962C8B-B14F-4D97-AF65-F5344CB8AC3E}">
        <p14:creationId xmlns:p14="http://schemas.microsoft.com/office/powerpoint/2010/main" val="3428080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39</a:t>
            </a:fld>
            <a:endParaRPr lang="en-AU" dirty="0"/>
          </a:p>
        </p:txBody>
      </p:sp>
      <p:sp>
        <p:nvSpPr>
          <p:cNvPr id="3" name="TextBox 2">
            <a:extLst>
              <a:ext uri="{FF2B5EF4-FFF2-40B4-BE49-F238E27FC236}">
                <a16:creationId xmlns:a16="http://schemas.microsoft.com/office/drawing/2014/main" id="{DD640494-50E4-BB6F-EE5A-9499D80F0875}"/>
              </a:ext>
            </a:extLst>
          </p:cNvPr>
          <p:cNvSpPr txBox="1"/>
          <p:nvPr/>
        </p:nvSpPr>
        <p:spPr>
          <a:xfrm>
            <a:off x="539552" y="1096938"/>
            <a:ext cx="6696744"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White-box Test Techniques</a:t>
            </a:r>
            <a:endParaRPr lang="en-US" sz="2400" dirty="0"/>
          </a:p>
        </p:txBody>
      </p:sp>
      <p:sp>
        <p:nvSpPr>
          <p:cNvPr id="7" name="TextBox 6">
            <a:extLst>
              <a:ext uri="{FF2B5EF4-FFF2-40B4-BE49-F238E27FC236}">
                <a16:creationId xmlns:a16="http://schemas.microsoft.com/office/drawing/2014/main" id="{00EDB167-DF02-0E8B-7644-829105CEF2D1}"/>
              </a:ext>
            </a:extLst>
          </p:cNvPr>
          <p:cNvSpPr txBox="1"/>
          <p:nvPr/>
        </p:nvSpPr>
        <p:spPr>
          <a:xfrm>
            <a:off x="539552" y="1844824"/>
            <a:ext cx="5688632"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Statement Testing and Coverage</a:t>
            </a:r>
          </a:p>
        </p:txBody>
      </p:sp>
      <p:sp>
        <p:nvSpPr>
          <p:cNvPr id="9" name="TextBox 8">
            <a:extLst>
              <a:ext uri="{FF2B5EF4-FFF2-40B4-BE49-F238E27FC236}">
                <a16:creationId xmlns:a16="http://schemas.microsoft.com/office/drawing/2014/main" id="{6574CE9C-AFE9-C263-DD34-3CA3D73CB822}"/>
              </a:ext>
            </a:extLst>
          </p:cNvPr>
          <p:cNvSpPr txBox="1"/>
          <p:nvPr/>
        </p:nvSpPr>
        <p:spPr>
          <a:xfrm>
            <a:off x="1187624" y="2330861"/>
            <a:ext cx="6984776" cy="2862322"/>
          </a:xfrm>
          <a:prstGeom prst="rect">
            <a:avLst/>
          </a:prstGeom>
          <a:noFill/>
        </p:spPr>
        <p:txBody>
          <a:bodyPr wrap="square">
            <a:spAutoFit/>
          </a:bodyPr>
          <a:lstStyle/>
          <a:p>
            <a:pPr marL="285750" indent="-28575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000" b="1" dirty="0">
                <a:latin typeface="Arial" panose="020B0604020202020204" pitchFamily="34" charset="0"/>
                <a:cs typeface="Arial" panose="020B0604020202020204" pitchFamily="34" charset="0"/>
              </a:rPr>
              <a:t>Statement testing exercises the potential executable statements in the code. </a:t>
            </a:r>
          </a:p>
          <a:p>
            <a:pPr marL="285750" indent="-28575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000" b="1" dirty="0">
                <a:latin typeface="Arial" panose="020B0604020202020204" pitchFamily="34" charset="0"/>
                <a:cs typeface="Arial" panose="020B0604020202020204" pitchFamily="34" charset="0"/>
              </a:rPr>
              <a:t>Coverage is measured as the number of statements executed by the tests divided by the total number of executable statements in the test object, normally expressed as a percentage.</a:t>
            </a:r>
          </a:p>
        </p:txBody>
      </p:sp>
    </p:spTree>
    <p:extLst>
      <p:ext uri="{BB962C8B-B14F-4D97-AF65-F5344CB8AC3E}">
        <p14:creationId xmlns:p14="http://schemas.microsoft.com/office/powerpoint/2010/main" val="69920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dirty="0"/>
          </a:p>
        </p:txBody>
      </p:sp>
      <p:sp>
        <p:nvSpPr>
          <p:cNvPr id="3" name="TextBox 2">
            <a:extLst>
              <a:ext uri="{FF2B5EF4-FFF2-40B4-BE49-F238E27FC236}">
                <a16:creationId xmlns:a16="http://schemas.microsoft.com/office/drawing/2014/main" id="{BB95027E-1CE1-DD42-AFCA-0D72F2448574}"/>
              </a:ext>
            </a:extLst>
          </p:cNvPr>
          <p:cNvSpPr txBox="1"/>
          <p:nvPr/>
        </p:nvSpPr>
        <p:spPr>
          <a:xfrm>
            <a:off x="827584" y="1268760"/>
            <a:ext cx="7416824"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 choice of which test techniques to use depends on a number of factors, including:</a:t>
            </a:r>
            <a:endParaRPr lang="en-US" sz="2400" dirty="0"/>
          </a:p>
        </p:txBody>
      </p:sp>
      <p:sp>
        <p:nvSpPr>
          <p:cNvPr id="7" name="TextBox 6">
            <a:extLst>
              <a:ext uri="{FF2B5EF4-FFF2-40B4-BE49-F238E27FC236}">
                <a16:creationId xmlns:a16="http://schemas.microsoft.com/office/drawing/2014/main" id="{D71F5137-FD31-D6F5-723C-CB0E734EBEEF}"/>
              </a:ext>
            </a:extLst>
          </p:cNvPr>
          <p:cNvSpPr txBox="1"/>
          <p:nvPr/>
        </p:nvSpPr>
        <p:spPr>
          <a:xfrm>
            <a:off x="1653774" y="2564904"/>
            <a:ext cx="6590634" cy="2862322"/>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Component or system complexity</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Regulatory standards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Customer or contractual requirements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Risk levels and types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Available documentation</a:t>
            </a:r>
          </a:p>
        </p:txBody>
      </p:sp>
    </p:spTree>
    <p:extLst>
      <p:ext uri="{BB962C8B-B14F-4D97-AF65-F5344CB8AC3E}">
        <p14:creationId xmlns:p14="http://schemas.microsoft.com/office/powerpoint/2010/main" val="343502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40</a:t>
            </a:fld>
            <a:endParaRPr lang="en-AU" dirty="0"/>
          </a:p>
        </p:txBody>
      </p:sp>
      <p:sp>
        <p:nvSpPr>
          <p:cNvPr id="3" name="TextBox 2">
            <a:extLst>
              <a:ext uri="{FF2B5EF4-FFF2-40B4-BE49-F238E27FC236}">
                <a16:creationId xmlns:a16="http://schemas.microsoft.com/office/drawing/2014/main" id="{81FEC6C9-C4D8-4AD7-66BA-B83757F3C80E}"/>
              </a:ext>
            </a:extLst>
          </p:cNvPr>
          <p:cNvSpPr txBox="1"/>
          <p:nvPr/>
        </p:nvSpPr>
        <p:spPr>
          <a:xfrm>
            <a:off x="251520" y="1124744"/>
            <a:ext cx="6264696"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White-box Test Techniques</a:t>
            </a:r>
            <a:endParaRPr lang="en-US" sz="2400" dirty="0"/>
          </a:p>
        </p:txBody>
      </p:sp>
      <p:sp>
        <p:nvSpPr>
          <p:cNvPr id="7" name="TextBox 6">
            <a:extLst>
              <a:ext uri="{FF2B5EF4-FFF2-40B4-BE49-F238E27FC236}">
                <a16:creationId xmlns:a16="http://schemas.microsoft.com/office/drawing/2014/main" id="{86E1CAD6-C623-392A-E21A-0D13E95CD748}"/>
              </a:ext>
            </a:extLst>
          </p:cNvPr>
          <p:cNvSpPr txBox="1"/>
          <p:nvPr/>
        </p:nvSpPr>
        <p:spPr>
          <a:xfrm>
            <a:off x="755576" y="1844824"/>
            <a:ext cx="5760640"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Decision Testing and Coverage</a:t>
            </a:r>
          </a:p>
        </p:txBody>
      </p:sp>
      <p:sp>
        <p:nvSpPr>
          <p:cNvPr id="9" name="TextBox 8">
            <a:extLst>
              <a:ext uri="{FF2B5EF4-FFF2-40B4-BE49-F238E27FC236}">
                <a16:creationId xmlns:a16="http://schemas.microsoft.com/office/drawing/2014/main" id="{BDDA7371-0619-2240-7E80-56AF5E4A026D}"/>
              </a:ext>
            </a:extLst>
          </p:cNvPr>
          <p:cNvSpPr txBox="1"/>
          <p:nvPr/>
        </p:nvSpPr>
        <p:spPr>
          <a:xfrm>
            <a:off x="1115616" y="2425374"/>
            <a:ext cx="7562850" cy="3477875"/>
          </a:xfrm>
          <a:prstGeom prst="rect">
            <a:avLst/>
          </a:prstGeom>
          <a:noFill/>
        </p:spPr>
        <p:txBody>
          <a:bodyPr wrap="square">
            <a:spAutoFit/>
          </a:bodyPr>
          <a:lstStyle/>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Decision testing exercises the decisions in the code and tests the code that is executed based on the decision outcomes. </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To do this, the test cases follow the control flows that occur from a decision point (e.g., for an IF statement, one for the true outcome and one for the false outcome; for a CASE statement, test cases would be required for all the possible outcomes, including the default outcome).</a:t>
            </a:r>
          </a:p>
        </p:txBody>
      </p:sp>
    </p:spTree>
    <p:extLst>
      <p:ext uri="{BB962C8B-B14F-4D97-AF65-F5344CB8AC3E}">
        <p14:creationId xmlns:p14="http://schemas.microsoft.com/office/powerpoint/2010/main" val="3641366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41</a:t>
            </a:fld>
            <a:endParaRPr lang="en-AU" dirty="0"/>
          </a:p>
        </p:txBody>
      </p:sp>
      <p:sp>
        <p:nvSpPr>
          <p:cNvPr id="3" name="TextBox 2">
            <a:extLst>
              <a:ext uri="{FF2B5EF4-FFF2-40B4-BE49-F238E27FC236}">
                <a16:creationId xmlns:a16="http://schemas.microsoft.com/office/drawing/2014/main" id="{83560EC4-2A94-182B-EBA1-4003D782C622}"/>
              </a:ext>
            </a:extLst>
          </p:cNvPr>
          <p:cNvSpPr txBox="1"/>
          <p:nvPr/>
        </p:nvSpPr>
        <p:spPr>
          <a:xfrm>
            <a:off x="611560" y="1124744"/>
            <a:ext cx="7128792"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White box - Decision Testing and Coverage</a:t>
            </a:r>
            <a:br>
              <a:rPr lang="en-US" sz="2400" b="1" dirty="0">
                <a:latin typeface="Arial" panose="020B0604020202020204" pitchFamily="34" charset="0"/>
                <a:cs typeface="Arial" panose="020B0604020202020204" pitchFamily="34" charset="0"/>
              </a:rPr>
            </a:br>
            <a:endParaRPr lang="en-US" sz="2400" dirty="0"/>
          </a:p>
        </p:txBody>
      </p:sp>
      <p:sp>
        <p:nvSpPr>
          <p:cNvPr id="7" name="TextBox 6">
            <a:extLst>
              <a:ext uri="{FF2B5EF4-FFF2-40B4-BE49-F238E27FC236}">
                <a16:creationId xmlns:a16="http://schemas.microsoft.com/office/drawing/2014/main" id="{0C4B0DD3-F6B7-0D91-1504-D1174D7C2891}"/>
              </a:ext>
            </a:extLst>
          </p:cNvPr>
          <p:cNvSpPr txBox="1"/>
          <p:nvPr/>
        </p:nvSpPr>
        <p:spPr>
          <a:xfrm>
            <a:off x="611560" y="2613299"/>
            <a:ext cx="7848872" cy="1938992"/>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Coverage is measured as the number of decision outcomes executed by the tests divided by the total number of decision outcomes in the test object, normally expressed as a percentage</a:t>
            </a:r>
          </a:p>
          <a:p>
            <a:pPr marL="342900" indent="-342900">
              <a:buFont typeface="Wingdings" panose="05000000000000000000" pitchFamily="2" charset="2"/>
              <a:buChar char="v"/>
            </a:pPr>
            <a:endParaRPr lang="en-US" sz="2000" b="1" dirty="0"/>
          </a:p>
        </p:txBody>
      </p:sp>
    </p:spTree>
    <p:extLst>
      <p:ext uri="{BB962C8B-B14F-4D97-AF65-F5344CB8AC3E}">
        <p14:creationId xmlns:p14="http://schemas.microsoft.com/office/powerpoint/2010/main" val="4167751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42</a:t>
            </a:fld>
            <a:endParaRPr lang="en-AU" dirty="0"/>
          </a:p>
        </p:txBody>
      </p:sp>
      <p:sp>
        <p:nvSpPr>
          <p:cNvPr id="3" name="TextBox 2">
            <a:extLst>
              <a:ext uri="{FF2B5EF4-FFF2-40B4-BE49-F238E27FC236}">
                <a16:creationId xmlns:a16="http://schemas.microsoft.com/office/drawing/2014/main" id="{033E1023-E1B9-44E2-B1FD-47031077D191}"/>
              </a:ext>
            </a:extLst>
          </p:cNvPr>
          <p:cNvSpPr txBox="1"/>
          <p:nvPr/>
        </p:nvSpPr>
        <p:spPr>
          <a:xfrm>
            <a:off x="755428" y="1215113"/>
            <a:ext cx="6840760"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White-box Test Techniques</a:t>
            </a:r>
            <a:endParaRPr lang="en-US" sz="2400" dirty="0"/>
          </a:p>
        </p:txBody>
      </p:sp>
      <p:sp>
        <p:nvSpPr>
          <p:cNvPr id="7" name="TextBox 6">
            <a:extLst>
              <a:ext uri="{FF2B5EF4-FFF2-40B4-BE49-F238E27FC236}">
                <a16:creationId xmlns:a16="http://schemas.microsoft.com/office/drawing/2014/main" id="{E3E2B91F-EEFF-1082-4912-C948D636A3B8}"/>
              </a:ext>
            </a:extLst>
          </p:cNvPr>
          <p:cNvSpPr txBox="1"/>
          <p:nvPr/>
        </p:nvSpPr>
        <p:spPr>
          <a:xfrm>
            <a:off x="759701" y="1847887"/>
            <a:ext cx="4607168"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 Value of Statement and Decision Testing</a:t>
            </a:r>
          </a:p>
        </p:txBody>
      </p:sp>
      <p:sp>
        <p:nvSpPr>
          <p:cNvPr id="9" name="TextBox 8">
            <a:extLst>
              <a:ext uri="{FF2B5EF4-FFF2-40B4-BE49-F238E27FC236}">
                <a16:creationId xmlns:a16="http://schemas.microsoft.com/office/drawing/2014/main" id="{72B3B545-AB80-3AF8-1DF1-C80C934EE5DB}"/>
              </a:ext>
            </a:extLst>
          </p:cNvPr>
          <p:cNvSpPr txBox="1"/>
          <p:nvPr/>
        </p:nvSpPr>
        <p:spPr>
          <a:xfrm>
            <a:off x="1017365" y="2678884"/>
            <a:ext cx="7366934" cy="2862322"/>
          </a:xfrm>
          <a:prstGeom prst="rect">
            <a:avLst/>
          </a:prstGeom>
          <a:noFill/>
        </p:spPr>
        <p:txBody>
          <a:bodyPr wrap="square">
            <a:spAutoFit/>
          </a:bodyPr>
          <a:lstStyle/>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When 100% statement coverage is achieved, it ensures that all executable statements in the code have been tested at least once, but it does not ensure that all decision logic has been tested.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Of the two Whitebox techniques discussed in this syllabus, statement testing may provide less coverage than decision testing.</a:t>
            </a:r>
          </a:p>
        </p:txBody>
      </p:sp>
    </p:spTree>
    <p:extLst>
      <p:ext uri="{BB962C8B-B14F-4D97-AF65-F5344CB8AC3E}">
        <p14:creationId xmlns:p14="http://schemas.microsoft.com/office/powerpoint/2010/main" val="2578158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43</a:t>
            </a:fld>
            <a:endParaRPr lang="en-AU" dirty="0"/>
          </a:p>
        </p:txBody>
      </p:sp>
      <p:sp>
        <p:nvSpPr>
          <p:cNvPr id="3" name="TextBox 2">
            <a:extLst>
              <a:ext uri="{FF2B5EF4-FFF2-40B4-BE49-F238E27FC236}">
                <a16:creationId xmlns:a16="http://schemas.microsoft.com/office/drawing/2014/main" id="{DD392E24-DFEE-2D15-C513-86E15A8BEC5A}"/>
              </a:ext>
            </a:extLst>
          </p:cNvPr>
          <p:cNvSpPr txBox="1"/>
          <p:nvPr/>
        </p:nvSpPr>
        <p:spPr>
          <a:xfrm>
            <a:off x="251520" y="1268760"/>
            <a:ext cx="7776864"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White-box Test Techniques</a:t>
            </a:r>
            <a:endParaRPr lang="en-US" sz="2400" dirty="0"/>
          </a:p>
        </p:txBody>
      </p:sp>
      <p:sp>
        <p:nvSpPr>
          <p:cNvPr id="7" name="TextBox 6">
            <a:extLst>
              <a:ext uri="{FF2B5EF4-FFF2-40B4-BE49-F238E27FC236}">
                <a16:creationId xmlns:a16="http://schemas.microsoft.com/office/drawing/2014/main" id="{4509E5A2-009B-6079-3380-2BECC9D366E9}"/>
              </a:ext>
            </a:extLst>
          </p:cNvPr>
          <p:cNvSpPr txBox="1"/>
          <p:nvPr/>
        </p:nvSpPr>
        <p:spPr>
          <a:xfrm>
            <a:off x="827584" y="1916832"/>
            <a:ext cx="590465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 Value of Statement and Decision Testing</a:t>
            </a:r>
          </a:p>
        </p:txBody>
      </p:sp>
      <p:sp>
        <p:nvSpPr>
          <p:cNvPr id="9" name="TextBox 8">
            <a:extLst>
              <a:ext uri="{FF2B5EF4-FFF2-40B4-BE49-F238E27FC236}">
                <a16:creationId xmlns:a16="http://schemas.microsoft.com/office/drawing/2014/main" id="{77753B58-284C-101E-68A4-02384B963CAA}"/>
              </a:ext>
            </a:extLst>
          </p:cNvPr>
          <p:cNvSpPr txBox="1"/>
          <p:nvPr/>
        </p:nvSpPr>
        <p:spPr>
          <a:xfrm>
            <a:off x="1115616" y="2934236"/>
            <a:ext cx="7416824" cy="2862322"/>
          </a:xfrm>
          <a:prstGeom prst="rect">
            <a:avLst/>
          </a:prstGeom>
          <a:noFill/>
        </p:spPr>
        <p:txBody>
          <a:bodyPr wrap="square">
            <a:spAutoFit/>
          </a:bodyPr>
          <a:lstStyle/>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When 100% decision coverage is achieved, it executes all decision outcomes, including testing the true outcome and the false outcome, even when there is no explicit false statement (e.g., in the case of an IF statement without an else in the code).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Statement coverage helps to find defects in code that were not exercised by other tests. </a:t>
            </a:r>
          </a:p>
        </p:txBody>
      </p:sp>
    </p:spTree>
    <p:extLst>
      <p:ext uri="{BB962C8B-B14F-4D97-AF65-F5344CB8AC3E}">
        <p14:creationId xmlns:p14="http://schemas.microsoft.com/office/powerpoint/2010/main" val="830796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44</a:t>
            </a:fld>
            <a:endParaRPr lang="en-AU" dirty="0"/>
          </a:p>
        </p:txBody>
      </p:sp>
      <p:sp>
        <p:nvSpPr>
          <p:cNvPr id="3" name="TextBox 2">
            <a:extLst>
              <a:ext uri="{FF2B5EF4-FFF2-40B4-BE49-F238E27FC236}">
                <a16:creationId xmlns:a16="http://schemas.microsoft.com/office/drawing/2014/main" id="{A9C8B85B-E577-09DC-959D-148E3FB6D8C6}"/>
              </a:ext>
            </a:extLst>
          </p:cNvPr>
          <p:cNvSpPr txBox="1"/>
          <p:nvPr/>
        </p:nvSpPr>
        <p:spPr>
          <a:xfrm>
            <a:off x="395536" y="1052736"/>
            <a:ext cx="7200652" cy="1200329"/>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The Value of Statement and Decision Testing</a:t>
            </a:r>
            <a:br>
              <a:rPr lang="en-US" sz="2400" b="1" dirty="0">
                <a:latin typeface="Arial" panose="020B0604020202020204" pitchFamily="34" charset="0"/>
                <a:cs typeface="Arial" panose="020B0604020202020204" pitchFamily="34" charset="0"/>
              </a:rPr>
            </a:br>
            <a:endParaRPr lang="en-US" sz="2400" dirty="0"/>
          </a:p>
        </p:txBody>
      </p:sp>
      <p:sp>
        <p:nvSpPr>
          <p:cNvPr id="7" name="TextBox 6">
            <a:extLst>
              <a:ext uri="{FF2B5EF4-FFF2-40B4-BE49-F238E27FC236}">
                <a16:creationId xmlns:a16="http://schemas.microsoft.com/office/drawing/2014/main" id="{9FA329E4-484D-651D-057F-5339043B0E9F}"/>
              </a:ext>
            </a:extLst>
          </p:cNvPr>
          <p:cNvSpPr txBox="1"/>
          <p:nvPr/>
        </p:nvSpPr>
        <p:spPr>
          <a:xfrm>
            <a:off x="427969" y="2492896"/>
            <a:ext cx="7848871" cy="2246769"/>
          </a:xfrm>
          <a:prstGeom prst="rect">
            <a:avLst/>
          </a:prstGeom>
          <a:noFill/>
        </p:spPr>
        <p:txBody>
          <a:bodyPr wrap="square">
            <a:spAutoFit/>
          </a:bodyPr>
          <a:lstStyle/>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Decision coverage helps to find defects in code where other tests have not taken both true and false outcomes.</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Achieving 100% decision coverage guarantees 100% statement coverage (but not vice versa)</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274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45</a:t>
            </a:fld>
            <a:endParaRPr lang="en-AU" dirty="0"/>
          </a:p>
        </p:txBody>
      </p:sp>
      <p:sp>
        <p:nvSpPr>
          <p:cNvPr id="6" name="TextBox 5">
            <a:extLst>
              <a:ext uri="{FF2B5EF4-FFF2-40B4-BE49-F238E27FC236}">
                <a16:creationId xmlns:a16="http://schemas.microsoft.com/office/drawing/2014/main" id="{A6F86CAD-2556-C85B-2CC2-AC7919274ABA}"/>
              </a:ext>
            </a:extLst>
          </p:cNvPr>
          <p:cNvSpPr txBox="1"/>
          <p:nvPr/>
        </p:nvSpPr>
        <p:spPr>
          <a:xfrm>
            <a:off x="323528" y="1196752"/>
            <a:ext cx="7704856"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Experience-based Test Techniques</a:t>
            </a:r>
            <a:endParaRPr lang="en-US" sz="2800" dirty="0"/>
          </a:p>
        </p:txBody>
      </p:sp>
      <p:sp>
        <p:nvSpPr>
          <p:cNvPr id="9" name="TextBox 8">
            <a:extLst>
              <a:ext uri="{FF2B5EF4-FFF2-40B4-BE49-F238E27FC236}">
                <a16:creationId xmlns:a16="http://schemas.microsoft.com/office/drawing/2014/main" id="{FBD7FF4F-281E-56DD-4955-653718F8C4DB}"/>
              </a:ext>
            </a:extLst>
          </p:cNvPr>
          <p:cNvSpPr txBox="1"/>
          <p:nvPr/>
        </p:nvSpPr>
        <p:spPr>
          <a:xfrm>
            <a:off x="339018" y="1988840"/>
            <a:ext cx="8064896" cy="4093428"/>
          </a:xfrm>
          <a:prstGeom prst="rect">
            <a:avLst/>
          </a:prstGeom>
          <a:noFill/>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When applying experience-based test techniques, the test cases are derived from the tester’s skill, intuition, and experience with similar applications and technologies.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These techniques can be helpful in identifying tests that were not easily identified by other more systematic techniques.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Depending on the tester’s approach and experience, these techniques may achieve widely varying degrees of coverage and effectiveness.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Coverage can be difficult to assess and may not be measurable with these techniques.</a:t>
            </a:r>
          </a:p>
        </p:txBody>
      </p:sp>
    </p:spTree>
    <p:extLst>
      <p:ext uri="{BB962C8B-B14F-4D97-AF65-F5344CB8AC3E}">
        <p14:creationId xmlns:p14="http://schemas.microsoft.com/office/powerpoint/2010/main" val="599258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46</a:t>
            </a:fld>
            <a:endParaRPr lang="en-AU" dirty="0"/>
          </a:p>
        </p:txBody>
      </p:sp>
      <p:sp>
        <p:nvSpPr>
          <p:cNvPr id="3" name="TextBox 2">
            <a:extLst>
              <a:ext uri="{FF2B5EF4-FFF2-40B4-BE49-F238E27FC236}">
                <a16:creationId xmlns:a16="http://schemas.microsoft.com/office/drawing/2014/main" id="{B6E8ACCD-ADD2-ACAF-EF5A-9EFCA68D62DE}"/>
              </a:ext>
            </a:extLst>
          </p:cNvPr>
          <p:cNvSpPr txBox="1"/>
          <p:nvPr/>
        </p:nvSpPr>
        <p:spPr>
          <a:xfrm>
            <a:off x="467543" y="1196752"/>
            <a:ext cx="8496945"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Commonly used experience-based techniques are discussed in the following sections</a:t>
            </a:r>
            <a:endParaRPr lang="en-US" sz="2400" dirty="0"/>
          </a:p>
        </p:txBody>
      </p:sp>
      <p:sp>
        <p:nvSpPr>
          <p:cNvPr id="7" name="TextBox 6">
            <a:extLst>
              <a:ext uri="{FF2B5EF4-FFF2-40B4-BE49-F238E27FC236}">
                <a16:creationId xmlns:a16="http://schemas.microsoft.com/office/drawing/2014/main" id="{4E41B14F-573F-B389-F855-F70F7475A886}"/>
              </a:ext>
            </a:extLst>
          </p:cNvPr>
          <p:cNvSpPr txBox="1"/>
          <p:nvPr/>
        </p:nvSpPr>
        <p:spPr>
          <a:xfrm>
            <a:off x="467543" y="2132856"/>
            <a:ext cx="5495982"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Error Guessing: as Experience-based Test Techniques</a:t>
            </a:r>
          </a:p>
        </p:txBody>
      </p:sp>
      <p:sp>
        <p:nvSpPr>
          <p:cNvPr id="9" name="TextBox 8">
            <a:extLst>
              <a:ext uri="{FF2B5EF4-FFF2-40B4-BE49-F238E27FC236}">
                <a16:creationId xmlns:a16="http://schemas.microsoft.com/office/drawing/2014/main" id="{A2642A11-2430-A911-7C41-BDD03ABB2A0B}"/>
              </a:ext>
            </a:extLst>
          </p:cNvPr>
          <p:cNvSpPr txBox="1"/>
          <p:nvPr/>
        </p:nvSpPr>
        <p:spPr>
          <a:xfrm>
            <a:off x="827584" y="3068960"/>
            <a:ext cx="7697810" cy="3170099"/>
          </a:xfrm>
          <a:prstGeom prst="rect">
            <a:avLst/>
          </a:prstGeom>
          <a:noFill/>
        </p:spPr>
        <p:txBody>
          <a:bodyPr wrap="square">
            <a:spAutoFit/>
          </a:bodyPr>
          <a:lstStyle/>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Error guessing is a technique used to anticipate the occurrence of errors, defects, and failures, based on the tester’s knowledge, including:</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How the application has worked in the past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What kind of errors tend to be made</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Failures that have occurred in other applications</a:t>
            </a:r>
          </a:p>
        </p:txBody>
      </p:sp>
    </p:spTree>
    <p:extLst>
      <p:ext uri="{BB962C8B-B14F-4D97-AF65-F5344CB8AC3E}">
        <p14:creationId xmlns:p14="http://schemas.microsoft.com/office/powerpoint/2010/main" val="2091416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47</a:t>
            </a:fld>
            <a:endParaRPr lang="en-AU" dirty="0"/>
          </a:p>
        </p:txBody>
      </p:sp>
      <p:sp>
        <p:nvSpPr>
          <p:cNvPr id="3" name="TextBox 2">
            <a:extLst>
              <a:ext uri="{FF2B5EF4-FFF2-40B4-BE49-F238E27FC236}">
                <a16:creationId xmlns:a16="http://schemas.microsoft.com/office/drawing/2014/main" id="{8036A669-253F-2013-F470-4FF293CE8F64}"/>
              </a:ext>
            </a:extLst>
          </p:cNvPr>
          <p:cNvSpPr txBox="1"/>
          <p:nvPr/>
        </p:nvSpPr>
        <p:spPr>
          <a:xfrm>
            <a:off x="827584" y="1196752"/>
            <a:ext cx="590465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Still on Error Guessing</a:t>
            </a:r>
            <a:br>
              <a:rPr lang="en-US" sz="2400" b="1" dirty="0">
                <a:latin typeface="Arial" panose="020B0604020202020204" pitchFamily="34" charset="0"/>
                <a:cs typeface="Arial" panose="020B0604020202020204" pitchFamily="34" charset="0"/>
              </a:rPr>
            </a:br>
            <a:endParaRPr lang="en-US" sz="2400" dirty="0"/>
          </a:p>
        </p:txBody>
      </p:sp>
      <p:sp>
        <p:nvSpPr>
          <p:cNvPr id="7" name="TextBox 6">
            <a:extLst>
              <a:ext uri="{FF2B5EF4-FFF2-40B4-BE49-F238E27FC236}">
                <a16:creationId xmlns:a16="http://schemas.microsoft.com/office/drawing/2014/main" id="{240C5DF1-27B8-4ACB-AE82-EC15956CFE77}"/>
              </a:ext>
            </a:extLst>
          </p:cNvPr>
          <p:cNvSpPr txBox="1"/>
          <p:nvPr/>
        </p:nvSpPr>
        <p:spPr>
          <a:xfrm>
            <a:off x="827584" y="2521928"/>
            <a:ext cx="7344816" cy="2554545"/>
          </a:xfrm>
          <a:prstGeom prst="rect">
            <a:avLst/>
          </a:prstGeom>
          <a:noFill/>
        </p:spPr>
        <p:txBody>
          <a:bodyPr wrap="square">
            <a:spAutoFit/>
          </a:bodyPr>
          <a:lstStyle/>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A methodical approach to the error guessing technique is to create a list of possible errors, defects, and failures, and design tests that will expose those failures and the defects that caused them.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These errors, defect, and failure lists can be built based on experience, defect and failure data, or common knowledge about why software fails.</a:t>
            </a:r>
          </a:p>
        </p:txBody>
      </p:sp>
      <p:pic>
        <p:nvPicPr>
          <p:cNvPr id="6" name="Picture 5">
            <a:extLst>
              <a:ext uri="{FF2B5EF4-FFF2-40B4-BE49-F238E27FC236}">
                <a16:creationId xmlns:a16="http://schemas.microsoft.com/office/drawing/2014/main" id="{34B31978-9ADA-E14D-C4B4-D639A12B9B6F}"/>
              </a:ext>
            </a:extLst>
          </p:cNvPr>
          <p:cNvPicPr>
            <a:picLocks noChangeAspect="1"/>
          </p:cNvPicPr>
          <p:nvPr/>
        </p:nvPicPr>
        <p:blipFill>
          <a:blip r:embed="rId2"/>
          <a:stretch>
            <a:fillRect/>
          </a:stretch>
        </p:blipFill>
        <p:spPr>
          <a:xfrm>
            <a:off x="5220072" y="5019644"/>
            <a:ext cx="3736190" cy="1289676"/>
          </a:xfrm>
          <a:prstGeom prst="rect">
            <a:avLst/>
          </a:prstGeom>
        </p:spPr>
      </p:pic>
    </p:spTree>
    <p:extLst>
      <p:ext uri="{BB962C8B-B14F-4D97-AF65-F5344CB8AC3E}">
        <p14:creationId xmlns:p14="http://schemas.microsoft.com/office/powerpoint/2010/main" val="4088000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48</a:t>
            </a:fld>
            <a:endParaRPr lang="en-AU" dirty="0"/>
          </a:p>
        </p:txBody>
      </p:sp>
      <p:sp>
        <p:nvSpPr>
          <p:cNvPr id="3" name="TextBox 2">
            <a:extLst>
              <a:ext uri="{FF2B5EF4-FFF2-40B4-BE49-F238E27FC236}">
                <a16:creationId xmlns:a16="http://schemas.microsoft.com/office/drawing/2014/main" id="{22FF446A-F4DC-9502-2C2F-4527ABF75DDC}"/>
              </a:ext>
            </a:extLst>
          </p:cNvPr>
          <p:cNvSpPr txBox="1"/>
          <p:nvPr/>
        </p:nvSpPr>
        <p:spPr>
          <a:xfrm>
            <a:off x="755576" y="1196752"/>
            <a:ext cx="7344816"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Exploratory Testing as Experience-based Test Techniques </a:t>
            </a:r>
            <a:endParaRPr lang="en-US" sz="2800" dirty="0"/>
          </a:p>
        </p:txBody>
      </p:sp>
      <p:sp>
        <p:nvSpPr>
          <p:cNvPr id="7" name="TextBox 6">
            <a:extLst>
              <a:ext uri="{FF2B5EF4-FFF2-40B4-BE49-F238E27FC236}">
                <a16:creationId xmlns:a16="http://schemas.microsoft.com/office/drawing/2014/main" id="{BF6734E0-C429-13C7-102C-ED30FC86563A}"/>
              </a:ext>
            </a:extLst>
          </p:cNvPr>
          <p:cNvSpPr txBox="1"/>
          <p:nvPr/>
        </p:nvSpPr>
        <p:spPr>
          <a:xfrm>
            <a:off x="539552" y="2494078"/>
            <a:ext cx="7961510" cy="3477875"/>
          </a:xfrm>
          <a:prstGeom prst="rect">
            <a:avLst/>
          </a:prstGeom>
          <a:noFill/>
        </p:spPr>
        <p:txBody>
          <a:bodyPr wrap="square">
            <a:spAutoFit/>
          </a:bodyPr>
          <a:lstStyle/>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In exploratory testing, informal (not pre-defined) tests are designed, executed, logged, and evaluated dynamically during test execution.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test results are used to learn more about the component or system, and to create tests for the areas that may need more testing.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Exploratory testing is sometimes conducted using session-based testing to structure the activity. </a:t>
            </a:r>
          </a:p>
          <a:p>
            <a:pPr marL="342900" indent="-342900">
              <a:buFont typeface="Wingdings" panose="05000000000000000000" pitchFamily="2" charset="2"/>
              <a:buChar char="v"/>
            </a:pPr>
            <a:endParaRPr lang="en-US" sz="2000" dirty="0"/>
          </a:p>
        </p:txBody>
      </p:sp>
    </p:spTree>
    <p:extLst>
      <p:ext uri="{BB962C8B-B14F-4D97-AF65-F5344CB8AC3E}">
        <p14:creationId xmlns:p14="http://schemas.microsoft.com/office/powerpoint/2010/main" val="945991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49</a:t>
            </a:fld>
            <a:endParaRPr lang="en-AU" dirty="0"/>
          </a:p>
        </p:txBody>
      </p:sp>
      <p:sp>
        <p:nvSpPr>
          <p:cNvPr id="3" name="TextBox 2">
            <a:extLst>
              <a:ext uri="{FF2B5EF4-FFF2-40B4-BE49-F238E27FC236}">
                <a16:creationId xmlns:a16="http://schemas.microsoft.com/office/drawing/2014/main" id="{818A740D-045F-13B1-2E33-80A043ACA0E8}"/>
              </a:ext>
            </a:extLst>
          </p:cNvPr>
          <p:cNvSpPr txBox="1"/>
          <p:nvPr/>
        </p:nvSpPr>
        <p:spPr>
          <a:xfrm>
            <a:off x="899592" y="1124744"/>
            <a:ext cx="720080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Exploratory Testing as Experience-based Test Techniques </a:t>
            </a:r>
            <a:endParaRPr lang="en-US" sz="2400" dirty="0"/>
          </a:p>
        </p:txBody>
      </p:sp>
      <p:sp>
        <p:nvSpPr>
          <p:cNvPr id="7" name="TextBox 6">
            <a:extLst>
              <a:ext uri="{FF2B5EF4-FFF2-40B4-BE49-F238E27FC236}">
                <a16:creationId xmlns:a16="http://schemas.microsoft.com/office/drawing/2014/main" id="{3BE4D99C-7F16-36B1-85AC-D0B6768B39F4}"/>
              </a:ext>
            </a:extLst>
          </p:cNvPr>
          <p:cNvSpPr txBox="1"/>
          <p:nvPr/>
        </p:nvSpPr>
        <p:spPr>
          <a:xfrm>
            <a:off x="906981" y="2348880"/>
            <a:ext cx="7330037" cy="3785652"/>
          </a:xfrm>
          <a:prstGeom prst="rect">
            <a:avLst/>
          </a:prstGeom>
          <a:noFill/>
        </p:spPr>
        <p:txBody>
          <a:bodyPr wrap="square">
            <a:spAutoFit/>
          </a:bodyPr>
          <a:lstStyle/>
          <a:p>
            <a:pPr marL="342900" indent="-342900">
              <a:buFont typeface="Wingdings" panose="05000000000000000000" pitchFamily="2" charset="2"/>
              <a:buChar char="v"/>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In session-based testing, exploratory testing is conducted within a defined time box, and the tester uses a test charter containing test objectives to guide the testing. </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The tester may use test session sheets to document the steps followed and the discoveries made.</a:t>
            </a:r>
          </a:p>
          <a:p>
            <a:pPr marL="342900" indent="-342900">
              <a:buFont typeface="Wingdings" panose="05000000000000000000" pitchFamily="2" charset="2"/>
              <a:buChar char="v"/>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Exploratory testing is most useful when there are few or inadequate specifications or significant time pressure on testing</a:t>
            </a:r>
          </a:p>
        </p:txBody>
      </p:sp>
    </p:spTree>
    <p:extLst>
      <p:ext uri="{BB962C8B-B14F-4D97-AF65-F5344CB8AC3E}">
        <p14:creationId xmlns:p14="http://schemas.microsoft.com/office/powerpoint/2010/main" val="1108588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dirty="0"/>
          </a:p>
        </p:txBody>
      </p:sp>
      <p:sp>
        <p:nvSpPr>
          <p:cNvPr id="3" name="TextBox 2">
            <a:extLst>
              <a:ext uri="{FF2B5EF4-FFF2-40B4-BE49-F238E27FC236}">
                <a16:creationId xmlns:a16="http://schemas.microsoft.com/office/drawing/2014/main" id="{03939DA9-9EB3-675B-DFF0-22C488941D51}"/>
              </a:ext>
            </a:extLst>
          </p:cNvPr>
          <p:cNvSpPr txBox="1"/>
          <p:nvPr/>
        </p:nvSpPr>
        <p:spPr>
          <a:xfrm>
            <a:off x="755576" y="1196752"/>
            <a:ext cx="7922890"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The choice of which test techniques to use depends on a number of factors, including:</a:t>
            </a:r>
            <a:endParaRPr lang="en-US" sz="2400" dirty="0"/>
          </a:p>
        </p:txBody>
      </p:sp>
      <p:sp>
        <p:nvSpPr>
          <p:cNvPr id="7" name="TextBox 6">
            <a:extLst>
              <a:ext uri="{FF2B5EF4-FFF2-40B4-BE49-F238E27FC236}">
                <a16:creationId xmlns:a16="http://schemas.microsoft.com/office/drawing/2014/main" id="{B6ECBFA8-A43A-C9DD-9647-97856A94A699}"/>
              </a:ext>
            </a:extLst>
          </p:cNvPr>
          <p:cNvSpPr txBox="1"/>
          <p:nvPr/>
        </p:nvSpPr>
        <p:spPr>
          <a:xfrm>
            <a:off x="1115616" y="2420888"/>
            <a:ext cx="7272808" cy="3785652"/>
          </a:xfrm>
          <a:prstGeom prst="rect">
            <a:avLst/>
          </a:prstGeom>
          <a:noFill/>
        </p:spPr>
        <p:txBody>
          <a:bodyPr wrap="square">
            <a:spAutoFit/>
          </a:bodyPr>
          <a:lstStyle/>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Tester knowledge and skills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Available tools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Time and budget</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Software development lifecycle model</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types of defects expected in the component or system</a:t>
            </a:r>
            <a:endParaRPr lang="en-US" sz="2000" dirty="0"/>
          </a:p>
          <a:p>
            <a:pPr marL="342900" indent="-342900">
              <a:buFont typeface="Wingdings" panose="05000000000000000000" pitchFamily="2" charset="2"/>
              <a:buChar char="Ø"/>
            </a:pPr>
            <a:endParaRPr lang="en-US" sz="2000" dirty="0"/>
          </a:p>
        </p:txBody>
      </p:sp>
    </p:spTree>
    <p:extLst>
      <p:ext uri="{BB962C8B-B14F-4D97-AF65-F5344CB8AC3E}">
        <p14:creationId xmlns:p14="http://schemas.microsoft.com/office/powerpoint/2010/main" val="1297736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50</a:t>
            </a:fld>
            <a:endParaRPr lang="en-AU" dirty="0"/>
          </a:p>
        </p:txBody>
      </p:sp>
      <p:sp>
        <p:nvSpPr>
          <p:cNvPr id="3" name="TextBox 2">
            <a:extLst>
              <a:ext uri="{FF2B5EF4-FFF2-40B4-BE49-F238E27FC236}">
                <a16:creationId xmlns:a16="http://schemas.microsoft.com/office/drawing/2014/main" id="{F3C7862B-0913-7C00-FD5F-F478508C9B92}"/>
              </a:ext>
            </a:extLst>
          </p:cNvPr>
          <p:cNvSpPr txBox="1"/>
          <p:nvPr/>
        </p:nvSpPr>
        <p:spPr>
          <a:xfrm>
            <a:off x="1115616" y="1196752"/>
            <a:ext cx="7128792"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Exploratory Testing as Experience-based Test Techniques </a:t>
            </a:r>
            <a:endParaRPr lang="en-US" sz="2400" dirty="0"/>
          </a:p>
        </p:txBody>
      </p:sp>
      <p:sp>
        <p:nvSpPr>
          <p:cNvPr id="7" name="TextBox 6">
            <a:extLst>
              <a:ext uri="{FF2B5EF4-FFF2-40B4-BE49-F238E27FC236}">
                <a16:creationId xmlns:a16="http://schemas.microsoft.com/office/drawing/2014/main" id="{6C23E56D-426C-D142-8D8F-1EC760657A6D}"/>
              </a:ext>
            </a:extLst>
          </p:cNvPr>
          <p:cNvSpPr txBox="1"/>
          <p:nvPr/>
        </p:nvSpPr>
        <p:spPr>
          <a:xfrm>
            <a:off x="1080090" y="2525554"/>
            <a:ext cx="7740381" cy="1938992"/>
          </a:xfrm>
          <a:prstGeom prst="rect">
            <a:avLst/>
          </a:prstGeom>
          <a:noFill/>
        </p:spPr>
        <p:txBody>
          <a:bodyPr wrap="square">
            <a:spAutoFit/>
          </a:bodyPr>
          <a:lstStyle/>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Exploratory testing is also useful to complement other more formal testing techniques.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Exploratory testing can incorporate the use of other black-box, white-box, and experience-based techniques</a:t>
            </a:r>
          </a:p>
        </p:txBody>
      </p:sp>
      <p:pic>
        <p:nvPicPr>
          <p:cNvPr id="9" name="Picture 8">
            <a:extLst>
              <a:ext uri="{FF2B5EF4-FFF2-40B4-BE49-F238E27FC236}">
                <a16:creationId xmlns:a16="http://schemas.microsoft.com/office/drawing/2014/main" id="{AA038218-F545-9315-309A-3910550F9E86}"/>
              </a:ext>
            </a:extLst>
          </p:cNvPr>
          <p:cNvPicPr>
            <a:picLocks noChangeAspect="1"/>
          </p:cNvPicPr>
          <p:nvPr/>
        </p:nvPicPr>
        <p:blipFill>
          <a:blip r:embed="rId2"/>
          <a:stretch>
            <a:fillRect/>
          </a:stretch>
        </p:blipFill>
        <p:spPr>
          <a:xfrm>
            <a:off x="6124798" y="4408387"/>
            <a:ext cx="2623666" cy="2163863"/>
          </a:xfrm>
          <a:prstGeom prst="rect">
            <a:avLst/>
          </a:prstGeom>
        </p:spPr>
      </p:pic>
    </p:spTree>
    <p:extLst>
      <p:ext uri="{BB962C8B-B14F-4D97-AF65-F5344CB8AC3E}">
        <p14:creationId xmlns:p14="http://schemas.microsoft.com/office/powerpoint/2010/main" val="30167020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51</a:t>
            </a:fld>
            <a:endParaRPr lang="en-AU" dirty="0"/>
          </a:p>
        </p:txBody>
      </p:sp>
      <p:sp>
        <p:nvSpPr>
          <p:cNvPr id="3" name="TextBox 2">
            <a:extLst>
              <a:ext uri="{FF2B5EF4-FFF2-40B4-BE49-F238E27FC236}">
                <a16:creationId xmlns:a16="http://schemas.microsoft.com/office/drawing/2014/main" id="{22AC77AC-2F5F-7FA3-6FE3-12BA4E5FDEC3}"/>
              </a:ext>
            </a:extLst>
          </p:cNvPr>
          <p:cNvSpPr txBox="1"/>
          <p:nvPr/>
        </p:nvSpPr>
        <p:spPr>
          <a:xfrm>
            <a:off x="683568" y="1196752"/>
            <a:ext cx="7562850"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Checklist-based Testing as Experience-based Test Techniques </a:t>
            </a:r>
            <a:endParaRPr lang="en-US" sz="2800" dirty="0"/>
          </a:p>
        </p:txBody>
      </p:sp>
      <p:sp>
        <p:nvSpPr>
          <p:cNvPr id="7" name="TextBox 6">
            <a:extLst>
              <a:ext uri="{FF2B5EF4-FFF2-40B4-BE49-F238E27FC236}">
                <a16:creationId xmlns:a16="http://schemas.microsoft.com/office/drawing/2014/main" id="{5E468B7B-630E-862B-FD8D-036B5FBC5DC7}"/>
              </a:ext>
            </a:extLst>
          </p:cNvPr>
          <p:cNvSpPr txBox="1"/>
          <p:nvPr/>
        </p:nvSpPr>
        <p:spPr>
          <a:xfrm>
            <a:off x="683568" y="2468728"/>
            <a:ext cx="6903314" cy="3785652"/>
          </a:xfrm>
          <a:prstGeom prst="rect">
            <a:avLst/>
          </a:prstGeom>
          <a:noFill/>
        </p:spPr>
        <p:txBody>
          <a:bodyPr wrap="square">
            <a:spAutoFit/>
          </a:bodyPr>
          <a:lstStyle/>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In checklist-based testing, testers design, implement and execute tests to cover test conditions found in a checklist. </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As part of the analysis, testers create a new checklist or expand an existing one, but testers may also use an existing one without modification.</a:t>
            </a:r>
          </a:p>
          <a:p>
            <a:pPr marL="342900" indent="-342900">
              <a:buFont typeface="Wingdings" panose="05000000000000000000" pitchFamily="2" charset="2"/>
              <a:buChar char="q"/>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Checklists can be created to support various test types, including functional and non-functional testing</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1503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52</a:t>
            </a:fld>
            <a:endParaRPr lang="en-AU" dirty="0"/>
          </a:p>
        </p:txBody>
      </p:sp>
      <p:sp>
        <p:nvSpPr>
          <p:cNvPr id="3" name="TextBox 2">
            <a:extLst>
              <a:ext uri="{FF2B5EF4-FFF2-40B4-BE49-F238E27FC236}">
                <a16:creationId xmlns:a16="http://schemas.microsoft.com/office/drawing/2014/main" id="{EADB2846-1696-6FB1-D52E-83EDCA4BEA87}"/>
              </a:ext>
            </a:extLst>
          </p:cNvPr>
          <p:cNvSpPr txBox="1"/>
          <p:nvPr/>
        </p:nvSpPr>
        <p:spPr>
          <a:xfrm>
            <a:off x="971600" y="1124744"/>
            <a:ext cx="7704856" cy="830997"/>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More on Checklist-based Testing as Experience-based Test Techniques </a:t>
            </a:r>
            <a:endParaRPr lang="en-US" sz="2400" dirty="0"/>
          </a:p>
        </p:txBody>
      </p:sp>
      <p:sp>
        <p:nvSpPr>
          <p:cNvPr id="7" name="TextBox 6">
            <a:extLst>
              <a:ext uri="{FF2B5EF4-FFF2-40B4-BE49-F238E27FC236}">
                <a16:creationId xmlns:a16="http://schemas.microsoft.com/office/drawing/2014/main" id="{B6D13026-1B07-78AA-48AF-B967A38F169E}"/>
              </a:ext>
            </a:extLst>
          </p:cNvPr>
          <p:cNvSpPr txBox="1"/>
          <p:nvPr/>
        </p:nvSpPr>
        <p:spPr>
          <a:xfrm>
            <a:off x="971600" y="2274838"/>
            <a:ext cx="7704856" cy="2554545"/>
          </a:xfrm>
          <a:prstGeom prst="rect">
            <a:avLst/>
          </a:prstGeom>
          <a:noFill/>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In the absence of detailed test cases, checklist-based testing can provide guidelines and a degree of consistency. </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As these are high-level lists, some variability in the actual testing is likely to occur, resulting in potentially greater coverage but less repeatability</a:t>
            </a:r>
          </a:p>
        </p:txBody>
      </p:sp>
      <p:pic>
        <p:nvPicPr>
          <p:cNvPr id="2" name="Picture 1">
            <a:extLst>
              <a:ext uri="{FF2B5EF4-FFF2-40B4-BE49-F238E27FC236}">
                <a16:creationId xmlns:a16="http://schemas.microsoft.com/office/drawing/2014/main" id="{44DD4DA8-018B-BBD5-3B77-6A29E7D2255C}"/>
              </a:ext>
            </a:extLst>
          </p:cNvPr>
          <p:cNvPicPr>
            <a:picLocks noChangeAspect="1"/>
          </p:cNvPicPr>
          <p:nvPr/>
        </p:nvPicPr>
        <p:blipFill>
          <a:blip r:embed="rId2"/>
          <a:stretch>
            <a:fillRect/>
          </a:stretch>
        </p:blipFill>
        <p:spPr>
          <a:xfrm>
            <a:off x="6464855" y="4497408"/>
            <a:ext cx="2262666" cy="1938992"/>
          </a:xfrm>
          <a:prstGeom prst="rect">
            <a:avLst/>
          </a:prstGeom>
        </p:spPr>
      </p:pic>
    </p:spTree>
    <p:extLst>
      <p:ext uri="{BB962C8B-B14F-4D97-AF65-F5344CB8AC3E}">
        <p14:creationId xmlns:p14="http://schemas.microsoft.com/office/powerpoint/2010/main" val="2739889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53</a:t>
            </a:fld>
            <a:endParaRPr lang="en-AU" dirty="0"/>
          </a:p>
        </p:txBody>
      </p:sp>
      <p:sp>
        <p:nvSpPr>
          <p:cNvPr id="7" name="TextBox 6">
            <a:extLst>
              <a:ext uri="{FF2B5EF4-FFF2-40B4-BE49-F238E27FC236}">
                <a16:creationId xmlns:a16="http://schemas.microsoft.com/office/drawing/2014/main" id="{B6D13026-1B07-78AA-48AF-B967A38F169E}"/>
              </a:ext>
            </a:extLst>
          </p:cNvPr>
          <p:cNvSpPr txBox="1"/>
          <p:nvPr/>
        </p:nvSpPr>
        <p:spPr>
          <a:xfrm>
            <a:off x="845186" y="1268760"/>
            <a:ext cx="5939153" cy="523220"/>
          </a:xfrm>
          <a:prstGeom prst="rect">
            <a:avLst/>
          </a:prstGeom>
          <a:noFill/>
        </p:spPr>
        <p:txBody>
          <a:bodyPr wrap="square">
            <a:spAutoFit/>
          </a:bodyPr>
          <a:lstStyle/>
          <a:p>
            <a:pPr marL="0" indent="0">
              <a:buNone/>
            </a:pPr>
            <a:r>
              <a:rPr lang="en-US" sz="2800" b="1" dirty="0">
                <a:latin typeface="Arial" panose="020B0604020202020204" pitchFamily="34" charset="0"/>
                <a:cs typeface="Arial" panose="020B0604020202020204" pitchFamily="34" charset="0"/>
              </a:rPr>
              <a:t>Quiz</a:t>
            </a:r>
          </a:p>
        </p:txBody>
      </p:sp>
    </p:spTree>
    <p:extLst>
      <p:ext uri="{BB962C8B-B14F-4D97-AF65-F5344CB8AC3E}">
        <p14:creationId xmlns:p14="http://schemas.microsoft.com/office/powerpoint/2010/main" val="130347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dirty="0"/>
          </a:p>
        </p:txBody>
      </p:sp>
      <p:sp>
        <p:nvSpPr>
          <p:cNvPr id="3" name="TextBox 2">
            <a:extLst>
              <a:ext uri="{FF2B5EF4-FFF2-40B4-BE49-F238E27FC236}">
                <a16:creationId xmlns:a16="http://schemas.microsoft.com/office/drawing/2014/main" id="{8128E645-ED3F-8AD7-B089-239778975C0B}"/>
              </a:ext>
            </a:extLst>
          </p:cNvPr>
          <p:cNvSpPr txBox="1"/>
          <p:nvPr/>
        </p:nvSpPr>
        <p:spPr>
          <a:xfrm>
            <a:off x="897582" y="1340768"/>
            <a:ext cx="7562850"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Categories of Test Techniques and Their Characteristics</a:t>
            </a:r>
            <a:endParaRPr lang="en-US" sz="2800" dirty="0"/>
          </a:p>
        </p:txBody>
      </p:sp>
      <p:sp>
        <p:nvSpPr>
          <p:cNvPr id="7" name="TextBox 6">
            <a:extLst>
              <a:ext uri="{FF2B5EF4-FFF2-40B4-BE49-F238E27FC236}">
                <a16:creationId xmlns:a16="http://schemas.microsoft.com/office/drawing/2014/main" id="{E7B90A78-1703-0125-30AE-5508884A4DFF}"/>
              </a:ext>
            </a:extLst>
          </p:cNvPr>
          <p:cNvSpPr txBox="1"/>
          <p:nvPr/>
        </p:nvSpPr>
        <p:spPr>
          <a:xfrm>
            <a:off x="1043608" y="2505670"/>
            <a:ext cx="7200800" cy="1015663"/>
          </a:xfrm>
          <a:prstGeom prst="rect">
            <a:avLst/>
          </a:prstGeom>
          <a:noFill/>
        </p:spPr>
        <p:txBody>
          <a:bodyPr wrap="square">
            <a:spAutoFit/>
          </a:bodyPr>
          <a:lstStyle/>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latin typeface="Arial" panose="020B0604020202020204" pitchFamily="34" charset="0"/>
                <a:cs typeface="Arial" panose="020B0604020202020204" pitchFamily="34" charset="0"/>
              </a:rPr>
              <a:t>Test techniques are classified as black-box, white-box, or experience-based.</a:t>
            </a:r>
          </a:p>
        </p:txBody>
      </p:sp>
    </p:spTree>
    <p:extLst>
      <p:ext uri="{BB962C8B-B14F-4D97-AF65-F5344CB8AC3E}">
        <p14:creationId xmlns:p14="http://schemas.microsoft.com/office/powerpoint/2010/main" val="4102683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dirty="0"/>
          </a:p>
        </p:txBody>
      </p:sp>
      <p:sp>
        <p:nvSpPr>
          <p:cNvPr id="3" name="TextBox 2">
            <a:extLst>
              <a:ext uri="{FF2B5EF4-FFF2-40B4-BE49-F238E27FC236}">
                <a16:creationId xmlns:a16="http://schemas.microsoft.com/office/drawing/2014/main" id="{293CA4F2-75F1-5CE5-747D-88FE14796F88}"/>
              </a:ext>
            </a:extLst>
          </p:cNvPr>
          <p:cNvSpPr txBox="1"/>
          <p:nvPr/>
        </p:nvSpPr>
        <p:spPr>
          <a:xfrm>
            <a:off x="827584" y="1124744"/>
            <a:ext cx="7920880"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Black-box test techniques (also called behavioral or behavior-based techniques)</a:t>
            </a:r>
            <a:endParaRPr lang="en-US" sz="2800" dirty="0"/>
          </a:p>
        </p:txBody>
      </p:sp>
      <p:sp>
        <p:nvSpPr>
          <p:cNvPr id="7" name="TextBox 6">
            <a:extLst>
              <a:ext uri="{FF2B5EF4-FFF2-40B4-BE49-F238E27FC236}">
                <a16:creationId xmlns:a16="http://schemas.microsoft.com/office/drawing/2014/main" id="{BAB12C59-C340-3A57-DDD9-62BCF13FECCC}"/>
              </a:ext>
            </a:extLst>
          </p:cNvPr>
          <p:cNvSpPr txBox="1"/>
          <p:nvPr/>
        </p:nvSpPr>
        <p:spPr>
          <a:xfrm>
            <a:off x="971600" y="2224604"/>
            <a:ext cx="7562849" cy="2246769"/>
          </a:xfrm>
          <a:prstGeom prst="rect">
            <a:avLst/>
          </a:prstGeom>
          <a:noFill/>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Are based on an analysis of the appropriate test basis (e.g., formal requirements documents, specifications, use cases, user stories, or business processes)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u="sng" dirty="0">
                <a:latin typeface="Arial" panose="020B0604020202020204" pitchFamily="34" charset="0"/>
                <a:cs typeface="Arial" panose="020B0604020202020204" pitchFamily="34" charset="0"/>
              </a:rPr>
              <a:t>These techniques are applicable to both functional and non-functional testing.</a:t>
            </a:r>
          </a:p>
        </p:txBody>
      </p:sp>
    </p:spTree>
    <p:extLst>
      <p:ext uri="{BB962C8B-B14F-4D97-AF65-F5344CB8AC3E}">
        <p14:creationId xmlns:p14="http://schemas.microsoft.com/office/powerpoint/2010/main" val="2808741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dirty="0"/>
          </a:p>
        </p:txBody>
      </p:sp>
      <p:sp>
        <p:nvSpPr>
          <p:cNvPr id="3" name="TextBox 2">
            <a:extLst>
              <a:ext uri="{FF2B5EF4-FFF2-40B4-BE49-F238E27FC236}">
                <a16:creationId xmlns:a16="http://schemas.microsoft.com/office/drawing/2014/main" id="{DF7F5391-A1C4-7B13-A9CF-85CA158F1D3B}"/>
              </a:ext>
            </a:extLst>
          </p:cNvPr>
          <p:cNvSpPr txBox="1"/>
          <p:nvPr/>
        </p:nvSpPr>
        <p:spPr>
          <a:xfrm>
            <a:off x="1187624" y="1412776"/>
            <a:ext cx="6840760"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More on Black-box test techniques </a:t>
            </a:r>
            <a:endParaRPr lang="en-US" sz="2800" dirty="0"/>
          </a:p>
        </p:txBody>
      </p:sp>
      <p:sp>
        <p:nvSpPr>
          <p:cNvPr id="7" name="TextBox 6">
            <a:extLst>
              <a:ext uri="{FF2B5EF4-FFF2-40B4-BE49-F238E27FC236}">
                <a16:creationId xmlns:a16="http://schemas.microsoft.com/office/drawing/2014/main" id="{FF09BFD3-C47C-4E58-DE4E-7FBBC426E266}"/>
              </a:ext>
            </a:extLst>
          </p:cNvPr>
          <p:cNvSpPr txBox="1"/>
          <p:nvPr/>
        </p:nvSpPr>
        <p:spPr>
          <a:xfrm>
            <a:off x="1331640" y="2204864"/>
            <a:ext cx="7056784" cy="1323439"/>
          </a:xfrm>
          <a:prstGeom prst="rect">
            <a:avLst/>
          </a:prstGeom>
          <a:noFill/>
        </p:spPr>
        <p:txBody>
          <a:bodyPr wrap="square">
            <a:spAutoFit/>
          </a:bodyPr>
          <a:lstStyle/>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b="1" dirty="0">
                <a:latin typeface="Arial" panose="020B0604020202020204" pitchFamily="34" charset="0"/>
                <a:cs typeface="Arial" panose="020B0604020202020204" pitchFamily="34" charset="0"/>
              </a:rPr>
              <a:t>Black-box test techniques concentrate on the inputs and outputs of the test object without reference to its internal structure</a:t>
            </a:r>
          </a:p>
        </p:txBody>
      </p:sp>
    </p:spTree>
    <p:extLst>
      <p:ext uri="{BB962C8B-B14F-4D97-AF65-F5344CB8AC3E}">
        <p14:creationId xmlns:p14="http://schemas.microsoft.com/office/powerpoint/2010/main" val="354510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dirty="0"/>
          </a:p>
        </p:txBody>
      </p:sp>
      <p:sp>
        <p:nvSpPr>
          <p:cNvPr id="3" name="TextBox 2">
            <a:extLst>
              <a:ext uri="{FF2B5EF4-FFF2-40B4-BE49-F238E27FC236}">
                <a16:creationId xmlns:a16="http://schemas.microsoft.com/office/drawing/2014/main" id="{75653323-EC75-8783-55A2-25746285C3BB}"/>
              </a:ext>
            </a:extLst>
          </p:cNvPr>
          <p:cNvSpPr txBox="1"/>
          <p:nvPr/>
        </p:nvSpPr>
        <p:spPr>
          <a:xfrm>
            <a:off x="1331640" y="1484784"/>
            <a:ext cx="6336704"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White-box test techniques</a:t>
            </a:r>
            <a:endParaRPr lang="en-US" sz="2800" dirty="0"/>
          </a:p>
        </p:txBody>
      </p:sp>
      <p:sp>
        <p:nvSpPr>
          <p:cNvPr id="7" name="TextBox 6">
            <a:extLst>
              <a:ext uri="{FF2B5EF4-FFF2-40B4-BE49-F238E27FC236}">
                <a16:creationId xmlns:a16="http://schemas.microsoft.com/office/drawing/2014/main" id="{6E4F339A-2F35-B1CC-00B5-4F80E8364412}"/>
              </a:ext>
            </a:extLst>
          </p:cNvPr>
          <p:cNvSpPr txBox="1"/>
          <p:nvPr/>
        </p:nvSpPr>
        <p:spPr>
          <a:xfrm>
            <a:off x="1331640" y="2181857"/>
            <a:ext cx="7272808" cy="1631216"/>
          </a:xfrm>
          <a:prstGeom prst="rect">
            <a:avLst/>
          </a:prstGeom>
          <a:noFill/>
        </p:spPr>
        <p:txBody>
          <a:bodyPr wrap="square">
            <a:spAutoFit/>
          </a:bodyPr>
          <a:lstStyle/>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Also called structural or structure-based techniques</a:t>
            </a:r>
          </a:p>
          <a:p>
            <a:pPr marL="342900" indent="-342900">
              <a:buFont typeface="Wingdings" panose="05000000000000000000" pitchFamily="2" charset="2"/>
              <a:buChar char="Ø"/>
            </a:pPr>
            <a:endParaRPr lang="en-US"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Are based on an analysis of the architecture, detailed design, internal structure, or code of the test object</a:t>
            </a:r>
          </a:p>
        </p:txBody>
      </p:sp>
    </p:spTree>
    <p:extLst>
      <p:ext uri="{BB962C8B-B14F-4D97-AF65-F5344CB8AC3E}">
        <p14:creationId xmlns:p14="http://schemas.microsoft.com/office/powerpoint/2010/main" val="1946209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7457</TotalTime>
  <Words>4252</Words>
  <Application>Microsoft Office PowerPoint</Application>
  <PresentationFormat>On-screen Show (4:3)</PresentationFormat>
  <Paragraphs>430</Paragraphs>
  <Slides>53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Apple Chancery</vt:lpstr>
      <vt:lpstr>Arial</vt:lpstr>
      <vt:lpstr>Arial Black</vt:lpstr>
      <vt:lpstr>Calibri</vt:lpstr>
      <vt:lpstr>Century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rasham majachani</cp:lastModifiedBy>
  <cp:revision>445</cp:revision>
  <cp:lastPrinted>2020-09-02T06:00:26Z</cp:lastPrinted>
  <dcterms:created xsi:type="dcterms:W3CDTF">2009-07-12T19:40:29Z</dcterms:created>
  <dcterms:modified xsi:type="dcterms:W3CDTF">2023-02-14T21:56:55Z</dcterms:modified>
</cp:coreProperties>
</file>