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0"/>
  </p:notesMasterIdLst>
  <p:handoutMasterIdLst>
    <p:handoutMasterId r:id="rId61"/>
  </p:handoutMasterIdLst>
  <p:sldIdLst>
    <p:sldId id="321" r:id="rId2"/>
    <p:sldId id="394" r:id="rId3"/>
    <p:sldId id="395" r:id="rId4"/>
    <p:sldId id="414" r:id="rId5"/>
    <p:sldId id="413" r:id="rId6"/>
    <p:sldId id="412" r:id="rId7"/>
    <p:sldId id="411" r:id="rId8"/>
    <p:sldId id="410" r:id="rId9"/>
    <p:sldId id="409" r:id="rId10"/>
    <p:sldId id="408" r:id="rId11"/>
    <p:sldId id="407" r:id="rId12"/>
    <p:sldId id="406" r:id="rId13"/>
    <p:sldId id="405" r:id="rId14"/>
    <p:sldId id="404" r:id="rId15"/>
    <p:sldId id="403" r:id="rId16"/>
    <p:sldId id="402" r:id="rId17"/>
    <p:sldId id="401" r:id="rId18"/>
    <p:sldId id="400" r:id="rId19"/>
    <p:sldId id="399" r:id="rId20"/>
    <p:sldId id="398" r:id="rId21"/>
    <p:sldId id="397" r:id="rId22"/>
    <p:sldId id="396" r:id="rId23"/>
    <p:sldId id="415" r:id="rId24"/>
    <p:sldId id="430" r:id="rId25"/>
    <p:sldId id="429" r:id="rId26"/>
    <p:sldId id="428" r:id="rId27"/>
    <p:sldId id="427" r:id="rId28"/>
    <p:sldId id="426" r:id="rId29"/>
    <p:sldId id="425" r:id="rId30"/>
    <p:sldId id="424" r:id="rId31"/>
    <p:sldId id="423" r:id="rId32"/>
    <p:sldId id="422" r:id="rId33"/>
    <p:sldId id="421" r:id="rId34"/>
    <p:sldId id="420" r:id="rId35"/>
    <p:sldId id="419" r:id="rId36"/>
    <p:sldId id="418" r:id="rId37"/>
    <p:sldId id="417" r:id="rId38"/>
    <p:sldId id="416" r:id="rId39"/>
    <p:sldId id="443" r:id="rId40"/>
    <p:sldId id="442" r:id="rId41"/>
    <p:sldId id="441" r:id="rId42"/>
    <p:sldId id="440" r:id="rId43"/>
    <p:sldId id="439" r:id="rId44"/>
    <p:sldId id="438" r:id="rId45"/>
    <p:sldId id="437" r:id="rId46"/>
    <p:sldId id="436" r:id="rId47"/>
    <p:sldId id="435" r:id="rId48"/>
    <p:sldId id="434" r:id="rId49"/>
    <p:sldId id="433" r:id="rId50"/>
    <p:sldId id="432" r:id="rId51"/>
    <p:sldId id="431" r:id="rId52"/>
    <p:sldId id="453" r:id="rId53"/>
    <p:sldId id="452" r:id="rId54"/>
    <p:sldId id="451" r:id="rId55"/>
    <p:sldId id="450" r:id="rId56"/>
    <p:sldId id="449" r:id="rId57"/>
    <p:sldId id="455" r:id="rId58"/>
    <p:sldId id="454" r:id="rId59"/>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3F5"/>
    <a:srgbClr val="E6EDF6"/>
    <a:srgbClr val="006600"/>
    <a:srgbClr val="0066FF"/>
    <a:srgbClr val="FF0000"/>
    <a:srgbClr val="0000FF"/>
    <a:srgbClr val="800000"/>
    <a:srgbClr val="0099CC"/>
    <a:srgbClr val="80808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59"/>
    <p:restoredTop sz="94737"/>
  </p:normalViewPr>
  <p:slideViewPr>
    <p:cSldViewPr>
      <p:cViewPr varScale="1">
        <p:scale>
          <a:sx n="68" d="100"/>
          <a:sy n="68"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handoutMaster" Target="handoutMasters/handout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1366829-C2A0-4959-B592-08B220B64025}" type="datetimeFigureOut">
              <a:rPr lang="en-US"/>
              <a:pPr>
                <a:defRPr/>
              </a:pPr>
              <a:t>2/13/2023</a:t>
            </a:fld>
            <a:endParaRPr lang="en-US"/>
          </a:p>
        </p:txBody>
      </p:sp>
      <p:sp>
        <p:nvSpPr>
          <p:cNvPr id="440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9F250C-2446-461E-99D3-83257EDBEAE8}" type="slidenum">
              <a:rPr lang="en-US"/>
              <a:pPr>
                <a:defRPr/>
              </a:pPr>
              <a:t>‹#›</a:t>
            </a:fld>
            <a:endParaRPr lang="en-US"/>
          </a:p>
        </p:txBody>
      </p:sp>
    </p:spTree>
    <p:extLst>
      <p:ext uri="{BB962C8B-B14F-4D97-AF65-F5344CB8AC3E}">
        <p14:creationId xmlns:p14="http://schemas.microsoft.com/office/powerpoint/2010/main" val="854529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3" name="Date Placeholder 2"/>
          <p:cNvSpPr>
            <a:spLocks noGrp="1"/>
          </p:cNvSpPr>
          <p:nvPr>
            <p:ph type="dt" idx="1"/>
          </p:nvPr>
        </p:nvSpPr>
        <p:spPr bwMode="auto">
          <a:xfrm>
            <a:off x="4021138"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defTabSz="990600">
              <a:defRPr sz="1300">
                <a:latin typeface="Calibri" pitchFamily="34" charset="0"/>
              </a:defRPr>
            </a:lvl1pPr>
          </a:lstStyle>
          <a:p>
            <a:pPr>
              <a:defRPr/>
            </a:pPr>
            <a:fld id="{561CF55E-B248-4146-9A13-761331EC8C7E}" type="datetimeFigureOut">
              <a:rPr lang="en-US"/>
              <a:pPr>
                <a:defRPr/>
              </a:pPr>
              <a:t>2/13/2023</a:t>
            </a:fld>
            <a:endParaRPr lang="en-AU"/>
          </a:p>
        </p:txBody>
      </p:sp>
      <p:sp>
        <p:nvSpPr>
          <p:cNvPr id="4" name="Slide Image Placeholder 3"/>
          <p:cNvSpPr>
            <a:spLocks noGrp="1" noRot="1" noChangeAspect="1"/>
          </p:cNvSpPr>
          <p:nvPr>
            <p:ph type="sldImg" idx="2"/>
          </p:nvPr>
        </p:nvSpPr>
        <p:spPr>
          <a:xfrm>
            <a:off x="990600" y="768350"/>
            <a:ext cx="5118100" cy="3836988"/>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bwMode="auto">
          <a:xfrm>
            <a:off x="709613" y="4860925"/>
            <a:ext cx="5680075"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bwMode="auto">
          <a:xfrm>
            <a:off x="0"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7" name="Slide Number Placeholder 6"/>
          <p:cNvSpPr>
            <a:spLocks noGrp="1"/>
          </p:cNvSpPr>
          <p:nvPr>
            <p:ph type="sldNum" sz="quarter" idx="5"/>
          </p:nvPr>
        </p:nvSpPr>
        <p:spPr bwMode="auto">
          <a:xfrm>
            <a:off x="4021138"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defTabSz="990600">
              <a:defRPr sz="1300">
                <a:latin typeface="Calibri" pitchFamily="34" charset="0"/>
              </a:defRPr>
            </a:lvl1pPr>
          </a:lstStyle>
          <a:p>
            <a:pPr>
              <a:defRPr/>
            </a:pPr>
            <a:fld id="{7208B34F-4657-43C2-B88C-D3EE7757987B}" type="slidenum">
              <a:rPr lang="en-AU"/>
              <a:pPr>
                <a:defRPr/>
              </a:pPr>
              <a:t>‹#›</a:t>
            </a:fld>
            <a:endParaRPr lang="en-AU"/>
          </a:p>
        </p:txBody>
      </p:sp>
    </p:spTree>
    <p:extLst>
      <p:ext uri="{BB962C8B-B14F-4D97-AF65-F5344CB8AC3E}">
        <p14:creationId xmlns:p14="http://schemas.microsoft.com/office/powerpoint/2010/main" val="3575080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08B34F-4657-43C2-B88C-D3EE7757987B}" type="slidenum">
              <a:rPr lang="en-AU" smtClean="0"/>
              <a:pPr>
                <a:defRPr/>
              </a:pPr>
              <a:t>1</a:t>
            </a:fld>
            <a:endParaRPr lang="en-AU"/>
          </a:p>
        </p:txBody>
      </p:sp>
    </p:spTree>
    <p:extLst>
      <p:ext uri="{BB962C8B-B14F-4D97-AF65-F5344CB8AC3E}">
        <p14:creationId xmlns:p14="http://schemas.microsoft.com/office/powerpoint/2010/main" val="666102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2060"/>
                </a:solidFill>
                <a:latin typeface="Times New Roman" pitchFamily="18" charset="0"/>
                <a:cs typeface="Times New Roman" pitchFamily="18"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2060"/>
                </a:solidFill>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6685" y="0"/>
            <a:ext cx="1071220" cy="1056312"/>
          </a:xfrm>
          <a:prstGeom prst="rect">
            <a:avLst/>
          </a:prstGeom>
        </p:spPr>
      </p:pic>
      <p:sp>
        <p:nvSpPr>
          <p:cNvPr id="9" name="Footer Placeholder 8"/>
          <p:cNvSpPr>
            <a:spLocks noGrp="1"/>
          </p:cNvSpPr>
          <p:nvPr>
            <p:ph type="ftr" sz="quarter" idx="11"/>
          </p:nvPr>
        </p:nvSpPr>
        <p:spPr>
          <a:xfrm>
            <a:off x="179512" y="6356350"/>
            <a:ext cx="5976664" cy="365125"/>
          </a:xfrm>
        </p:spPr>
        <p:txBody>
          <a:bodyPr/>
          <a:lstStyle/>
          <a:p>
            <a:pPr>
              <a:defRPr/>
            </a:pPr>
            <a:r>
              <a:rPr lang="en-AU" dirty="0"/>
              <a:t>Copyright @ 2020 NSRIC Inc.–All rights reserved **OE Division** https://www.nsric.ca</a:t>
            </a:r>
          </a:p>
        </p:txBody>
      </p:sp>
      <p:sp>
        <p:nvSpPr>
          <p:cNvPr id="10" name="Slide Number Placeholder 9"/>
          <p:cNvSpPr>
            <a:spLocks noGrp="1"/>
          </p:cNvSpPr>
          <p:nvPr>
            <p:ph type="sldNum" sz="quarter" idx="12"/>
          </p:nvPr>
        </p:nvSpPr>
        <p:spPr/>
        <p:txBody>
          <a:bodyPr/>
          <a:lstStyle/>
          <a:p>
            <a:pPr>
              <a:defRPr/>
            </a:pPr>
            <a:fld id="{D22A4E0D-B09F-480A-B953-2A4EF35E624C}" type="slidenum">
              <a:rPr lang="en-AU" smtClean="0"/>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FD6C4FA6-7C82-4F6E-B3D0-F9DEFB1346CA}"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875D2CA6-44F1-451B-B2C9-9C2CD8CE2D4E}"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0" y="785813"/>
            <a:ext cx="9144000" cy="1587"/>
          </a:xfrm>
          <a:prstGeom prst="line">
            <a:avLst/>
          </a:prstGeom>
          <a:ln w="1270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Straight Connector 25"/>
          <p:cNvCxnSpPr>
            <a:cxnSpLocks noChangeShapeType="1"/>
          </p:cNvCxnSpPr>
          <p:nvPr userDrawn="1"/>
        </p:nvCxnSpPr>
        <p:spPr bwMode="auto">
          <a:xfrm>
            <a:off x="0" y="6572250"/>
            <a:ext cx="9144000" cy="1588"/>
          </a:xfrm>
          <a:prstGeom prst="line">
            <a:avLst/>
          </a:prstGeom>
          <a:noFill/>
          <a:ln w="38100" algn="ctr">
            <a:solidFill>
              <a:srgbClr val="808080"/>
            </a:solidFill>
            <a:round/>
            <a:headEnd/>
            <a:tailEnd/>
          </a:ln>
        </p:spPr>
      </p:cxnSp>
      <p:sp>
        <p:nvSpPr>
          <p:cNvPr id="2" name="Title 1"/>
          <p:cNvSpPr>
            <a:spLocks noGrp="1"/>
          </p:cNvSpPr>
          <p:nvPr>
            <p:ph type="title"/>
          </p:nvPr>
        </p:nvSpPr>
        <p:spPr>
          <a:xfrm>
            <a:off x="0" y="-24"/>
            <a:ext cx="9144000" cy="725470"/>
          </a:xfrm>
        </p:spPr>
        <p:txBody>
          <a:bodyPr/>
          <a:lstStyle>
            <a:lvl1pPr>
              <a:defRPr>
                <a:latin typeface="Times New Roman" pitchFamily="18" charset="0"/>
                <a:cs typeface="Times New Roman" pitchFamily="18" charset="0"/>
              </a:defRPr>
            </a:lvl1pPr>
          </a:lstStyle>
          <a:p>
            <a:r>
              <a:rPr lang="en-US" dirty="0"/>
              <a:t>Click to edit Master title style</a:t>
            </a:r>
            <a:endParaRPr lang="en-AU" dirty="0"/>
          </a:p>
        </p:txBody>
      </p:sp>
      <p:sp>
        <p:nvSpPr>
          <p:cNvPr id="3" name="Content Placeholder 2"/>
          <p:cNvSpPr>
            <a:spLocks noGrp="1"/>
          </p:cNvSpPr>
          <p:nvPr>
            <p:ph idx="1"/>
          </p:nvPr>
        </p:nvSpPr>
        <p:spPr>
          <a:xfrm>
            <a:off x="457200" y="1124744"/>
            <a:ext cx="8543956" cy="5304652"/>
          </a:xfrm>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4"/>
          <p:cNvSpPr>
            <a:spLocks noGrp="1"/>
          </p:cNvSpPr>
          <p:nvPr>
            <p:ph type="ftr" sz="quarter" idx="10"/>
          </p:nvPr>
        </p:nvSpPr>
        <p:spPr>
          <a:xfrm>
            <a:off x="33338" y="6572250"/>
            <a:ext cx="7562850" cy="285750"/>
          </a:xfrm>
        </p:spPr>
        <p:txBody>
          <a:bodyPr/>
          <a:lstStyle>
            <a:lvl1pPr algn="l">
              <a:defRPr smtClean="0">
                <a:solidFill>
                  <a:srgbClr val="808080"/>
                </a:solidFill>
                <a:latin typeface="Times New Roman" pitchFamily="18" charset="0"/>
                <a:cs typeface="Times New Roman" pitchFamily="18" charset="0"/>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1"/>
          </p:nvPr>
        </p:nvSpPr>
        <p:spPr>
          <a:xfrm>
            <a:off x="7858125" y="6572250"/>
            <a:ext cx="1285875" cy="285750"/>
          </a:xfrm>
        </p:spPr>
        <p:txBody>
          <a:bodyPr/>
          <a:lstStyle>
            <a:lvl1pPr>
              <a:defRPr/>
            </a:lvl1pPr>
          </a:lstStyle>
          <a:p>
            <a:pPr>
              <a:defRPr/>
            </a:pPr>
            <a:fld id="{29FC55B1-72B1-4398-A925-DD2EE0F982DB}" type="slidenum">
              <a:rPr lang="en-AU"/>
              <a:pPr>
                <a:defRPr/>
              </a:pPr>
              <a:t>‹#›</a:t>
            </a:fld>
            <a:endParaRPr lang="en-AU"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8416962" y="74679"/>
            <a:ext cx="584194" cy="57606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1015E919-5BD7-4912-8033-E3E398BB38B1}"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B3664FE8-B0D9-4C05-B81B-4932A3A76014}"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endParaRPr lang="en-AU"/>
          </a:p>
        </p:txBody>
      </p:sp>
      <p:sp>
        <p:nvSpPr>
          <p:cNvPr id="8"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9" name="Slide Number Placeholder 5"/>
          <p:cNvSpPr>
            <a:spLocks noGrp="1"/>
          </p:cNvSpPr>
          <p:nvPr>
            <p:ph type="sldNum" sz="quarter" idx="12"/>
          </p:nvPr>
        </p:nvSpPr>
        <p:spPr/>
        <p:txBody>
          <a:bodyPr/>
          <a:lstStyle>
            <a:lvl1pPr>
              <a:defRPr/>
            </a:lvl1pPr>
          </a:lstStyle>
          <a:p>
            <a:pPr>
              <a:defRPr/>
            </a:pPr>
            <a:fld id="{727349E7-26C7-48C6-B0EA-976DAF694999}"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endParaRPr lang="en-AU"/>
          </a:p>
        </p:txBody>
      </p:sp>
      <p:sp>
        <p:nvSpPr>
          <p:cNvPr id="4"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5" name="Slide Number Placeholder 5"/>
          <p:cNvSpPr>
            <a:spLocks noGrp="1"/>
          </p:cNvSpPr>
          <p:nvPr>
            <p:ph type="sldNum" sz="quarter" idx="12"/>
          </p:nvPr>
        </p:nvSpPr>
        <p:spPr/>
        <p:txBody>
          <a:bodyPr/>
          <a:lstStyle>
            <a:lvl1pPr>
              <a:defRPr/>
            </a:lvl1pPr>
          </a:lstStyle>
          <a:p>
            <a:pPr>
              <a:defRPr/>
            </a:pPr>
            <a:fld id="{7DBEB4AB-301E-462B-8E73-E9871DB77C74}"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AU"/>
          </a:p>
        </p:txBody>
      </p:sp>
      <p:sp>
        <p:nvSpPr>
          <p:cNvPr id="3"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4" name="Slide Number Placeholder 5"/>
          <p:cNvSpPr>
            <a:spLocks noGrp="1"/>
          </p:cNvSpPr>
          <p:nvPr>
            <p:ph type="sldNum" sz="quarter" idx="12"/>
          </p:nvPr>
        </p:nvSpPr>
        <p:spPr/>
        <p:txBody>
          <a:bodyPr/>
          <a:lstStyle>
            <a:lvl1pPr>
              <a:defRPr/>
            </a:lvl1pPr>
          </a:lstStyle>
          <a:p>
            <a:pPr>
              <a:defRPr/>
            </a:pPr>
            <a:fld id="{77485B47-EFAA-49A6-9B1E-EC01EDD64FFB}"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8994D50D-933D-43BF-AF72-EF50DBB76536}"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52A2838C-C338-4DEB-8A60-5466E7239004}"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22A4E0D-B09F-480A-B953-2A4EF35E624C}"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6F54DD-FCC8-7241-AD2D-A4E465A1786A}"/>
              </a:ext>
            </a:extLst>
          </p:cNvPr>
          <p:cNvSpPr txBox="1"/>
          <p:nvPr/>
        </p:nvSpPr>
        <p:spPr>
          <a:xfrm>
            <a:off x="72008" y="26040"/>
            <a:ext cx="8532440" cy="738664"/>
          </a:xfrm>
          <a:prstGeom prst="rect">
            <a:avLst/>
          </a:prstGeom>
          <a:noFill/>
        </p:spPr>
        <p:txBody>
          <a:bodyPr wrap="square" rtlCol="0">
            <a:spAutoFit/>
          </a:bodyPr>
          <a:lstStyle/>
          <a:p>
            <a:r>
              <a:rPr lang="en-US" sz="2400" b="1" dirty="0">
                <a:solidFill>
                  <a:srgbClr val="002060"/>
                </a:solidFill>
                <a:latin typeface="Apple Chancery" panose="03020702040506060504" pitchFamily="66" charset="-79"/>
                <a:cs typeface="Apple Chancery" panose="03020702040506060504" pitchFamily="66" charset="-79"/>
              </a:rPr>
              <a:t>NSRIC Inc. (Nature Science Research and Innovation Centre)</a:t>
            </a:r>
          </a:p>
          <a:p>
            <a:r>
              <a:rPr lang="en-US" sz="1700" b="1" dirty="0">
                <a:solidFill>
                  <a:srgbClr val="002060"/>
                </a:solidFill>
                <a:latin typeface="Century" panose="02040604050505020304" pitchFamily="18" charset="0"/>
                <a:cs typeface="Apple Chancery" panose="03020702040506060504" pitchFamily="66" charset="-79"/>
              </a:rPr>
              <a:t>Ontario (ON), Canada</a:t>
            </a:r>
          </a:p>
        </p:txBody>
      </p:sp>
      <p:cxnSp>
        <p:nvCxnSpPr>
          <p:cNvPr id="4" name="Straight Connector 3">
            <a:extLst>
              <a:ext uri="{FF2B5EF4-FFF2-40B4-BE49-F238E27FC236}">
                <a16:creationId xmlns:a16="http://schemas.microsoft.com/office/drawing/2014/main" id="{9424C441-2313-1144-8770-52D9685FFFED}"/>
              </a:ext>
            </a:extLst>
          </p:cNvPr>
          <p:cNvCxnSpPr>
            <a:cxnSpLocks/>
          </p:cNvCxnSpPr>
          <p:nvPr/>
        </p:nvCxnSpPr>
        <p:spPr>
          <a:xfrm>
            <a:off x="-17815" y="1124744"/>
            <a:ext cx="9161815" cy="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1C52F5A6-2001-FB4C-AADB-78687F57996F}"/>
              </a:ext>
            </a:extLst>
          </p:cNvPr>
          <p:cNvCxnSpPr>
            <a:cxnSpLocks/>
          </p:cNvCxnSpPr>
          <p:nvPr/>
        </p:nvCxnSpPr>
        <p:spPr>
          <a:xfrm>
            <a:off x="-17815" y="1196752"/>
            <a:ext cx="9161815" cy="0"/>
          </a:xfrm>
          <a:prstGeom prst="line">
            <a:avLst/>
          </a:prstGeom>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A1268EB7-0129-704E-AC75-0CC1D7D21550}"/>
              </a:ext>
            </a:extLst>
          </p:cNvPr>
          <p:cNvSpPr txBox="1"/>
          <p:nvPr/>
        </p:nvSpPr>
        <p:spPr>
          <a:xfrm>
            <a:off x="1952106" y="711861"/>
            <a:ext cx="5184576" cy="400110"/>
          </a:xfrm>
          <a:prstGeom prst="rect">
            <a:avLst/>
          </a:prstGeom>
          <a:noFill/>
        </p:spPr>
        <p:txBody>
          <a:bodyPr wrap="square" rtlCol="0">
            <a:spAutoFit/>
          </a:bodyPr>
          <a:lstStyle/>
          <a:p>
            <a:pPr algn="ctr"/>
            <a:r>
              <a:rPr lang="en-US" sz="2000" b="1" dirty="0">
                <a:solidFill>
                  <a:schemeClr val="accent6">
                    <a:lumMod val="75000"/>
                  </a:schemeClr>
                </a:solidFill>
                <a:latin typeface="Arial Black" panose="020B0A04020102020204" pitchFamily="34" charset="0"/>
              </a:rPr>
              <a:t>  </a:t>
            </a:r>
            <a:r>
              <a:rPr lang="en-US" sz="2000" b="1" dirty="0">
                <a:solidFill>
                  <a:srgbClr val="002060"/>
                </a:solidFill>
                <a:latin typeface="Arial Black" panose="020B0A04020102020204" pitchFamily="34" charset="0"/>
              </a:rPr>
              <a:t>Online Education (OE) Division</a:t>
            </a:r>
          </a:p>
        </p:txBody>
      </p:sp>
      <p:cxnSp>
        <p:nvCxnSpPr>
          <p:cNvPr id="16" name="Straight Connector 15">
            <a:extLst>
              <a:ext uri="{FF2B5EF4-FFF2-40B4-BE49-F238E27FC236}">
                <a16:creationId xmlns:a16="http://schemas.microsoft.com/office/drawing/2014/main" id="{2C255F3F-FB58-AA48-B815-368E209BE8D8}"/>
              </a:ext>
            </a:extLst>
          </p:cNvPr>
          <p:cNvCxnSpPr>
            <a:cxnSpLocks/>
          </p:cNvCxnSpPr>
          <p:nvPr/>
        </p:nvCxnSpPr>
        <p:spPr>
          <a:xfrm>
            <a:off x="-36512" y="6309320"/>
            <a:ext cx="9161815" cy="0"/>
          </a:xfrm>
          <a:prstGeom prst="line">
            <a:avLst/>
          </a:prstGeom>
        </p:spPr>
        <p:style>
          <a:lnRef idx="2">
            <a:schemeClr val="dk1"/>
          </a:lnRef>
          <a:fillRef idx="0">
            <a:schemeClr val="dk1"/>
          </a:fillRef>
          <a:effectRef idx="1">
            <a:schemeClr val="dk1"/>
          </a:effectRef>
          <a:fontRef idx="minor">
            <a:schemeClr val="tx1"/>
          </a:fontRef>
        </p:style>
      </p:cxnSp>
      <p:sp>
        <p:nvSpPr>
          <p:cNvPr id="17" name="Rectangle 16">
            <a:extLst>
              <a:ext uri="{FF2B5EF4-FFF2-40B4-BE49-F238E27FC236}">
                <a16:creationId xmlns:a16="http://schemas.microsoft.com/office/drawing/2014/main" id="{5E56D8B0-FB5C-9B40-926C-7CF8678FC049}"/>
              </a:ext>
            </a:extLst>
          </p:cNvPr>
          <p:cNvSpPr/>
          <p:nvPr/>
        </p:nvSpPr>
        <p:spPr>
          <a:xfrm>
            <a:off x="-36513" y="6381328"/>
            <a:ext cx="9161815" cy="369332"/>
          </a:xfrm>
          <a:prstGeom prst="rect">
            <a:avLst/>
          </a:prstGeom>
        </p:spPr>
        <p:txBody>
          <a:bodyPr wrap="square">
            <a:spAutoFit/>
          </a:bodyPr>
          <a:lstStyle/>
          <a:p>
            <a:pPr algn="ctr"/>
            <a:r>
              <a:rPr lang="en-AU" b="1" dirty="0">
                <a:solidFill>
                  <a:schemeClr val="accent5">
                    <a:lumMod val="75000"/>
                  </a:schemeClr>
                </a:solidFill>
              </a:rPr>
              <a:t>https://</a:t>
            </a:r>
            <a:r>
              <a:rPr lang="en-AU" b="1" dirty="0" err="1">
                <a:solidFill>
                  <a:schemeClr val="accent5">
                    <a:lumMod val="75000"/>
                  </a:schemeClr>
                </a:solidFill>
              </a:rPr>
              <a:t>www.nsric.ca</a:t>
            </a:r>
            <a:endParaRPr lang="en-US" b="1" dirty="0">
              <a:solidFill>
                <a:schemeClr val="accent5">
                  <a:lumMod val="75000"/>
                </a:schemeClr>
              </a:solidFill>
            </a:endParaRPr>
          </a:p>
        </p:txBody>
      </p:sp>
      <p:sp>
        <p:nvSpPr>
          <p:cNvPr id="11" name="TextBox 10">
            <a:extLst>
              <a:ext uri="{FF2B5EF4-FFF2-40B4-BE49-F238E27FC236}">
                <a16:creationId xmlns:a16="http://schemas.microsoft.com/office/drawing/2014/main" id="{5C505776-AE6A-2844-A938-AB36487FE916}"/>
              </a:ext>
            </a:extLst>
          </p:cNvPr>
          <p:cNvSpPr txBox="1"/>
          <p:nvPr/>
        </p:nvSpPr>
        <p:spPr>
          <a:xfrm>
            <a:off x="377788" y="1421776"/>
            <a:ext cx="7920880" cy="954107"/>
          </a:xfrm>
          <a:prstGeom prst="rect">
            <a:avLst/>
          </a:prstGeom>
          <a:noFill/>
        </p:spPr>
        <p:txBody>
          <a:bodyPr wrap="square" rtlCol="0">
            <a:spAutoFit/>
          </a:bodyPr>
          <a:lstStyle/>
          <a:p>
            <a:pPr algn="ctr"/>
            <a:r>
              <a:rPr lang="en-US" sz="2800" b="1" dirty="0">
                <a:solidFill>
                  <a:srgbClr val="002060"/>
                </a:solidFill>
                <a:latin typeface="Arial Black" panose="020B0A04020102020204" pitchFamily="34" charset="0"/>
              </a:rPr>
              <a:t>NSRICURA13_1 – Practical Procedures in Testing Software Project(s)</a:t>
            </a:r>
          </a:p>
        </p:txBody>
      </p:sp>
      <p:sp>
        <p:nvSpPr>
          <p:cNvPr id="12" name="Rectangle 11">
            <a:extLst>
              <a:ext uri="{FF2B5EF4-FFF2-40B4-BE49-F238E27FC236}">
                <a16:creationId xmlns:a16="http://schemas.microsoft.com/office/drawing/2014/main" id="{796C367C-4D63-2549-A2AE-45A2324F2165}"/>
              </a:ext>
            </a:extLst>
          </p:cNvPr>
          <p:cNvSpPr/>
          <p:nvPr/>
        </p:nvSpPr>
        <p:spPr>
          <a:xfrm>
            <a:off x="1377634" y="3068960"/>
            <a:ext cx="6388732" cy="1729704"/>
          </a:xfrm>
          <a:prstGeom prst="rect">
            <a:avLst/>
          </a:prstGeom>
        </p:spPr>
        <p:txBody>
          <a:bodyPr wrap="square">
            <a:spAutoFit/>
          </a:bodyPr>
          <a:lstStyle/>
          <a:p>
            <a:pPr marL="347663" indent="-347663">
              <a:tabLst>
                <a:tab pos="347663" algn="l"/>
              </a:tabLst>
            </a:pPr>
            <a:r>
              <a:rPr lang="en-US" dirty="0">
                <a:solidFill>
                  <a:srgbClr val="00B050"/>
                </a:solidFill>
                <a:latin typeface="Arial Black" pitchFamily="34" charset="0"/>
              </a:rPr>
              <a:t>    </a:t>
            </a:r>
            <a:r>
              <a:rPr lang="en-US" dirty="0">
                <a:solidFill>
                  <a:srgbClr val="002060"/>
                </a:solidFill>
                <a:latin typeface="Arial Black" pitchFamily="34" charset="0"/>
              </a:rPr>
              <a:t> Rasham Majachani</a:t>
            </a:r>
            <a:r>
              <a:rPr lang="en-US" sz="2000" dirty="0">
                <a:solidFill>
                  <a:srgbClr val="002060"/>
                </a:solidFill>
                <a:latin typeface="Arial Black" pitchFamily="34" charset="0"/>
              </a:rPr>
              <a:t> </a:t>
            </a:r>
          </a:p>
          <a:p>
            <a:pPr marL="347663" indent="-347663">
              <a:tabLst>
                <a:tab pos="347663" algn="l"/>
              </a:tabLst>
            </a:pPr>
            <a:r>
              <a:rPr lang="en-US" dirty="0">
                <a:solidFill>
                  <a:srgbClr val="002060"/>
                </a:solidFill>
                <a:latin typeface="Arial" panose="020B0604020202020204" pitchFamily="34" charset="0"/>
                <a:cs typeface="Arial" panose="020B0604020202020204" pitchFamily="34" charset="0"/>
              </a:rPr>
              <a:t>	 Instructor</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NSRIC Inc.</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London, ON, Canada</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E-mail: rmajachani@gmail.com</a:t>
            </a:r>
          </a:p>
        </p:txBody>
      </p:sp>
      <p:sp>
        <p:nvSpPr>
          <p:cNvPr id="13" name="TextBox 12">
            <a:extLst>
              <a:ext uri="{FF2B5EF4-FFF2-40B4-BE49-F238E27FC236}">
                <a16:creationId xmlns:a16="http://schemas.microsoft.com/office/drawing/2014/main" id="{18CB9449-126B-9249-B6C3-6F117669002C}"/>
              </a:ext>
            </a:extLst>
          </p:cNvPr>
          <p:cNvSpPr txBox="1"/>
          <p:nvPr/>
        </p:nvSpPr>
        <p:spPr>
          <a:xfrm>
            <a:off x="6156176" y="4005064"/>
            <a:ext cx="2952328" cy="2308324"/>
          </a:xfrm>
          <a:prstGeom prst="rect">
            <a:avLst/>
          </a:prstGeom>
          <a:noFill/>
        </p:spPr>
        <p:txBody>
          <a:bodyPr wrap="square" rtlCol="0">
            <a:spAutoFit/>
          </a:bodyPr>
          <a:lstStyle/>
          <a:p>
            <a:pPr algn="ctr"/>
            <a:endParaRPr lang="en-US" b="1" dirty="0"/>
          </a:p>
          <a:p>
            <a:pPr algn="ctr"/>
            <a:endParaRPr lang="en-US" b="1" dirty="0"/>
          </a:p>
          <a:p>
            <a:pPr algn="ctr"/>
            <a:endParaRPr lang="en-US" b="1" dirty="0"/>
          </a:p>
          <a:p>
            <a:pPr algn="ctr"/>
            <a:r>
              <a:rPr lang="en-US" b="1" dirty="0">
                <a:solidFill>
                  <a:srgbClr val="FF0000"/>
                </a:solidFill>
              </a:rPr>
              <a:t>Insert Your Picture in the Box</a:t>
            </a:r>
          </a:p>
          <a:p>
            <a:pPr algn="ctr"/>
            <a:endParaRPr lang="en-US" b="1" dirty="0"/>
          </a:p>
          <a:p>
            <a:pPr algn="ctr"/>
            <a:endParaRPr lang="en-US" b="1" dirty="0"/>
          </a:p>
          <a:p>
            <a:pPr algn="ctr"/>
            <a:endParaRPr lang="en-US" b="1" dirty="0"/>
          </a:p>
        </p:txBody>
      </p:sp>
      <p:pic>
        <p:nvPicPr>
          <p:cNvPr id="2" name="Picture 1">
            <a:extLst>
              <a:ext uri="{FF2B5EF4-FFF2-40B4-BE49-F238E27FC236}">
                <a16:creationId xmlns:a16="http://schemas.microsoft.com/office/drawing/2014/main" id="{44281BC8-3640-324D-F049-7227B1FC11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754018" y="3407221"/>
            <a:ext cx="1900661" cy="2808313"/>
          </a:xfrm>
          <a:prstGeom prst="rect">
            <a:avLst/>
          </a:prstGeom>
        </p:spPr>
      </p:pic>
    </p:spTree>
    <p:extLst>
      <p:ext uri="{BB962C8B-B14F-4D97-AF65-F5344CB8AC3E}">
        <p14:creationId xmlns:p14="http://schemas.microsoft.com/office/powerpoint/2010/main" val="65993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10</a:t>
            </a:fld>
            <a:endParaRPr lang="en-AU" dirty="0"/>
          </a:p>
        </p:txBody>
      </p:sp>
      <p:sp>
        <p:nvSpPr>
          <p:cNvPr id="3" name="TextBox 2">
            <a:extLst>
              <a:ext uri="{FF2B5EF4-FFF2-40B4-BE49-F238E27FC236}">
                <a16:creationId xmlns:a16="http://schemas.microsoft.com/office/drawing/2014/main" id="{2E654A32-743F-3D9E-BA59-021EABEEC575}"/>
              </a:ext>
            </a:extLst>
          </p:cNvPr>
          <p:cNvSpPr txBox="1"/>
          <p:nvPr/>
        </p:nvSpPr>
        <p:spPr>
          <a:xfrm>
            <a:off x="1043608" y="764704"/>
            <a:ext cx="7344815" cy="2523768"/>
          </a:xfrm>
          <a:prstGeom prst="rect">
            <a:avLst/>
          </a:prstGeom>
          <a:noFill/>
        </p:spPr>
        <p:txBody>
          <a:bodyPr wrap="square">
            <a:spAutoFit/>
          </a:bodyPr>
          <a:lstStyle/>
          <a:p>
            <a:br>
              <a:rPr lang="en-US" sz="2800" b="1" dirty="0"/>
            </a:br>
            <a:r>
              <a:rPr lang="en-US" sz="2800" b="1" dirty="0"/>
              <a:t>Reasons, why software development models must be adapted to the context of project and product characteristics, can be:</a:t>
            </a:r>
            <a:br>
              <a:rPr lang="en-US" dirty="0"/>
            </a:br>
            <a:endParaRPr lang="en-US" dirty="0"/>
          </a:p>
        </p:txBody>
      </p:sp>
      <p:sp>
        <p:nvSpPr>
          <p:cNvPr id="7" name="TextBox 6">
            <a:extLst>
              <a:ext uri="{FF2B5EF4-FFF2-40B4-BE49-F238E27FC236}">
                <a16:creationId xmlns:a16="http://schemas.microsoft.com/office/drawing/2014/main" id="{9FF7DA72-73AB-01BA-0436-DF68BA2EF4C0}"/>
              </a:ext>
            </a:extLst>
          </p:cNvPr>
          <p:cNvSpPr txBox="1"/>
          <p:nvPr/>
        </p:nvSpPr>
        <p:spPr>
          <a:xfrm>
            <a:off x="1033591" y="3140968"/>
            <a:ext cx="7858889" cy="2831544"/>
          </a:xfrm>
          <a:prstGeom prst="rect">
            <a:avLst/>
          </a:prstGeom>
          <a:noFill/>
        </p:spPr>
        <p:txBody>
          <a:bodyPr wrap="square">
            <a:spAutoFit/>
          </a:bodyPr>
          <a:lstStyle/>
          <a:p>
            <a:pPr marL="342900" indent="-342900">
              <a:buFont typeface="Wingdings" panose="05000000000000000000" pitchFamily="2" charset="2"/>
              <a:buChar char="Ø"/>
            </a:pPr>
            <a:r>
              <a:rPr lang="en-US" sz="2000" b="1" dirty="0"/>
              <a:t>Difference in product risks of systems (complex or simple project)</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Many business units can be part of a project or program (a combination of sequential and agile development)</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Short time to deliver a product to the market (merge of test levels and/or integration of test types in test levels)</a:t>
            </a:r>
          </a:p>
          <a:p>
            <a:pPr marL="0" indent="0">
              <a:buNone/>
            </a:pPr>
            <a:endParaRPr lang="en-US" dirty="0"/>
          </a:p>
        </p:txBody>
      </p:sp>
    </p:spTree>
    <p:extLst>
      <p:ext uri="{BB962C8B-B14F-4D97-AF65-F5344CB8AC3E}">
        <p14:creationId xmlns:p14="http://schemas.microsoft.com/office/powerpoint/2010/main" val="3987311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11</a:t>
            </a:fld>
            <a:endParaRPr lang="en-AU" dirty="0"/>
          </a:p>
        </p:txBody>
      </p:sp>
      <p:sp>
        <p:nvSpPr>
          <p:cNvPr id="3" name="TextBox 2">
            <a:extLst>
              <a:ext uri="{FF2B5EF4-FFF2-40B4-BE49-F238E27FC236}">
                <a16:creationId xmlns:a16="http://schemas.microsoft.com/office/drawing/2014/main" id="{7100D9BF-BEF7-9B17-CB67-D95B03727614}"/>
              </a:ext>
            </a:extLst>
          </p:cNvPr>
          <p:cNvSpPr txBox="1"/>
          <p:nvPr/>
        </p:nvSpPr>
        <p:spPr>
          <a:xfrm>
            <a:off x="1079612" y="1196752"/>
            <a:ext cx="4787188" cy="523220"/>
          </a:xfrm>
          <a:prstGeom prst="rect">
            <a:avLst/>
          </a:prstGeom>
          <a:noFill/>
        </p:spPr>
        <p:txBody>
          <a:bodyPr wrap="square">
            <a:spAutoFit/>
          </a:bodyPr>
          <a:lstStyle/>
          <a:p>
            <a:r>
              <a:rPr lang="en-US" sz="2800" b="1" dirty="0"/>
              <a:t>Test Levels</a:t>
            </a:r>
            <a:endParaRPr lang="en-US" sz="2800" dirty="0"/>
          </a:p>
        </p:txBody>
      </p:sp>
      <p:sp>
        <p:nvSpPr>
          <p:cNvPr id="7" name="TextBox 6">
            <a:extLst>
              <a:ext uri="{FF2B5EF4-FFF2-40B4-BE49-F238E27FC236}">
                <a16:creationId xmlns:a16="http://schemas.microsoft.com/office/drawing/2014/main" id="{64C6DB52-BAF5-2337-26EF-48F7EF295D62}"/>
              </a:ext>
            </a:extLst>
          </p:cNvPr>
          <p:cNvSpPr txBox="1"/>
          <p:nvPr/>
        </p:nvSpPr>
        <p:spPr>
          <a:xfrm>
            <a:off x="873349" y="2132856"/>
            <a:ext cx="6984776"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t>The test levels used in typical projects are:</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t>Component testing</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Integration testing</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System testing</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Acceptance testing</a:t>
            </a:r>
          </a:p>
        </p:txBody>
      </p:sp>
    </p:spTree>
    <p:extLst>
      <p:ext uri="{BB962C8B-B14F-4D97-AF65-F5344CB8AC3E}">
        <p14:creationId xmlns:p14="http://schemas.microsoft.com/office/powerpoint/2010/main" val="1482097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12</a:t>
            </a:fld>
            <a:endParaRPr lang="en-AU" dirty="0"/>
          </a:p>
        </p:txBody>
      </p:sp>
      <p:sp>
        <p:nvSpPr>
          <p:cNvPr id="3" name="TextBox 2">
            <a:extLst>
              <a:ext uri="{FF2B5EF4-FFF2-40B4-BE49-F238E27FC236}">
                <a16:creationId xmlns:a16="http://schemas.microsoft.com/office/drawing/2014/main" id="{98FEEF64-DA76-0896-A40F-2BDDAE2B45C7}"/>
              </a:ext>
            </a:extLst>
          </p:cNvPr>
          <p:cNvSpPr txBox="1"/>
          <p:nvPr/>
        </p:nvSpPr>
        <p:spPr>
          <a:xfrm>
            <a:off x="755575" y="1196752"/>
            <a:ext cx="7102550" cy="954107"/>
          </a:xfrm>
          <a:prstGeom prst="rect">
            <a:avLst/>
          </a:prstGeom>
          <a:noFill/>
        </p:spPr>
        <p:txBody>
          <a:bodyPr wrap="square">
            <a:spAutoFit/>
          </a:bodyPr>
          <a:lstStyle/>
          <a:p>
            <a:r>
              <a:rPr lang="en-US" sz="2800" b="1" dirty="0"/>
              <a:t>Test levels are characterized by the following attributes:</a:t>
            </a:r>
            <a:endParaRPr lang="en-US" sz="2800" dirty="0"/>
          </a:p>
        </p:txBody>
      </p:sp>
      <p:sp>
        <p:nvSpPr>
          <p:cNvPr id="7" name="TextBox 6">
            <a:extLst>
              <a:ext uri="{FF2B5EF4-FFF2-40B4-BE49-F238E27FC236}">
                <a16:creationId xmlns:a16="http://schemas.microsoft.com/office/drawing/2014/main" id="{C24CAEF1-AE00-303F-1CD8-0260F8C4A93E}"/>
              </a:ext>
            </a:extLst>
          </p:cNvPr>
          <p:cNvSpPr txBox="1"/>
          <p:nvPr/>
        </p:nvSpPr>
        <p:spPr>
          <a:xfrm>
            <a:off x="755576" y="2413337"/>
            <a:ext cx="7102549" cy="2246769"/>
          </a:xfrm>
          <a:prstGeom prst="rect">
            <a:avLst/>
          </a:prstGeom>
          <a:noFill/>
        </p:spPr>
        <p:txBody>
          <a:bodyPr wrap="square">
            <a:spAutoFit/>
          </a:bodyPr>
          <a:lstStyle/>
          <a:p>
            <a:pPr marL="342900" indent="-342900">
              <a:buFont typeface="Wingdings" panose="05000000000000000000" pitchFamily="2" charset="2"/>
              <a:buChar char="Ø"/>
            </a:pPr>
            <a:r>
              <a:rPr lang="en-US" sz="2000" b="1" dirty="0"/>
              <a:t>Specific objectives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Test object (i.e., what is being tested)</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Typical defects and failures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Specific approaches and responsibilities</a:t>
            </a:r>
          </a:p>
        </p:txBody>
      </p:sp>
    </p:spTree>
    <p:extLst>
      <p:ext uri="{BB962C8B-B14F-4D97-AF65-F5344CB8AC3E}">
        <p14:creationId xmlns:p14="http://schemas.microsoft.com/office/powerpoint/2010/main" val="4283233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13</a:t>
            </a:fld>
            <a:endParaRPr lang="en-AU" dirty="0"/>
          </a:p>
        </p:txBody>
      </p:sp>
      <p:sp>
        <p:nvSpPr>
          <p:cNvPr id="3" name="TextBox 2">
            <a:extLst>
              <a:ext uri="{FF2B5EF4-FFF2-40B4-BE49-F238E27FC236}">
                <a16:creationId xmlns:a16="http://schemas.microsoft.com/office/drawing/2014/main" id="{47CFDDAB-7A5D-6399-AF0E-65E9E6AAC090}"/>
              </a:ext>
            </a:extLst>
          </p:cNvPr>
          <p:cNvSpPr txBox="1"/>
          <p:nvPr/>
        </p:nvSpPr>
        <p:spPr>
          <a:xfrm>
            <a:off x="971599" y="1340768"/>
            <a:ext cx="7200799" cy="523220"/>
          </a:xfrm>
          <a:prstGeom prst="rect">
            <a:avLst/>
          </a:prstGeom>
          <a:noFill/>
        </p:spPr>
        <p:txBody>
          <a:bodyPr wrap="square">
            <a:spAutoFit/>
          </a:bodyPr>
          <a:lstStyle/>
          <a:p>
            <a:r>
              <a:rPr lang="en-US" sz="2800" b="1" dirty="0"/>
              <a:t>Component/Unit Testing as a Test Level</a:t>
            </a:r>
            <a:endParaRPr lang="en-US" sz="2800" dirty="0"/>
          </a:p>
        </p:txBody>
      </p:sp>
      <p:sp>
        <p:nvSpPr>
          <p:cNvPr id="7" name="TextBox 6">
            <a:extLst>
              <a:ext uri="{FF2B5EF4-FFF2-40B4-BE49-F238E27FC236}">
                <a16:creationId xmlns:a16="http://schemas.microsoft.com/office/drawing/2014/main" id="{A802F5FB-5BC8-84C2-2030-A84C8AD53FB8}"/>
              </a:ext>
            </a:extLst>
          </p:cNvPr>
          <p:cNvSpPr txBox="1"/>
          <p:nvPr/>
        </p:nvSpPr>
        <p:spPr>
          <a:xfrm>
            <a:off x="971598" y="2132856"/>
            <a:ext cx="7200799" cy="4031873"/>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Ø"/>
            </a:pPr>
            <a:r>
              <a:rPr lang="en-US" sz="2000" b="1" dirty="0"/>
              <a:t>Component testing (also known as unit or module testing) focuses on components that are separately testable. </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t>Objectives of component testing include:</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t>Reducing risk</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Verifying whether the functional and non-functional behaviors of the component are as designed and specified</a:t>
            </a:r>
          </a:p>
          <a:p>
            <a:endParaRPr lang="en-US" dirty="0"/>
          </a:p>
        </p:txBody>
      </p:sp>
    </p:spTree>
    <p:extLst>
      <p:ext uri="{BB962C8B-B14F-4D97-AF65-F5344CB8AC3E}">
        <p14:creationId xmlns:p14="http://schemas.microsoft.com/office/powerpoint/2010/main" val="360309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14</a:t>
            </a:fld>
            <a:endParaRPr lang="en-AU" dirty="0"/>
          </a:p>
        </p:txBody>
      </p:sp>
      <p:sp>
        <p:nvSpPr>
          <p:cNvPr id="3" name="TextBox 2">
            <a:extLst>
              <a:ext uri="{FF2B5EF4-FFF2-40B4-BE49-F238E27FC236}">
                <a16:creationId xmlns:a16="http://schemas.microsoft.com/office/drawing/2014/main" id="{144FC607-7608-6AE2-0056-A0DAFCB134C9}"/>
              </a:ext>
            </a:extLst>
          </p:cNvPr>
          <p:cNvSpPr txBox="1"/>
          <p:nvPr/>
        </p:nvSpPr>
        <p:spPr>
          <a:xfrm>
            <a:off x="611560" y="1052736"/>
            <a:ext cx="7560840" cy="1508105"/>
          </a:xfrm>
          <a:prstGeom prst="rect">
            <a:avLst/>
          </a:prstGeom>
          <a:noFill/>
        </p:spPr>
        <p:txBody>
          <a:bodyPr wrap="square">
            <a:spAutoFit/>
          </a:bodyPr>
          <a:lstStyle/>
          <a:p>
            <a:br>
              <a:rPr lang="en-US" dirty="0"/>
            </a:br>
            <a:r>
              <a:rPr lang="en-US" sz="2800" b="1" dirty="0"/>
              <a:t>Objectives of component testing also include:</a:t>
            </a:r>
            <a:br>
              <a:rPr lang="en-US" b="1" dirty="0"/>
            </a:br>
            <a:endParaRPr lang="en-US" dirty="0"/>
          </a:p>
        </p:txBody>
      </p:sp>
      <p:sp>
        <p:nvSpPr>
          <p:cNvPr id="7" name="TextBox 6">
            <a:extLst>
              <a:ext uri="{FF2B5EF4-FFF2-40B4-BE49-F238E27FC236}">
                <a16:creationId xmlns:a16="http://schemas.microsoft.com/office/drawing/2014/main" id="{EF1FF19F-F07E-8946-ADFA-27B46E94AF62}"/>
              </a:ext>
            </a:extLst>
          </p:cNvPr>
          <p:cNvSpPr txBox="1"/>
          <p:nvPr/>
        </p:nvSpPr>
        <p:spPr>
          <a:xfrm>
            <a:off x="611560" y="2924944"/>
            <a:ext cx="7344816" cy="1908215"/>
          </a:xfrm>
          <a:prstGeom prst="rect">
            <a:avLst/>
          </a:prstGeom>
          <a:noFill/>
        </p:spPr>
        <p:txBody>
          <a:bodyPr wrap="square">
            <a:spAutoFit/>
          </a:bodyPr>
          <a:lstStyle/>
          <a:p>
            <a:pPr marL="342900" indent="-342900">
              <a:buFont typeface="Wingdings" panose="05000000000000000000" pitchFamily="2" charset="2"/>
              <a:buChar char="v"/>
            </a:pPr>
            <a:r>
              <a:rPr lang="en-US" sz="2000" b="1" dirty="0"/>
              <a:t>Building confidence in the component’s quality</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Finding defects in the component</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Preventing defects from escaping to higher test levels</a:t>
            </a:r>
          </a:p>
          <a:p>
            <a:endParaRPr lang="en-US" dirty="0"/>
          </a:p>
        </p:txBody>
      </p:sp>
    </p:spTree>
    <p:extLst>
      <p:ext uri="{BB962C8B-B14F-4D97-AF65-F5344CB8AC3E}">
        <p14:creationId xmlns:p14="http://schemas.microsoft.com/office/powerpoint/2010/main" val="760135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15</a:t>
            </a:fld>
            <a:endParaRPr lang="en-AU" dirty="0"/>
          </a:p>
        </p:txBody>
      </p:sp>
      <p:sp>
        <p:nvSpPr>
          <p:cNvPr id="3" name="TextBox 2">
            <a:extLst>
              <a:ext uri="{FF2B5EF4-FFF2-40B4-BE49-F238E27FC236}">
                <a16:creationId xmlns:a16="http://schemas.microsoft.com/office/drawing/2014/main" id="{A81DB41D-3021-1841-F6FD-A70A2E2AA752}"/>
              </a:ext>
            </a:extLst>
          </p:cNvPr>
          <p:cNvSpPr txBox="1"/>
          <p:nvPr/>
        </p:nvSpPr>
        <p:spPr>
          <a:xfrm>
            <a:off x="611560" y="1052736"/>
            <a:ext cx="7416823" cy="1384995"/>
          </a:xfrm>
          <a:prstGeom prst="rect">
            <a:avLst/>
          </a:prstGeom>
          <a:noFill/>
        </p:spPr>
        <p:txBody>
          <a:bodyPr wrap="square">
            <a:spAutoFit/>
          </a:bodyPr>
          <a:lstStyle/>
          <a:p>
            <a:r>
              <a:rPr lang="en-US" sz="2800" b="1" dirty="0"/>
              <a:t>Test basis / information needed in order to start the test analysis and create our Test Cases</a:t>
            </a:r>
            <a:endParaRPr lang="en-US" sz="2800" dirty="0"/>
          </a:p>
        </p:txBody>
      </p:sp>
      <p:sp>
        <p:nvSpPr>
          <p:cNvPr id="7" name="TextBox 6">
            <a:extLst>
              <a:ext uri="{FF2B5EF4-FFF2-40B4-BE49-F238E27FC236}">
                <a16:creationId xmlns:a16="http://schemas.microsoft.com/office/drawing/2014/main" id="{4414174E-B522-053A-C62A-3290B4032659}"/>
              </a:ext>
            </a:extLst>
          </p:cNvPr>
          <p:cNvSpPr txBox="1"/>
          <p:nvPr/>
        </p:nvSpPr>
        <p:spPr>
          <a:xfrm>
            <a:off x="827584" y="2852936"/>
            <a:ext cx="7920880" cy="3170099"/>
          </a:xfrm>
          <a:prstGeom prst="rect">
            <a:avLst/>
          </a:prstGeom>
          <a:noFill/>
        </p:spPr>
        <p:txBody>
          <a:bodyPr wrap="square">
            <a:spAutoFit/>
          </a:bodyPr>
          <a:lstStyle/>
          <a:p>
            <a:pPr marL="342900" indent="-342900">
              <a:buFont typeface="Wingdings" panose="05000000000000000000" pitchFamily="2" charset="2"/>
              <a:buChar char="q"/>
            </a:pPr>
            <a:r>
              <a:rPr lang="en-US" sz="2000" b="1" dirty="0"/>
              <a:t>Examples of work products that can be used as a test basis for component testing include:</a:t>
            </a:r>
          </a:p>
          <a:p>
            <a:pPr marL="342900" indent="-342900">
              <a:buFont typeface="Wingdings" panose="05000000000000000000" pitchFamily="2" charset="2"/>
              <a:buChar char="q"/>
            </a:pPr>
            <a:endParaRPr lang="en-US" sz="2000" dirty="0"/>
          </a:p>
          <a:p>
            <a:pPr marL="342900" indent="-342900">
              <a:buFont typeface="Wingdings" panose="05000000000000000000" pitchFamily="2" charset="2"/>
              <a:buChar char="q"/>
            </a:pPr>
            <a:r>
              <a:rPr lang="en-US" sz="2000" b="1" dirty="0"/>
              <a:t>Detailed design</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Code</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Data model</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Component specifications</a:t>
            </a:r>
          </a:p>
        </p:txBody>
      </p:sp>
      <p:pic>
        <p:nvPicPr>
          <p:cNvPr id="9" name="Picture 8">
            <a:extLst>
              <a:ext uri="{FF2B5EF4-FFF2-40B4-BE49-F238E27FC236}">
                <a16:creationId xmlns:a16="http://schemas.microsoft.com/office/drawing/2014/main" id="{3306F223-0D70-C7D7-243D-5D898BB3D104}"/>
              </a:ext>
            </a:extLst>
          </p:cNvPr>
          <p:cNvPicPr>
            <a:picLocks noChangeAspect="1"/>
          </p:cNvPicPr>
          <p:nvPr/>
        </p:nvPicPr>
        <p:blipFill>
          <a:blip r:embed="rId2"/>
          <a:stretch>
            <a:fillRect/>
          </a:stretch>
        </p:blipFill>
        <p:spPr>
          <a:xfrm>
            <a:off x="5652120" y="3321542"/>
            <a:ext cx="3384376" cy="2736726"/>
          </a:xfrm>
          <a:prstGeom prst="rect">
            <a:avLst/>
          </a:prstGeom>
        </p:spPr>
      </p:pic>
    </p:spTree>
    <p:extLst>
      <p:ext uri="{BB962C8B-B14F-4D97-AF65-F5344CB8AC3E}">
        <p14:creationId xmlns:p14="http://schemas.microsoft.com/office/powerpoint/2010/main" val="32064718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16</a:t>
            </a:fld>
            <a:endParaRPr lang="en-AU" dirty="0"/>
          </a:p>
        </p:txBody>
      </p:sp>
      <p:sp>
        <p:nvSpPr>
          <p:cNvPr id="3" name="TextBox 2">
            <a:extLst>
              <a:ext uri="{FF2B5EF4-FFF2-40B4-BE49-F238E27FC236}">
                <a16:creationId xmlns:a16="http://schemas.microsoft.com/office/drawing/2014/main" id="{C3F3C675-7716-C88E-B083-8BCBF067F617}"/>
              </a:ext>
            </a:extLst>
          </p:cNvPr>
          <p:cNvSpPr txBox="1"/>
          <p:nvPr/>
        </p:nvSpPr>
        <p:spPr>
          <a:xfrm>
            <a:off x="971600" y="1340768"/>
            <a:ext cx="4823192" cy="523220"/>
          </a:xfrm>
          <a:prstGeom prst="rect">
            <a:avLst/>
          </a:prstGeom>
          <a:noFill/>
        </p:spPr>
        <p:txBody>
          <a:bodyPr wrap="square">
            <a:spAutoFit/>
          </a:bodyPr>
          <a:lstStyle/>
          <a:p>
            <a:r>
              <a:rPr lang="en-US" sz="2800" b="1" dirty="0"/>
              <a:t>Test objects</a:t>
            </a:r>
            <a:endParaRPr lang="en-US" sz="2800" dirty="0"/>
          </a:p>
        </p:txBody>
      </p:sp>
      <p:sp>
        <p:nvSpPr>
          <p:cNvPr id="7" name="TextBox 6">
            <a:extLst>
              <a:ext uri="{FF2B5EF4-FFF2-40B4-BE49-F238E27FC236}">
                <a16:creationId xmlns:a16="http://schemas.microsoft.com/office/drawing/2014/main" id="{CF65F090-2529-7AB4-DE85-D42E9BFDE7D4}"/>
              </a:ext>
            </a:extLst>
          </p:cNvPr>
          <p:cNvSpPr txBox="1"/>
          <p:nvPr/>
        </p:nvSpPr>
        <p:spPr>
          <a:xfrm>
            <a:off x="971600" y="2330234"/>
            <a:ext cx="6480720" cy="2554545"/>
          </a:xfrm>
          <a:prstGeom prst="rect">
            <a:avLst/>
          </a:prstGeom>
          <a:noFill/>
        </p:spPr>
        <p:txBody>
          <a:bodyPr wrap="square">
            <a:spAutoFit/>
          </a:bodyPr>
          <a:lstStyle/>
          <a:p>
            <a:pPr marL="342900" indent="-342900">
              <a:buFont typeface="Wingdings" panose="05000000000000000000" pitchFamily="2" charset="2"/>
              <a:buChar char="ü"/>
            </a:pPr>
            <a:r>
              <a:rPr lang="en-US" sz="2000" b="1" dirty="0"/>
              <a:t>Typical test objects for component testing include:</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t>Components, units, or module</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Code and data structures</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Database modules</a:t>
            </a:r>
          </a:p>
        </p:txBody>
      </p:sp>
    </p:spTree>
    <p:extLst>
      <p:ext uri="{BB962C8B-B14F-4D97-AF65-F5344CB8AC3E}">
        <p14:creationId xmlns:p14="http://schemas.microsoft.com/office/powerpoint/2010/main" val="29613602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17</a:t>
            </a:fld>
            <a:endParaRPr lang="en-AU" dirty="0"/>
          </a:p>
        </p:txBody>
      </p:sp>
      <p:sp>
        <p:nvSpPr>
          <p:cNvPr id="3" name="TextBox 2">
            <a:extLst>
              <a:ext uri="{FF2B5EF4-FFF2-40B4-BE49-F238E27FC236}">
                <a16:creationId xmlns:a16="http://schemas.microsoft.com/office/drawing/2014/main" id="{4A042C72-CA3E-21FC-08D4-9217D31D958D}"/>
              </a:ext>
            </a:extLst>
          </p:cNvPr>
          <p:cNvSpPr txBox="1"/>
          <p:nvPr/>
        </p:nvSpPr>
        <p:spPr>
          <a:xfrm>
            <a:off x="467544" y="1196752"/>
            <a:ext cx="4967208" cy="523220"/>
          </a:xfrm>
          <a:prstGeom prst="rect">
            <a:avLst/>
          </a:prstGeom>
          <a:noFill/>
        </p:spPr>
        <p:txBody>
          <a:bodyPr wrap="square">
            <a:spAutoFit/>
          </a:bodyPr>
          <a:lstStyle/>
          <a:p>
            <a:r>
              <a:rPr lang="en-US" sz="2800" b="1" dirty="0"/>
              <a:t>Typical defects and failures</a:t>
            </a:r>
            <a:endParaRPr lang="en-US" sz="2800" dirty="0"/>
          </a:p>
        </p:txBody>
      </p:sp>
      <p:sp>
        <p:nvSpPr>
          <p:cNvPr id="7" name="TextBox 6">
            <a:extLst>
              <a:ext uri="{FF2B5EF4-FFF2-40B4-BE49-F238E27FC236}">
                <a16:creationId xmlns:a16="http://schemas.microsoft.com/office/drawing/2014/main" id="{EB2DD3DC-1ED3-F81F-B561-F66D0AE7F7B3}"/>
              </a:ext>
            </a:extLst>
          </p:cNvPr>
          <p:cNvSpPr txBox="1"/>
          <p:nvPr/>
        </p:nvSpPr>
        <p:spPr>
          <a:xfrm>
            <a:off x="611560" y="2191734"/>
            <a:ext cx="7562850"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t>Examples of typical defects and failures for component testing include:</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t>Incorrect functionality (e.g., not as described in design specifications)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Data flow problems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Incorrect code and logic</a:t>
            </a:r>
          </a:p>
        </p:txBody>
      </p:sp>
    </p:spTree>
    <p:extLst>
      <p:ext uri="{BB962C8B-B14F-4D97-AF65-F5344CB8AC3E}">
        <p14:creationId xmlns:p14="http://schemas.microsoft.com/office/powerpoint/2010/main" val="2993418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18</a:t>
            </a:fld>
            <a:endParaRPr lang="en-AU" dirty="0"/>
          </a:p>
        </p:txBody>
      </p:sp>
      <p:sp>
        <p:nvSpPr>
          <p:cNvPr id="3" name="TextBox 2">
            <a:extLst>
              <a:ext uri="{FF2B5EF4-FFF2-40B4-BE49-F238E27FC236}">
                <a16:creationId xmlns:a16="http://schemas.microsoft.com/office/drawing/2014/main" id="{77EFFA3B-9E78-BD82-15DD-735D846020AD}"/>
              </a:ext>
            </a:extLst>
          </p:cNvPr>
          <p:cNvSpPr txBox="1"/>
          <p:nvPr/>
        </p:nvSpPr>
        <p:spPr>
          <a:xfrm>
            <a:off x="827584" y="1340768"/>
            <a:ext cx="6624736" cy="523220"/>
          </a:xfrm>
          <a:prstGeom prst="rect">
            <a:avLst/>
          </a:prstGeom>
          <a:noFill/>
        </p:spPr>
        <p:txBody>
          <a:bodyPr wrap="square">
            <a:spAutoFit/>
          </a:bodyPr>
          <a:lstStyle/>
          <a:p>
            <a:r>
              <a:rPr lang="en-US" sz="2800" b="1" dirty="0"/>
              <a:t>Integration Testing as a Test Level</a:t>
            </a:r>
            <a:endParaRPr lang="en-US" sz="2800" dirty="0"/>
          </a:p>
        </p:txBody>
      </p:sp>
      <p:sp>
        <p:nvSpPr>
          <p:cNvPr id="7" name="TextBox 6">
            <a:extLst>
              <a:ext uri="{FF2B5EF4-FFF2-40B4-BE49-F238E27FC236}">
                <a16:creationId xmlns:a16="http://schemas.microsoft.com/office/drawing/2014/main" id="{5A6A06A4-ACEF-62F4-DBE6-944C27439AE9}"/>
              </a:ext>
            </a:extLst>
          </p:cNvPr>
          <p:cNvSpPr txBox="1"/>
          <p:nvPr/>
        </p:nvSpPr>
        <p:spPr>
          <a:xfrm>
            <a:off x="827584" y="2013228"/>
            <a:ext cx="6768604" cy="3447098"/>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ü"/>
            </a:pPr>
            <a:r>
              <a:rPr lang="en-US" sz="2000" b="1" dirty="0"/>
              <a:t>Integration testing focuses on interactions between components or systems</a:t>
            </a:r>
            <a:r>
              <a:rPr lang="en-US" sz="2000" dirty="0"/>
              <a:t>. </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t>Objectives of integration testing include:</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t>Reducing risk</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Verifying whether the functional and non-functional behaviors of the interfaces are as designed and specified</a:t>
            </a:r>
          </a:p>
        </p:txBody>
      </p:sp>
    </p:spTree>
    <p:extLst>
      <p:ext uri="{BB962C8B-B14F-4D97-AF65-F5344CB8AC3E}">
        <p14:creationId xmlns:p14="http://schemas.microsoft.com/office/powerpoint/2010/main" val="437291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19</a:t>
            </a:fld>
            <a:endParaRPr lang="en-AU" dirty="0"/>
          </a:p>
        </p:txBody>
      </p:sp>
      <p:sp>
        <p:nvSpPr>
          <p:cNvPr id="3" name="TextBox 2">
            <a:extLst>
              <a:ext uri="{FF2B5EF4-FFF2-40B4-BE49-F238E27FC236}">
                <a16:creationId xmlns:a16="http://schemas.microsoft.com/office/drawing/2014/main" id="{57F256FE-9C60-E96B-BFFC-36A54BD59454}"/>
              </a:ext>
            </a:extLst>
          </p:cNvPr>
          <p:cNvSpPr txBox="1"/>
          <p:nvPr/>
        </p:nvSpPr>
        <p:spPr>
          <a:xfrm>
            <a:off x="1403648" y="1268760"/>
            <a:ext cx="6598493" cy="1384995"/>
          </a:xfrm>
          <a:prstGeom prst="rect">
            <a:avLst/>
          </a:prstGeom>
          <a:noFill/>
        </p:spPr>
        <p:txBody>
          <a:bodyPr wrap="square">
            <a:spAutoFit/>
          </a:bodyPr>
          <a:lstStyle/>
          <a:p>
            <a:r>
              <a:rPr lang="en-US" sz="2800" b="1" dirty="0"/>
              <a:t>Objectives of integration testing also include:</a:t>
            </a:r>
            <a:br>
              <a:rPr lang="en-US" sz="2800" b="1" dirty="0"/>
            </a:br>
            <a:endParaRPr lang="en-US" sz="2800" dirty="0"/>
          </a:p>
        </p:txBody>
      </p:sp>
      <p:sp>
        <p:nvSpPr>
          <p:cNvPr id="7" name="TextBox 6">
            <a:extLst>
              <a:ext uri="{FF2B5EF4-FFF2-40B4-BE49-F238E27FC236}">
                <a16:creationId xmlns:a16="http://schemas.microsoft.com/office/drawing/2014/main" id="{E9482219-2986-7E9B-2AAF-DF8EBB78BB35}"/>
              </a:ext>
            </a:extLst>
          </p:cNvPr>
          <p:cNvSpPr txBox="1"/>
          <p:nvPr/>
        </p:nvSpPr>
        <p:spPr>
          <a:xfrm>
            <a:off x="1475656" y="2653755"/>
            <a:ext cx="6264696" cy="3416320"/>
          </a:xfrm>
          <a:prstGeom prst="rect">
            <a:avLst/>
          </a:prstGeom>
          <a:noFill/>
        </p:spPr>
        <p:txBody>
          <a:bodyPr wrap="square">
            <a:spAutoFit/>
          </a:bodyPr>
          <a:lstStyle/>
          <a:p>
            <a:pPr marL="0" indent="0">
              <a:buNone/>
            </a:pPr>
            <a:endParaRPr lang="en-US" b="1" dirty="0"/>
          </a:p>
          <a:p>
            <a:pPr marL="342900" indent="-342900">
              <a:buFont typeface="Wingdings" panose="05000000000000000000" pitchFamily="2" charset="2"/>
              <a:buChar char="v"/>
            </a:pPr>
            <a:r>
              <a:rPr lang="en-US" sz="2000" b="1" dirty="0"/>
              <a:t>Building confidence in the quality of the interfaces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Finding defects (which may be in the interfaces themselves or within the components or systems)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Preventing defects from escaping to higher test levels</a:t>
            </a:r>
          </a:p>
          <a:p>
            <a:endParaRPr lang="en-US" dirty="0"/>
          </a:p>
        </p:txBody>
      </p:sp>
    </p:spTree>
    <p:extLst>
      <p:ext uri="{BB962C8B-B14F-4D97-AF65-F5344CB8AC3E}">
        <p14:creationId xmlns:p14="http://schemas.microsoft.com/office/powerpoint/2010/main" val="3865814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a:t>
            </a:fld>
            <a:endParaRPr lang="en-AU" dirty="0"/>
          </a:p>
        </p:txBody>
      </p:sp>
      <p:sp>
        <p:nvSpPr>
          <p:cNvPr id="3" name="TextBox 2">
            <a:extLst>
              <a:ext uri="{FF2B5EF4-FFF2-40B4-BE49-F238E27FC236}">
                <a16:creationId xmlns:a16="http://schemas.microsoft.com/office/drawing/2014/main" id="{6CB8DDB4-A4EA-B296-0E91-883E570A1B16}"/>
              </a:ext>
            </a:extLst>
          </p:cNvPr>
          <p:cNvSpPr txBox="1"/>
          <p:nvPr/>
        </p:nvSpPr>
        <p:spPr>
          <a:xfrm>
            <a:off x="611560" y="1196752"/>
            <a:ext cx="7850882" cy="954107"/>
          </a:xfrm>
          <a:prstGeom prst="rect">
            <a:avLst/>
          </a:prstGeom>
          <a:noFill/>
        </p:spPr>
        <p:txBody>
          <a:bodyPr wrap="square">
            <a:spAutoFit/>
          </a:bodyPr>
          <a:lstStyle/>
          <a:p>
            <a:r>
              <a:rPr lang="en-US" sz="2800" b="1" dirty="0"/>
              <a:t>Testing Throughout the Software Development Lifecycle		Chapter 2</a:t>
            </a:r>
            <a:endParaRPr lang="en-US" sz="2800" dirty="0"/>
          </a:p>
        </p:txBody>
      </p:sp>
      <p:sp>
        <p:nvSpPr>
          <p:cNvPr id="8" name="TextBox 7">
            <a:extLst>
              <a:ext uri="{FF2B5EF4-FFF2-40B4-BE49-F238E27FC236}">
                <a16:creationId xmlns:a16="http://schemas.microsoft.com/office/drawing/2014/main" id="{F0CF385B-5788-DA73-F676-7079EA01AB10}"/>
              </a:ext>
            </a:extLst>
          </p:cNvPr>
          <p:cNvSpPr txBox="1"/>
          <p:nvPr/>
        </p:nvSpPr>
        <p:spPr>
          <a:xfrm>
            <a:off x="611560" y="2177299"/>
            <a:ext cx="7562850" cy="4401205"/>
          </a:xfrm>
          <a:prstGeom prst="rect">
            <a:avLst/>
          </a:prstGeom>
          <a:noFill/>
        </p:spPr>
        <p:txBody>
          <a:bodyPr wrap="square">
            <a:spAutoFit/>
          </a:bodyPr>
          <a:lstStyle/>
          <a:p>
            <a:r>
              <a:rPr lang="en-US" sz="2400" b="1" dirty="0"/>
              <a:t>Keywords</a:t>
            </a:r>
          </a:p>
          <a:p>
            <a:endParaRPr lang="en-US" b="1" dirty="0"/>
          </a:p>
          <a:p>
            <a:r>
              <a:rPr lang="en-US" sz="2000" b="1" dirty="0"/>
              <a:t>Acceptance testing, alpha testing, beta testing, change-related testing, commercial off-the-shelf (COTS), component integration testing, component testing, confirmation testing, contractual acceptance testing, functional testing, impact analysis, integration testing, maintenance testing, non-functional testing, operational acceptance testing, regression testing, regulatory acceptance testing, sequential development model, system integration testing, system testing, test basis, test case, test environment, test level, test object, test objective, test type, user acceptance testing, white-box testing</a:t>
            </a:r>
          </a:p>
          <a:p>
            <a:endParaRPr lang="en-US" dirty="0"/>
          </a:p>
        </p:txBody>
      </p:sp>
    </p:spTree>
    <p:extLst>
      <p:ext uri="{BB962C8B-B14F-4D97-AF65-F5344CB8AC3E}">
        <p14:creationId xmlns:p14="http://schemas.microsoft.com/office/powerpoint/2010/main" val="7936361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20</a:t>
            </a:fld>
            <a:endParaRPr lang="en-AU" dirty="0"/>
          </a:p>
        </p:txBody>
      </p:sp>
      <p:sp>
        <p:nvSpPr>
          <p:cNvPr id="3" name="TextBox 2">
            <a:extLst>
              <a:ext uri="{FF2B5EF4-FFF2-40B4-BE49-F238E27FC236}">
                <a16:creationId xmlns:a16="http://schemas.microsoft.com/office/drawing/2014/main" id="{CD4FBC8A-4E16-F3F6-C625-A4025CF0C6B7}"/>
              </a:ext>
            </a:extLst>
          </p:cNvPr>
          <p:cNvSpPr txBox="1"/>
          <p:nvPr/>
        </p:nvSpPr>
        <p:spPr>
          <a:xfrm>
            <a:off x="467544" y="1150314"/>
            <a:ext cx="5759296" cy="523220"/>
          </a:xfrm>
          <a:prstGeom prst="rect">
            <a:avLst/>
          </a:prstGeom>
          <a:noFill/>
        </p:spPr>
        <p:txBody>
          <a:bodyPr wrap="square">
            <a:spAutoFit/>
          </a:bodyPr>
          <a:lstStyle/>
          <a:p>
            <a:r>
              <a:rPr lang="en-US" sz="2800" b="1" dirty="0"/>
              <a:t>Test basis</a:t>
            </a:r>
            <a:endParaRPr lang="en-US" sz="2800" dirty="0"/>
          </a:p>
        </p:txBody>
      </p:sp>
      <p:sp>
        <p:nvSpPr>
          <p:cNvPr id="7" name="TextBox 6">
            <a:extLst>
              <a:ext uri="{FF2B5EF4-FFF2-40B4-BE49-F238E27FC236}">
                <a16:creationId xmlns:a16="http://schemas.microsoft.com/office/drawing/2014/main" id="{F66854AA-7311-A18E-5529-EBFC2E36F6BA}"/>
              </a:ext>
            </a:extLst>
          </p:cNvPr>
          <p:cNvSpPr txBox="1"/>
          <p:nvPr/>
        </p:nvSpPr>
        <p:spPr>
          <a:xfrm>
            <a:off x="467544" y="1844824"/>
            <a:ext cx="7920880" cy="4308872"/>
          </a:xfrm>
          <a:prstGeom prst="rect">
            <a:avLst/>
          </a:prstGeom>
          <a:noFill/>
        </p:spPr>
        <p:txBody>
          <a:bodyPr wrap="square">
            <a:spAutoFit/>
          </a:bodyPr>
          <a:lstStyle/>
          <a:p>
            <a:pPr marL="0" marR="0" indent="0">
              <a:spcBef>
                <a:spcPts val="600"/>
              </a:spcBef>
              <a:spcAft>
                <a:spcPts val="0"/>
              </a:spcAft>
              <a:buNone/>
            </a:pPr>
            <a:r>
              <a:rPr lang="en-US" sz="2400" b="1" dirty="0">
                <a:effectLst/>
                <a:latin typeface="Arial" panose="020B0604020202020204" pitchFamily="34" charset="0"/>
                <a:ea typeface="Arial" panose="020B0604020202020204" pitchFamily="34" charset="0"/>
              </a:rPr>
              <a:t>Examples of work products that can be used as a test basis for integration testing include:</a:t>
            </a:r>
          </a:p>
          <a:p>
            <a:pPr marL="342900" marR="0" lvl="0" indent="-342900">
              <a:spcBef>
                <a:spcPts val="605"/>
              </a:spcBef>
              <a:spcAft>
                <a:spcPts val="0"/>
              </a:spcAft>
              <a:buSzPts val="1000"/>
              <a:buFont typeface="Symbol" panose="05050102010706020507" pitchFamily="18" charset="2"/>
              <a:buChar char=""/>
              <a:tabLst>
                <a:tab pos="599440" algn="l"/>
                <a:tab pos="600075" algn="l"/>
              </a:tabLst>
            </a:pPr>
            <a:endParaRPr lang="en-US" sz="2800" b="1" dirty="0">
              <a:effectLst/>
              <a:latin typeface="Arial" panose="020B0604020202020204" pitchFamily="34" charset="0"/>
              <a:ea typeface="Symbol" panose="05050102010706020507" pitchFamily="18" charset="2"/>
              <a:cs typeface="Symbol" panose="05050102010706020507" pitchFamily="18" charset="2"/>
            </a:endParaRPr>
          </a:p>
          <a:p>
            <a:pPr marL="342900" marR="0" lvl="0" indent="-342900">
              <a:spcBef>
                <a:spcPts val="605"/>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Software and system</a:t>
            </a:r>
            <a:r>
              <a:rPr lang="en-US" sz="2000" b="1" spc="-25" dirty="0">
                <a:effectLst/>
                <a:latin typeface="Arial" panose="020B0604020202020204" pitchFamily="34" charset="0"/>
                <a:ea typeface="Symbol" panose="05050102010706020507" pitchFamily="18" charset="2"/>
                <a:cs typeface="Symbol" panose="05050102010706020507" pitchFamily="18" charset="2"/>
              </a:rPr>
              <a:t> </a:t>
            </a:r>
            <a:r>
              <a:rPr lang="en-US" sz="2000" b="1" dirty="0">
                <a:effectLst/>
                <a:latin typeface="Arial" panose="020B0604020202020204" pitchFamily="34" charset="0"/>
                <a:ea typeface="Symbol" panose="05050102010706020507" pitchFamily="18" charset="2"/>
                <a:cs typeface="Symbol" panose="05050102010706020507" pitchFamily="18" charset="2"/>
              </a:rPr>
              <a:t>design			</a:t>
            </a:r>
          </a:p>
          <a:p>
            <a:pPr marL="342900" marR="0" lvl="0" indent="-342900">
              <a:spcBef>
                <a:spcPts val="605"/>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Sequence</a:t>
            </a:r>
            <a:r>
              <a:rPr lang="en-US" sz="2000" b="1" spc="-10" dirty="0">
                <a:effectLst/>
                <a:latin typeface="Arial" panose="020B0604020202020204" pitchFamily="34" charset="0"/>
                <a:ea typeface="Symbol" panose="05050102010706020507" pitchFamily="18" charset="2"/>
                <a:cs typeface="Symbol" panose="05050102010706020507" pitchFamily="18" charset="2"/>
              </a:rPr>
              <a:t> </a:t>
            </a:r>
            <a:r>
              <a:rPr lang="en-US" sz="2000" b="1" dirty="0">
                <a:effectLst/>
                <a:latin typeface="Arial" panose="020B0604020202020204" pitchFamily="34" charset="0"/>
                <a:ea typeface="Symbol" panose="05050102010706020507" pitchFamily="18" charset="2"/>
                <a:cs typeface="Symbol" panose="05050102010706020507" pitchFamily="18" charset="2"/>
              </a:rPr>
              <a:t>diagrams</a:t>
            </a:r>
          </a:p>
          <a:p>
            <a:pPr marL="342900" marR="0" lvl="0" indent="-342900">
              <a:spcBef>
                <a:spcPts val="600"/>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Interface and communication protocol</a:t>
            </a:r>
            <a:r>
              <a:rPr lang="en-US" sz="2000" b="1" spc="-25" dirty="0">
                <a:effectLst/>
                <a:latin typeface="Arial" panose="020B0604020202020204" pitchFamily="34" charset="0"/>
                <a:ea typeface="Symbol" panose="05050102010706020507" pitchFamily="18" charset="2"/>
                <a:cs typeface="Symbol" panose="05050102010706020507" pitchFamily="18" charset="2"/>
              </a:rPr>
              <a:t> </a:t>
            </a:r>
            <a:r>
              <a:rPr lang="en-US" sz="2000" b="1" dirty="0">
                <a:effectLst/>
                <a:latin typeface="Arial" panose="020B0604020202020204" pitchFamily="34" charset="0"/>
                <a:ea typeface="Symbol" panose="05050102010706020507" pitchFamily="18" charset="2"/>
                <a:cs typeface="Symbol" panose="05050102010706020507" pitchFamily="18" charset="2"/>
              </a:rPr>
              <a:t>specifications	</a:t>
            </a:r>
          </a:p>
          <a:p>
            <a:pPr marL="342900" marR="0" lvl="0" indent="-342900">
              <a:spcBef>
                <a:spcPts val="600"/>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Use</a:t>
            </a:r>
            <a:r>
              <a:rPr lang="en-US" sz="2000" b="1" spc="-5" dirty="0">
                <a:effectLst/>
                <a:latin typeface="Arial" panose="020B0604020202020204" pitchFamily="34" charset="0"/>
                <a:ea typeface="Symbol" panose="05050102010706020507" pitchFamily="18" charset="2"/>
                <a:cs typeface="Symbol" panose="05050102010706020507" pitchFamily="18" charset="2"/>
              </a:rPr>
              <a:t> </a:t>
            </a:r>
            <a:r>
              <a:rPr lang="en-US" sz="2000" b="1" dirty="0">
                <a:effectLst/>
                <a:latin typeface="Arial" panose="020B0604020202020204" pitchFamily="34" charset="0"/>
                <a:ea typeface="Symbol" panose="05050102010706020507" pitchFamily="18" charset="2"/>
                <a:cs typeface="Symbol" panose="05050102010706020507" pitchFamily="18" charset="2"/>
              </a:rPr>
              <a:t>cases</a:t>
            </a:r>
          </a:p>
          <a:p>
            <a:pPr marL="342900" marR="0" lvl="0" indent="-342900">
              <a:spcBef>
                <a:spcPts val="600"/>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Architecture at the component or system</a:t>
            </a:r>
            <a:r>
              <a:rPr lang="en-US" sz="2000" b="1" spc="-35" dirty="0">
                <a:effectLst/>
                <a:latin typeface="Arial" panose="020B0604020202020204" pitchFamily="34" charset="0"/>
                <a:ea typeface="Symbol" panose="05050102010706020507" pitchFamily="18" charset="2"/>
                <a:cs typeface="Symbol" panose="05050102010706020507" pitchFamily="18" charset="2"/>
              </a:rPr>
              <a:t> </a:t>
            </a:r>
            <a:r>
              <a:rPr lang="en-US" sz="2000" b="1" dirty="0">
                <a:effectLst/>
                <a:latin typeface="Arial" panose="020B0604020202020204" pitchFamily="34" charset="0"/>
                <a:ea typeface="Symbol" panose="05050102010706020507" pitchFamily="18" charset="2"/>
                <a:cs typeface="Symbol" panose="05050102010706020507" pitchFamily="18" charset="2"/>
              </a:rPr>
              <a:t>level</a:t>
            </a:r>
            <a:endParaRPr lang="en-US" sz="2000" b="1" dirty="0">
              <a:latin typeface="Arial" panose="020B0604020202020204" pitchFamily="34" charset="0"/>
              <a:ea typeface="Symbol" panose="05050102010706020507" pitchFamily="18" charset="2"/>
              <a:cs typeface="Symbol" panose="05050102010706020507" pitchFamily="18" charset="2"/>
            </a:endParaRPr>
          </a:p>
          <a:p>
            <a:pPr marL="342900" marR="0" lvl="0" indent="-342900">
              <a:spcBef>
                <a:spcPts val="600"/>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Workflows</a:t>
            </a:r>
          </a:p>
          <a:p>
            <a:pPr marL="342900" marR="0" lvl="0" indent="-342900">
              <a:spcBef>
                <a:spcPts val="595"/>
              </a:spcBef>
              <a:spcAft>
                <a:spcPts val="0"/>
              </a:spcAft>
              <a:buSzPts val="1000"/>
              <a:buFont typeface="Wingdings" panose="05000000000000000000" pitchFamily="2" charset="2"/>
              <a:buChar char="v"/>
              <a:tabLst>
                <a:tab pos="599440" algn="l"/>
                <a:tab pos="600075" algn="l"/>
              </a:tabLst>
            </a:pPr>
            <a:r>
              <a:rPr lang="en-US" sz="2000" b="1" dirty="0">
                <a:effectLst/>
                <a:latin typeface="Arial" panose="020B0604020202020204" pitchFamily="34" charset="0"/>
                <a:ea typeface="Symbol" panose="05050102010706020507" pitchFamily="18" charset="2"/>
                <a:cs typeface="Symbol" panose="05050102010706020507" pitchFamily="18" charset="2"/>
              </a:rPr>
              <a:t>External interface</a:t>
            </a:r>
          </a:p>
          <a:p>
            <a:endParaRPr lang="en-US" dirty="0"/>
          </a:p>
        </p:txBody>
      </p:sp>
    </p:spTree>
    <p:extLst>
      <p:ext uri="{BB962C8B-B14F-4D97-AF65-F5344CB8AC3E}">
        <p14:creationId xmlns:p14="http://schemas.microsoft.com/office/powerpoint/2010/main" val="2410580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21</a:t>
            </a:fld>
            <a:endParaRPr lang="en-AU" dirty="0"/>
          </a:p>
        </p:txBody>
      </p:sp>
      <p:sp>
        <p:nvSpPr>
          <p:cNvPr id="3" name="TextBox 2">
            <a:extLst>
              <a:ext uri="{FF2B5EF4-FFF2-40B4-BE49-F238E27FC236}">
                <a16:creationId xmlns:a16="http://schemas.microsoft.com/office/drawing/2014/main" id="{9BC36A8D-4515-7254-56CE-241FCEA034F0}"/>
              </a:ext>
            </a:extLst>
          </p:cNvPr>
          <p:cNvSpPr txBox="1"/>
          <p:nvPr/>
        </p:nvSpPr>
        <p:spPr>
          <a:xfrm>
            <a:off x="467544" y="1196752"/>
            <a:ext cx="5399256" cy="523220"/>
          </a:xfrm>
          <a:prstGeom prst="rect">
            <a:avLst/>
          </a:prstGeom>
          <a:noFill/>
        </p:spPr>
        <p:txBody>
          <a:bodyPr wrap="square">
            <a:spAutoFit/>
          </a:bodyPr>
          <a:lstStyle/>
          <a:p>
            <a:r>
              <a:rPr lang="en-US" sz="2800" b="1" dirty="0"/>
              <a:t>Test objects</a:t>
            </a:r>
            <a:endParaRPr lang="en-US" sz="2800" dirty="0"/>
          </a:p>
        </p:txBody>
      </p:sp>
      <p:sp>
        <p:nvSpPr>
          <p:cNvPr id="7" name="TextBox 6">
            <a:extLst>
              <a:ext uri="{FF2B5EF4-FFF2-40B4-BE49-F238E27FC236}">
                <a16:creationId xmlns:a16="http://schemas.microsoft.com/office/drawing/2014/main" id="{D9B22C0A-B1F2-09BA-B042-CC93D8A35F0F}"/>
              </a:ext>
            </a:extLst>
          </p:cNvPr>
          <p:cNvSpPr txBox="1"/>
          <p:nvPr/>
        </p:nvSpPr>
        <p:spPr>
          <a:xfrm>
            <a:off x="557154" y="2022453"/>
            <a:ext cx="6515217" cy="3354765"/>
          </a:xfrm>
          <a:prstGeom prst="rect">
            <a:avLst/>
          </a:prstGeom>
          <a:noFill/>
        </p:spPr>
        <p:txBody>
          <a:bodyPr wrap="square">
            <a:spAutoFit/>
          </a:bodyPr>
          <a:lstStyle/>
          <a:p>
            <a:pPr marL="0" indent="0">
              <a:buNone/>
            </a:pPr>
            <a:r>
              <a:rPr lang="en-US" sz="2400" b="1" dirty="0"/>
              <a:t>Typical test objects for integration testing include:</a:t>
            </a:r>
          </a:p>
          <a:p>
            <a:pPr marL="0" indent="0">
              <a:buNone/>
            </a:pPr>
            <a:endParaRPr lang="en-US" sz="2400" dirty="0"/>
          </a:p>
          <a:p>
            <a:pPr marL="342900" indent="-342900">
              <a:buFont typeface="Wingdings" panose="05000000000000000000" pitchFamily="2" charset="2"/>
              <a:buChar char="q"/>
            </a:pPr>
            <a:r>
              <a:rPr lang="en-US" sz="2000" b="1" dirty="0"/>
              <a:t>Subsystems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Databases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Infrastructure</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Interfaces</a:t>
            </a:r>
          </a:p>
        </p:txBody>
      </p:sp>
      <p:pic>
        <p:nvPicPr>
          <p:cNvPr id="9" name="Picture 8">
            <a:extLst>
              <a:ext uri="{FF2B5EF4-FFF2-40B4-BE49-F238E27FC236}">
                <a16:creationId xmlns:a16="http://schemas.microsoft.com/office/drawing/2014/main" id="{4B07F53D-58AD-AFD6-90B6-FD47ED08A67C}"/>
              </a:ext>
            </a:extLst>
          </p:cNvPr>
          <p:cNvPicPr>
            <a:picLocks noChangeAspect="1"/>
          </p:cNvPicPr>
          <p:nvPr/>
        </p:nvPicPr>
        <p:blipFill>
          <a:blip r:embed="rId2"/>
          <a:stretch>
            <a:fillRect/>
          </a:stretch>
        </p:blipFill>
        <p:spPr>
          <a:xfrm>
            <a:off x="5076056" y="3429000"/>
            <a:ext cx="3662531" cy="2438754"/>
          </a:xfrm>
          <a:prstGeom prst="rect">
            <a:avLst/>
          </a:prstGeom>
        </p:spPr>
      </p:pic>
    </p:spTree>
    <p:extLst>
      <p:ext uri="{BB962C8B-B14F-4D97-AF65-F5344CB8AC3E}">
        <p14:creationId xmlns:p14="http://schemas.microsoft.com/office/powerpoint/2010/main" val="3464759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22</a:t>
            </a:fld>
            <a:endParaRPr lang="en-AU" dirty="0"/>
          </a:p>
        </p:txBody>
      </p:sp>
      <p:sp>
        <p:nvSpPr>
          <p:cNvPr id="3" name="TextBox 2">
            <a:extLst>
              <a:ext uri="{FF2B5EF4-FFF2-40B4-BE49-F238E27FC236}">
                <a16:creationId xmlns:a16="http://schemas.microsoft.com/office/drawing/2014/main" id="{CC42394B-DDAA-D1E3-8685-2FB67EE7380B}"/>
              </a:ext>
            </a:extLst>
          </p:cNvPr>
          <p:cNvSpPr txBox="1"/>
          <p:nvPr/>
        </p:nvSpPr>
        <p:spPr>
          <a:xfrm>
            <a:off x="539552" y="1340768"/>
            <a:ext cx="5399256" cy="523220"/>
          </a:xfrm>
          <a:prstGeom prst="rect">
            <a:avLst/>
          </a:prstGeom>
          <a:noFill/>
        </p:spPr>
        <p:txBody>
          <a:bodyPr wrap="square">
            <a:spAutoFit/>
          </a:bodyPr>
          <a:lstStyle/>
          <a:p>
            <a:r>
              <a:rPr lang="en-US" sz="2800" b="1" dirty="0"/>
              <a:t>Typical defects and failures</a:t>
            </a:r>
            <a:endParaRPr lang="en-US" sz="2800" dirty="0"/>
          </a:p>
        </p:txBody>
      </p:sp>
      <p:sp>
        <p:nvSpPr>
          <p:cNvPr id="7" name="TextBox 6">
            <a:extLst>
              <a:ext uri="{FF2B5EF4-FFF2-40B4-BE49-F238E27FC236}">
                <a16:creationId xmlns:a16="http://schemas.microsoft.com/office/drawing/2014/main" id="{AD9B2A40-489A-68F6-38D4-868455A4A784}"/>
              </a:ext>
            </a:extLst>
          </p:cNvPr>
          <p:cNvSpPr txBox="1"/>
          <p:nvPr/>
        </p:nvSpPr>
        <p:spPr>
          <a:xfrm>
            <a:off x="539552" y="2191734"/>
            <a:ext cx="7318573" cy="2646878"/>
          </a:xfrm>
          <a:prstGeom prst="rect">
            <a:avLst/>
          </a:prstGeom>
          <a:noFill/>
        </p:spPr>
        <p:txBody>
          <a:bodyPr wrap="square">
            <a:spAutoFit/>
          </a:bodyPr>
          <a:lstStyle/>
          <a:p>
            <a:pPr marL="0" indent="0">
              <a:buNone/>
            </a:pPr>
            <a:r>
              <a:rPr lang="en-US" sz="2400" b="1" dirty="0"/>
              <a:t>Examples of typical defects and failures for component integration testing include:</a:t>
            </a:r>
          </a:p>
          <a:p>
            <a:endParaRPr lang="en-US" b="1" dirty="0"/>
          </a:p>
          <a:p>
            <a:pPr marL="342900" indent="-342900">
              <a:buFont typeface="Wingdings" panose="05000000000000000000" pitchFamily="2" charset="2"/>
              <a:buChar char="Ø"/>
            </a:pPr>
            <a:r>
              <a:rPr lang="en-US" sz="2000" b="1" dirty="0"/>
              <a:t>Incorrect data or missing data</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Incorrect sequencing or timing of interface calls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Interface mismatch</a:t>
            </a:r>
          </a:p>
        </p:txBody>
      </p:sp>
    </p:spTree>
    <p:extLst>
      <p:ext uri="{BB962C8B-B14F-4D97-AF65-F5344CB8AC3E}">
        <p14:creationId xmlns:p14="http://schemas.microsoft.com/office/powerpoint/2010/main" val="1615526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23</a:t>
            </a:fld>
            <a:endParaRPr lang="en-AU" dirty="0"/>
          </a:p>
        </p:txBody>
      </p:sp>
      <p:sp>
        <p:nvSpPr>
          <p:cNvPr id="6" name="TextBox 5">
            <a:extLst>
              <a:ext uri="{FF2B5EF4-FFF2-40B4-BE49-F238E27FC236}">
                <a16:creationId xmlns:a16="http://schemas.microsoft.com/office/drawing/2014/main" id="{C8EA900C-1055-D336-649C-CDC95CD046A8}"/>
              </a:ext>
            </a:extLst>
          </p:cNvPr>
          <p:cNvSpPr txBox="1"/>
          <p:nvPr/>
        </p:nvSpPr>
        <p:spPr>
          <a:xfrm>
            <a:off x="971600" y="908720"/>
            <a:ext cx="7416824" cy="1938992"/>
          </a:xfrm>
          <a:prstGeom prst="rect">
            <a:avLst/>
          </a:prstGeom>
          <a:noFill/>
        </p:spPr>
        <p:txBody>
          <a:bodyPr wrap="square">
            <a:spAutoFit/>
          </a:bodyPr>
          <a:lstStyle/>
          <a:p>
            <a:br>
              <a:rPr lang="en-US" b="1" dirty="0"/>
            </a:br>
            <a:r>
              <a:rPr lang="en-US" sz="2800" b="1" dirty="0"/>
              <a:t>Examples of typical defects and failures for component integration testing also include:</a:t>
            </a:r>
            <a:br>
              <a:rPr lang="en-US" b="1" dirty="0"/>
            </a:br>
            <a:endParaRPr lang="en-US" dirty="0"/>
          </a:p>
        </p:txBody>
      </p:sp>
      <p:sp>
        <p:nvSpPr>
          <p:cNvPr id="9" name="TextBox 8">
            <a:extLst>
              <a:ext uri="{FF2B5EF4-FFF2-40B4-BE49-F238E27FC236}">
                <a16:creationId xmlns:a16="http://schemas.microsoft.com/office/drawing/2014/main" id="{08C523A7-8B02-9CDA-AA67-B162DC6124B3}"/>
              </a:ext>
            </a:extLst>
          </p:cNvPr>
          <p:cNvSpPr txBox="1"/>
          <p:nvPr/>
        </p:nvSpPr>
        <p:spPr>
          <a:xfrm>
            <a:off x="965633" y="2926022"/>
            <a:ext cx="6886525" cy="2154436"/>
          </a:xfrm>
          <a:prstGeom prst="rect">
            <a:avLst/>
          </a:prstGeom>
          <a:noFill/>
        </p:spPr>
        <p:txBody>
          <a:bodyPr wrap="square">
            <a:spAutoFit/>
          </a:bodyPr>
          <a:lstStyle/>
          <a:p>
            <a:endParaRPr lang="en-US" dirty="0"/>
          </a:p>
          <a:p>
            <a:pPr marL="342900" indent="-342900">
              <a:buFont typeface="Wingdings" panose="05000000000000000000" pitchFamily="2" charset="2"/>
              <a:buChar char="q"/>
            </a:pPr>
            <a:r>
              <a:rPr lang="en-US" sz="2000" b="1" dirty="0"/>
              <a:t>Failures in communication between components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Unhandled or improperly handled communication failures between components</a:t>
            </a:r>
          </a:p>
          <a:p>
            <a:endParaRPr lang="en-US" b="1" dirty="0"/>
          </a:p>
          <a:p>
            <a:endParaRPr lang="en-US" dirty="0"/>
          </a:p>
        </p:txBody>
      </p:sp>
    </p:spTree>
    <p:extLst>
      <p:ext uri="{BB962C8B-B14F-4D97-AF65-F5344CB8AC3E}">
        <p14:creationId xmlns:p14="http://schemas.microsoft.com/office/powerpoint/2010/main" val="2841478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24</a:t>
            </a:fld>
            <a:endParaRPr lang="en-AU" dirty="0"/>
          </a:p>
        </p:txBody>
      </p:sp>
      <p:sp>
        <p:nvSpPr>
          <p:cNvPr id="3" name="TextBox 2">
            <a:extLst>
              <a:ext uri="{FF2B5EF4-FFF2-40B4-BE49-F238E27FC236}">
                <a16:creationId xmlns:a16="http://schemas.microsoft.com/office/drawing/2014/main" id="{DEBEECC8-D307-2950-DBB8-720E98885AAB}"/>
              </a:ext>
            </a:extLst>
          </p:cNvPr>
          <p:cNvSpPr txBox="1"/>
          <p:nvPr/>
        </p:nvSpPr>
        <p:spPr>
          <a:xfrm>
            <a:off x="755576" y="1052736"/>
            <a:ext cx="7102549" cy="1384995"/>
          </a:xfrm>
          <a:prstGeom prst="rect">
            <a:avLst/>
          </a:prstGeom>
          <a:noFill/>
        </p:spPr>
        <p:txBody>
          <a:bodyPr wrap="square">
            <a:spAutoFit/>
          </a:bodyPr>
          <a:lstStyle/>
          <a:p>
            <a:r>
              <a:rPr lang="en-US" sz="2800" b="1" dirty="0"/>
              <a:t>Examples of typical defects and failures for system integration testing also include:</a:t>
            </a:r>
            <a:endParaRPr lang="en-US" sz="2800" dirty="0"/>
          </a:p>
        </p:txBody>
      </p:sp>
      <p:sp>
        <p:nvSpPr>
          <p:cNvPr id="7" name="TextBox 6">
            <a:extLst>
              <a:ext uri="{FF2B5EF4-FFF2-40B4-BE49-F238E27FC236}">
                <a16:creationId xmlns:a16="http://schemas.microsoft.com/office/drawing/2014/main" id="{E13DED4D-9CA7-2A3D-A5A6-65D18B1CAA70}"/>
              </a:ext>
            </a:extLst>
          </p:cNvPr>
          <p:cNvSpPr txBox="1"/>
          <p:nvPr/>
        </p:nvSpPr>
        <p:spPr>
          <a:xfrm>
            <a:off x="721474" y="2780928"/>
            <a:ext cx="7344816" cy="2492990"/>
          </a:xfrm>
          <a:prstGeom prst="rect">
            <a:avLst/>
          </a:prstGeom>
          <a:noFill/>
        </p:spPr>
        <p:txBody>
          <a:bodyPr wrap="square">
            <a:spAutoFit/>
          </a:bodyPr>
          <a:lstStyle/>
          <a:p>
            <a:pPr marL="0" indent="0">
              <a:buNone/>
            </a:pPr>
            <a:endParaRPr lang="en-US" b="1" dirty="0"/>
          </a:p>
          <a:p>
            <a:pPr marL="342900" indent="-342900">
              <a:buFont typeface="Wingdings" panose="05000000000000000000" pitchFamily="2" charset="2"/>
              <a:buChar char="v"/>
            </a:pPr>
            <a:r>
              <a:rPr lang="en-US" sz="2000" b="1" dirty="0"/>
              <a:t>Inconsistent message structures between systems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Incorrect data, missing data, or incorrect data encoding</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Interface mismatch</a:t>
            </a:r>
          </a:p>
          <a:p>
            <a:pPr marL="342900" indent="-342900">
              <a:buFont typeface="Wingdings" panose="05000000000000000000" pitchFamily="2" charset="2"/>
              <a:buChar char="v"/>
            </a:pPr>
            <a:endParaRPr lang="en-US" sz="2000" dirty="0"/>
          </a:p>
          <a:p>
            <a:endParaRPr lang="en-US" dirty="0"/>
          </a:p>
        </p:txBody>
      </p:sp>
    </p:spTree>
    <p:extLst>
      <p:ext uri="{BB962C8B-B14F-4D97-AF65-F5344CB8AC3E}">
        <p14:creationId xmlns:p14="http://schemas.microsoft.com/office/powerpoint/2010/main" val="4024461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25</a:t>
            </a:fld>
            <a:endParaRPr lang="en-AU" dirty="0"/>
          </a:p>
        </p:txBody>
      </p:sp>
      <p:sp>
        <p:nvSpPr>
          <p:cNvPr id="3" name="TextBox 2">
            <a:extLst>
              <a:ext uri="{FF2B5EF4-FFF2-40B4-BE49-F238E27FC236}">
                <a16:creationId xmlns:a16="http://schemas.microsoft.com/office/drawing/2014/main" id="{69F5CFE3-924C-717D-FFFF-423A90875A0D}"/>
              </a:ext>
            </a:extLst>
          </p:cNvPr>
          <p:cNvSpPr txBox="1"/>
          <p:nvPr/>
        </p:nvSpPr>
        <p:spPr>
          <a:xfrm>
            <a:off x="827584" y="1124744"/>
            <a:ext cx="7344816" cy="1384995"/>
          </a:xfrm>
          <a:prstGeom prst="rect">
            <a:avLst/>
          </a:prstGeom>
          <a:noFill/>
        </p:spPr>
        <p:txBody>
          <a:bodyPr wrap="square">
            <a:spAutoFit/>
          </a:bodyPr>
          <a:lstStyle/>
          <a:p>
            <a:r>
              <a:rPr lang="en-US" sz="2800" b="1" dirty="0"/>
              <a:t>Examples of typical defects and failures for system integration testing also include:</a:t>
            </a:r>
            <a:endParaRPr lang="en-US" sz="2800" dirty="0"/>
          </a:p>
        </p:txBody>
      </p:sp>
      <p:sp>
        <p:nvSpPr>
          <p:cNvPr id="7" name="TextBox 6">
            <a:extLst>
              <a:ext uri="{FF2B5EF4-FFF2-40B4-BE49-F238E27FC236}">
                <a16:creationId xmlns:a16="http://schemas.microsoft.com/office/drawing/2014/main" id="{1097A556-9596-EDB7-8F6A-7331319B126E}"/>
              </a:ext>
            </a:extLst>
          </p:cNvPr>
          <p:cNvSpPr txBox="1"/>
          <p:nvPr/>
        </p:nvSpPr>
        <p:spPr>
          <a:xfrm>
            <a:off x="827584" y="2996952"/>
            <a:ext cx="6768604" cy="1877437"/>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Ø"/>
            </a:pPr>
            <a:r>
              <a:rPr lang="en-US" sz="2000" b="1" dirty="0"/>
              <a:t>Failures in communication between systems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Unhandled or improperly handled communication failures between systems</a:t>
            </a:r>
          </a:p>
          <a:p>
            <a:endParaRPr lang="en-US" dirty="0"/>
          </a:p>
        </p:txBody>
      </p:sp>
    </p:spTree>
    <p:extLst>
      <p:ext uri="{BB962C8B-B14F-4D97-AF65-F5344CB8AC3E}">
        <p14:creationId xmlns:p14="http://schemas.microsoft.com/office/powerpoint/2010/main" val="28124579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26</a:t>
            </a:fld>
            <a:endParaRPr lang="en-AU" dirty="0"/>
          </a:p>
        </p:txBody>
      </p:sp>
      <p:sp>
        <p:nvSpPr>
          <p:cNvPr id="3" name="TextBox 2">
            <a:extLst>
              <a:ext uri="{FF2B5EF4-FFF2-40B4-BE49-F238E27FC236}">
                <a16:creationId xmlns:a16="http://schemas.microsoft.com/office/drawing/2014/main" id="{5509FF90-3855-869A-A53B-29D60CF1F6F4}"/>
              </a:ext>
            </a:extLst>
          </p:cNvPr>
          <p:cNvSpPr txBox="1"/>
          <p:nvPr/>
        </p:nvSpPr>
        <p:spPr>
          <a:xfrm>
            <a:off x="827584" y="1268760"/>
            <a:ext cx="6552728" cy="523220"/>
          </a:xfrm>
          <a:prstGeom prst="rect">
            <a:avLst/>
          </a:prstGeom>
          <a:noFill/>
        </p:spPr>
        <p:txBody>
          <a:bodyPr wrap="square">
            <a:spAutoFit/>
          </a:bodyPr>
          <a:lstStyle/>
          <a:p>
            <a:r>
              <a:rPr lang="en-US" sz="2800" b="1" dirty="0"/>
              <a:t>System Testing - as a Test Level</a:t>
            </a:r>
            <a:endParaRPr lang="en-US" sz="2800" dirty="0"/>
          </a:p>
        </p:txBody>
      </p:sp>
      <p:sp>
        <p:nvSpPr>
          <p:cNvPr id="7" name="TextBox 6">
            <a:extLst>
              <a:ext uri="{FF2B5EF4-FFF2-40B4-BE49-F238E27FC236}">
                <a16:creationId xmlns:a16="http://schemas.microsoft.com/office/drawing/2014/main" id="{71922C6C-14BB-773A-4E89-C327056E4E06}"/>
              </a:ext>
            </a:extLst>
          </p:cNvPr>
          <p:cNvSpPr txBox="1"/>
          <p:nvPr/>
        </p:nvSpPr>
        <p:spPr>
          <a:xfrm>
            <a:off x="719572" y="2132856"/>
            <a:ext cx="7704856" cy="1600438"/>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System testing focuses on the behavior and capabilities of a whole system or product, often considering the end-to-end tasks the system can perform and the non-functional behaviors it exhibits while performing those tasks</a:t>
            </a:r>
          </a:p>
        </p:txBody>
      </p:sp>
      <p:pic>
        <p:nvPicPr>
          <p:cNvPr id="9" name="Picture 8">
            <a:extLst>
              <a:ext uri="{FF2B5EF4-FFF2-40B4-BE49-F238E27FC236}">
                <a16:creationId xmlns:a16="http://schemas.microsoft.com/office/drawing/2014/main" id="{575624FC-3411-1FF3-C9F2-3D215D4E0300}"/>
              </a:ext>
            </a:extLst>
          </p:cNvPr>
          <p:cNvPicPr>
            <a:picLocks noChangeAspect="1"/>
          </p:cNvPicPr>
          <p:nvPr/>
        </p:nvPicPr>
        <p:blipFill>
          <a:blip r:embed="rId2"/>
          <a:stretch>
            <a:fillRect/>
          </a:stretch>
        </p:blipFill>
        <p:spPr>
          <a:xfrm>
            <a:off x="5220072" y="3733294"/>
            <a:ext cx="2880320" cy="2241897"/>
          </a:xfrm>
          <a:prstGeom prst="rect">
            <a:avLst/>
          </a:prstGeom>
        </p:spPr>
      </p:pic>
    </p:spTree>
    <p:extLst>
      <p:ext uri="{BB962C8B-B14F-4D97-AF65-F5344CB8AC3E}">
        <p14:creationId xmlns:p14="http://schemas.microsoft.com/office/powerpoint/2010/main" val="1633776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27</a:t>
            </a:fld>
            <a:endParaRPr lang="en-AU" dirty="0"/>
          </a:p>
        </p:txBody>
      </p:sp>
      <p:sp>
        <p:nvSpPr>
          <p:cNvPr id="3" name="TextBox 2">
            <a:extLst>
              <a:ext uri="{FF2B5EF4-FFF2-40B4-BE49-F238E27FC236}">
                <a16:creationId xmlns:a16="http://schemas.microsoft.com/office/drawing/2014/main" id="{AF2C3B9C-6D64-E0A6-0242-A30128BA77B8}"/>
              </a:ext>
            </a:extLst>
          </p:cNvPr>
          <p:cNvSpPr txBox="1"/>
          <p:nvPr/>
        </p:nvSpPr>
        <p:spPr>
          <a:xfrm>
            <a:off x="611560" y="1268760"/>
            <a:ext cx="7056636" cy="523220"/>
          </a:xfrm>
          <a:prstGeom prst="rect">
            <a:avLst/>
          </a:prstGeom>
          <a:noFill/>
        </p:spPr>
        <p:txBody>
          <a:bodyPr wrap="square">
            <a:spAutoFit/>
          </a:bodyPr>
          <a:lstStyle/>
          <a:p>
            <a:r>
              <a:rPr lang="en-US" sz="2800" b="1" dirty="0"/>
              <a:t>Objectives of system testing include:</a:t>
            </a:r>
            <a:endParaRPr lang="en-US" sz="2800" dirty="0"/>
          </a:p>
        </p:txBody>
      </p:sp>
      <p:sp>
        <p:nvSpPr>
          <p:cNvPr id="7" name="TextBox 6">
            <a:extLst>
              <a:ext uri="{FF2B5EF4-FFF2-40B4-BE49-F238E27FC236}">
                <a16:creationId xmlns:a16="http://schemas.microsoft.com/office/drawing/2014/main" id="{AA7C4DDF-93B2-C031-FBF6-64FF6B4CC90A}"/>
              </a:ext>
            </a:extLst>
          </p:cNvPr>
          <p:cNvSpPr txBox="1"/>
          <p:nvPr/>
        </p:nvSpPr>
        <p:spPr>
          <a:xfrm>
            <a:off x="539552" y="2160957"/>
            <a:ext cx="7056636" cy="2831544"/>
          </a:xfrm>
          <a:prstGeom prst="rect">
            <a:avLst/>
          </a:prstGeom>
          <a:noFill/>
        </p:spPr>
        <p:txBody>
          <a:bodyPr wrap="square">
            <a:spAutoFit/>
          </a:bodyPr>
          <a:lstStyle/>
          <a:p>
            <a:pPr marL="0" indent="0">
              <a:buNone/>
            </a:pPr>
            <a:endParaRPr lang="en-US" b="1" dirty="0"/>
          </a:p>
          <a:p>
            <a:pPr marL="342900" indent="-342900">
              <a:buFont typeface="Wingdings" panose="05000000000000000000" pitchFamily="2" charset="2"/>
              <a:buChar char="v"/>
            </a:pPr>
            <a:r>
              <a:rPr lang="en-US" sz="2000" b="1" dirty="0"/>
              <a:t>Reducing risk</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Verifying whether the functional and non-functional behaviors of the system are as designed and specified</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Validating that the system is complete and will work as expected</a:t>
            </a:r>
          </a:p>
        </p:txBody>
      </p:sp>
    </p:spTree>
    <p:extLst>
      <p:ext uri="{BB962C8B-B14F-4D97-AF65-F5344CB8AC3E}">
        <p14:creationId xmlns:p14="http://schemas.microsoft.com/office/powerpoint/2010/main" val="9914458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28</a:t>
            </a:fld>
            <a:endParaRPr lang="en-AU" dirty="0"/>
          </a:p>
        </p:txBody>
      </p:sp>
      <p:sp>
        <p:nvSpPr>
          <p:cNvPr id="3" name="TextBox 2">
            <a:extLst>
              <a:ext uri="{FF2B5EF4-FFF2-40B4-BE49-F238E27FC236}">
                <a16:creationId xmlns:a16="http://schemas.microsoft.com/office/drawing/2014/main" id="{C75140DE-120D-0F29-43A3-E92A5AA84D53}"/>
              </a:ext>
            </a:extLst>
          </p:cNvPr>
          <p:cNvSpPr txBox="1"/>
          <p:nvPr/>
        </p:nvSpPr>
        <p:spPr>
          <a:xfrm>
            <a:off x="755576" y="1196752"/>
            <a:ext cx="7416824" cy="523220"/>
          </a:xfrm>
          <a:prstGeom prst="rect">
            <a:avLst/>
          </a:prstGeom>
          <a:noFill/>
        </p:spPr>
        <p:txBody>
          <a:bodyPr wrap="square">
            <a:spAutoFit/>
          </a:bodyPr>
          <a:lstStyle/>
          <a:p>
            <a:r>
              <a:rPr lang="en-US" sz="2800" b="1" dirty="0"/>
              <a:t>Objectives of system testing also include:</a:t>
            </a:r>
            <a:endParaRPr lang="en-US" sz="2800" dirty="0"/>
          </a:p>
        </p:txBody>
      </p:sp>
      <p:sp>
        <p:nvSpPr>
          <p:cNvPr id="7" name="TextBox 6">
            <a:extLst>
              <a:ext uri="{FF2B5EF4-FFF2-40B4-BE49-F238E27FC236}">
                <a16:creationId xmlns:a16="http://schemas.microsoft.com/office/drawing/2014/main" id="{E66FA1EF-72AD-A90F-E6FA-80300DF7636E}"/>
              </a:ext>
            </a:extLst>
          </p:cNvPr>
          <p:cNvSpPr txBox="1"/>
          <p:nvPr/>
        </p:nvSpPr>
        <p:spPr>
          <a:xfrm>
            <a:off x="755576" y="2160957"/>
            <a:ext cx="7562850" cy="2800767"/>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Building confidence in the quality of the system as a whole</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Finding defects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Preventing defects from escaping to higher test levels or production</a:t>
            </a:r>
          </a:p>
          <a:p>
            <a:endParaRPr lang="en-US" dirty="0"/>
          </a:p>
        </p:txBody>
      </p:sp>
    </p:spTree>
    <p:extLst>
      <p:ext uri="{BB962C8B-B14F-4D97-AF65-F5344CB8AC3E}">
        <p14:creationId xmlns:p14="http://schemas.microsoft.com/office/powerpoint/2010/main" val="145141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29</a:t>
            </a:fld>
            <a:endParaRPr lang="en-AU" dirty="0"/>
          </a:p>
        </p:txBody>
      </p:sp>
      <p:sp>
        <p:nvSpPr>
          <p:cNvPr id="3" name="TextBox 2">
            <a:extLst>
              <a:ext uri="{FF2B5EF4-FFF2-40B4-BE49-F238E27FC236}">
                <a16:creationId xmlns:a16="http://schemas.microsoft.com/office/drawing/2014/main" id="{A4B15EF1-DE4C-B080-9803-D597F2DD6665}"/>
              </a:ext>
            </a:extLst>
          </p:cNvPr>
          <p:cNvSpPr txBox="1"/>
          <p:nvPr/>
        </p:nvSpPr>
        <p:spPr>
          <a:xfrm>
            <a:off x="755576" y="1484784"/>
            <a:ext cx="5111224" cy="523220"/>
          </a:xfrm>
          <a:prstGeom prst="rect">
            <a:avLst/>
          </a:prstGeom>
          <a:noFill/>
        </p:spPr>
        <p:txBody>
          <a:bodyPr wrap="square">
            <a:spAutoFit/>
          </a:bodyPr>
          <a:lstStyle/>
          <a:p>
            <a:r>
              <a:rPr lang="en-US" sz="2800" b="1" dirty="0"/>
              <a:t>Test basis </a:t>
            </a:r>
            <a:endParaRPr lang="en-US" sz="2800" dirty="0"/>
          </a:p>
        </p:txBody>
      </p:sp>
      <p:sp>
        <p:nvSpPr>
          <p:cNvPr id="7" name="TextBox 6">
            <a:extLst>
              <a:ext uri="{FF2B5EF4-FFF2-40B4-BE49-F238E27FC236}">
                <a16:creationId xmlns:a16="http://schemas.microsoft.com/office/drawing/2014/main" id="{05C6AFC2-60E5-E7FD-831B-5F29E1A56F73}"/>
              </a:ext>
            </a:extLst>
          </p:cNvPr>
          <p:cNvSpPr txBox="1"/>
          <p:nvPr/>
        </p:nvSpPr>
        <p:spPr>
          <a:xfrm>
            <a:off x="755576" y="2167116"/>
            <a:ext cx="7344816" cy="3170099"/>
          </a:xfrm>
          <a:prstGeom prst="rect">
            <a:avLst/>
          </a:prstGeom>
          <a:noFill/>
        </p:spPr>
        <p:txBody>
          <a:bodyPr wrap="square">
            <a:spAutoFit/>
          </a:bodyPr>
          <a:lstStyle/>
          <a:p>
            <a:pPr marL="342900" indent="-342900">
              <a:buFont typeface="Wingdings" panose="05000000000000000000" pitchFamily="2" charset="2"/>
              <a:buChar char="v"/>
            </a:pPr>
            <a:r>
              <a:rPr lang="en-US" sz="2000" b="1" dirty="0"/>
              <a:t>Examples of work products that can be used as a test basis for system testing include:</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t>System and software requirement specifications (functional and non-functional)</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Risk analysis reports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Use cases (how service/ software could potentially be used)</a:t>
            </a:r>
          </a:p>
        </p:txBody>
      </p:sp>
    </p:spTree>
    <p:extLst>
      <p:ext uri="{BB962C8B-B14F-4D97-AF65-F5344CB8AC3E}">
        <p14:creationId xmlns:p14="http://schemas.microsoft.com/office/powerpoint/2010/main" val="1406461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a:t>
            </a:fld>
            <a:endParaRPr lang="en-AU" dirty="0"/>
          </a:p>
        </p:txBody>
      </p:sp>
      <p:sp>
        <p:nvSpPr>
          <p:cNvPr id="6" name="TextBox 5">
            <a:extLst>
              <a:ext uri="{FF2B5EF4-FFF2-40B4-BE49-F238E27FC236}">
                <a16:creationId xmlns:a16="http://schemas.microsoft.com/office/drawing/2014/main" id="{9628BF2A-2ADF-C592-7909-FDCEAF83FC39}"/>
              </a:ext>
            </a:extLst>
          </p:cNvPr>
          <p:cNvSpPr txBox="1"/>
          <p:nvPr/>
        </p:nvSpPr>
        <p:spPr>
          <a:xfrm>
            <a:off x="1259632" y="1268760"/>
            <a:ext cx="6336556" cy="954107"/>
          </a:xfrm>
          <a:prstGeom prst="rect">
            <a:avLst/>
          </a:prstGeom>
          <a:noFill/>
        </p:spPr>
        <p:txBody>
          <a:bodyPr wrap="square">
            <a:spAutoFit/>
          </a:bodyPr>
          <a:lstStyle/>
          <a:p>
            <a:r>
              <a:rPr lang="en-US" sz="2800" b="1" dirty="0"/>
              <a:t>Software Development Lifecycle Models</a:t>
            </a:r>
            <a:endParaRPr lang="en-US" sz="2800" dirty="0"/>
          </a:p>
        </p:txBody>
      </p:sp>
      <p:sp>
        <p:nvSpPr>
          <p:cNvPr id="9" name="TextBox 8">
            <a:extLst>
              <a:ext uri="{FF2B5EF4-FFF2-40B4-BE49-F238E27FC236}">
                <a16:creationId xmlns:a16="http://schemas.microsoft.com/office/drawing/2014/main" id="{37AA9D42-5B52-F821-35FB-FAF2A74A61EF}"/>
              </a:ext>
            </a:extLst>
          </p:cNvPr>
          <p:cNvSpPr txBox="1"/>
          <p:nvPr/>
        </p:nvSpPr>
        <p:spPr>
          <a:xfrm>
            <a:off x="1259632" y="2299456"/>
            <a:ext cx="6840760" cy="1938992"/>
          </a:xfrm>
          <a:prstGeom prst="rect">
            <a:avLst/>
          </a:prstGeom>
          <a:noFill/>
        </p:spPr>
        <p:txBody>
          <a:bodyPr wrap="square">
            <a:spAutoFit/>
          </a:bodyPr>
          <a:lstStyle/>
          <a:p>
            <a:pPr marL="0" indent="0">
              <a:buNone/>
            </a:pPr>
            <a:endParaRPr lang="en-US" sz="2000" dirty="0"/>
          </a:p>
          <a:p>
            <a:pPr marL="342900" indent="-342900">
              <a:buFont typeface="Wingdings" panose="05000000000000000000" pitchFamily="2" charset="2"/>
              <a:buChar char="Ø"/>
            </a:pPr>
            <a:r>
              <a:rPr lang="en-US" sz="2000" b="1" dirty="0"/>
              <a:t>A software development lifecycle model describes the types of activity performed at each stage in a software development project, and how the activities relate to one another logically and chronologically</a:t>
            </a:r>
          </a:p>
        </p:txBody>
      </p:sp>
    </p:spTree>
    <p:extLst>
      <p:ext uri="{BB962C8B-B14F-4D97-AF65-F5344CB8AC3E}">
        <p14:creationId xmlns:p14="http://schemas.microsoft.com/office/powerpoint/2010/main" val="2620424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30</a:t>
            </a:fld>
            <a:endParaRPr lang="en-AU" dirty="0"/>
          </a:p>
        </p:txBody>
      </p:sp>
      <p:sp>
        <p:nvSpPr>
          <p:cNvPr id="3" name="TextBox 2">
            <a:extLst>
              <a:ext uri="{FF2B5EF4-FFF2-40B4-BE49-F238E27FC236}">
                <a16:creationId xmlns:a16="http://schemas.microsoft.com/office/drawing/2014/main" id="{97AAD6C0-C240-198A-94AD-213D665EA93A}"/>
              </a:ext>
            </a:extLst>
          </p:cNvPr>
          <p:cNvSpPr txBox="1"/>
          <p:nvPr/>
        </p:nvSpPr>
        <p:spPr>
          <a:xfrm>
            <a:off x="1043608" y="836712"/>
            <a:ext cx="7200800" cy="1938992"/>
          </a:xfrm>
          <a:prstGeom prst="rect">
            <a:avLst/>
          </a:prstGeom>
          <a:noFill/>
        </p:spPr>
        <p:txBody>
          <a:bodyPr wrap="square">
            <a:spAutoFit/>
          </a:bodyPr>
          <a:lstStyle/>
          <a:p>
            <a:br>
              <a:rPr lang="en-US" sz="1800" dirty="0"/>
            </a:br>
            <a:r>
              <a:rPr lang="en-US" sz="2800" b="1" dirty="0"/>
              <a:t>Examples of work products that can be used as a test basis for system testing also include:</a:t>
            </a:r>
            <a:br>
              <a:rPr lang="en-US" dirty="0"/>
            </a:br>
            <a:endParaRPr lang="en-US" dirty="0"/>
          </a:p>
        </p:txBody>
      </p:sp>
      <p:sp>
        <p:nvSpPr>
          <p:cNvPr id="7" name="TextBox 6">
            <a:extLst>
              <a:ext uri="{FF2B5EF4-FFF2-40B4-BE49-F238E27FC236}">
                <a16:creationId xmlns:a16="http://schemas.microsoft.com/office/drawing/2014/main" id="{E45E0502-AF8F-0B07-66A1-59A18805BD39}"/>
              </a:ext>
            </a:extLst>
          </p:cNvPr>
          <p:cNvSpPr txBox="1"/>
          <p:nvPr/>
        </p:nvSpPr>
        <p:spPr>
          <a:xfrm>
            <a:off x="1043608" y="2775704"/>
            <a:ext cx="6320255" cy="2800767"/>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ü"/>
            </a:pPr>
            <a:r>
              <a:rPr lang="en-US" sz="2000" b="1" dirty="0"/>
              <a:t>Epics and user stories</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Models of system behavior</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State diagrams</a:t>
            </a:r>
          </a:p>
          <a:p>
            <a:pPr marL="342900" indent="-342900">
              <a:buFont typeface="Wingdings" panose="05000000000000000000" pitchFamily="2" charset="2"/>
              <a:buChar char="ü"/>
            </a:pPr>
            <a:endParaRPr lang="en-US" sz="2000" b="1" dirty="0"/>
          </a:p>
          <a:p>
            <a:pPr marL="342900" indent="-342900">
              <a:buFont typeface="Wingdings" panose="05000000000000000000" pitchFamily="2" charset="2"/>
              <a:buChar char="ü"/>
            </a:pPr>
            <a:r>
              <a:rPr lang="en-US" sz="2000" b="1" dirty="0"/>
              <a:t>System and user manuals</a:t>
            </a:r>
          </a:p>
          <a:p>
            <a:endParaRPr lang="en-US" dirty="0"/>
          </a:p>
        </p:txBody>
      </p:sp>
    </p:spTree>
    <p:extLst>
      <p:ext uri="{BB962C8B-B14F-4D97-AF65-F5344CB8AC3E}">
        <p14:creationId xmlns:p14="http://schemas.microsoft.com/office/powerpoint/2010/main" val="15886940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31</a:t>
            </a:fld>
            <a:endParaRPr lang="en-AU" dirty="0"/>
          </a:p>
        </p:txBody>
      </p:sp>
      <p:sp>
        <p:nvSpPr>
          <p:cNvPr id="3" name="TextBox 2">
            <a:extLst>
              <a:ext uri="{FF2B5EF4-FFF2-40B4-BE49-F238E27FC236}">
                <a16:creationId xmlns:a16="http://schemas.microsoft.com/office/drawing/2014/main" id="{70B88180-876F-1147-CF1F-51F4B888A444}"/>
              </a:ext>
            </a:extLst>
          </p:cNvPr>
          <p:cNvSpPr txBox="1"/>
          <p:nvPr/>
        </p:nvSpPr>
        <p:spPr>
          <a:xfrm>
            <a:off x="1115616" y="1268760"/>
            <a:ext cx="5002731" cy="523220"/>
          </a:xfrm>
          <a:prstGeom prst="rect">
            <a:avLst/>
          </a:prstGeom>
          <a:noFill/>
        </p:spPr>
        <p:txBody>
          <a:bodyPr wrap="square">
            <a:spAutoFit/>
          </a:bodyPr>
          <a:lstStyle/>
          <a:p>
            <a:r>
              <a:rPr lang="en-US" sz="2800" b="1" dirty="0"/>
              <a:t>Test objects</a:t>
            </a:r>
            <a:endParaRPr lang="en-US" sz="2800" dirty="0"/>
          </a:p>
        </p:txBody>
      </p:sp>
      <p:sp>
        <p:nvSpPr>
          <p:cNvPr id="7" name="TextBox 6">
            <a:extLst>
              <a:ext uri="{FF2B5EF4-FFF2-40B4-BE49-F238E27FC236}">
                <a16:creationId xmlns:a16="http://schemas.microsoft.com/office/drawing/2014/main" id="{86C3081C-EC2C-5CFE-0217-8B2E9688AB89}"/>
              </a:ext>
            </a:extLst>
          </p:cNvPr>
          <p:cNvSpPr txBox="1"/>
          <p:nvPr/>
        </p:nvSpPr>
        <p:spPr>
          <a:xfrm>
            <a:off x="1115616" y="2204864"/>
            <a:ext cx="6336704" cy="1631216"/>
          </a:xfrm>
          <a:prstGeom prst="rect">
            <a:avLst/>
          </a:prstGeom>
          <a:noFill/>
        </p:spPr>
        <p:txBody>
          <a:bodyPr wrap="square">
            <a:spAutoFit/>
          </a:bodyPr>
          <a:lstStyle/>
          <a:p>
            <a:pPr marL="342900" indent="-342900">
              <a:buFont typeface="Wingdings" panose="05000000000000000000" pitchFamily="2" charset="2"/>
              <a:buChar char="q"/>
            </a:pPr>
            <a:r>
              <a:rPr lang="en-US" sz="2000" b="1" dirty="0"/>
              <a:t>Typical test objects for system testing include:</a:t>
            </a:r>
          </a:p>
          <a:p>
            <a:pPr marL="342900" indent="-342900">
              <a:buFont typeface="Wingdings" panose="05000000000000000000" pitchFamily="2" charset="2"/>
              <a:buChar char="q"/>
            </a:pPr>
            <a:endParaRPr lang="en-US" sz="2000" dirty="0"/>
          </a:p>
          <a:p>
            <a:pPr marL="342900" indent="-342900">
              <a:buFont typeface="Wingdings" panose="05000000000000000000" pitchFamily="2" charset="2"/>
              <a:buChar char="q"/>
            </a:pPr>
            <a:r>
              <a:rPr lang="en-US" sz="2000" b="1" dirty="0"/>
              <a:t>Applications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Hardware/software systems</a:t>
            </a:r>
          </a:p>
        </p:txBody>
      </p:sp>
    </p:spTree>
    <p:extLst>
      <p:ext uri="{BB962C8B-B14F-4D97-AF65-F5344CB8AC3E}">
        <p14:creationId xmlns:p14="http://schemas.microsoft.com/office/powerpoint/2010/main" val="42038258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32</a:t>
            </a:fld>
            <a:endParaRPr lang="en-AU" dirty="0"/>
          </a:p>
        </p:txBody>
      </p:sp>
      <p:sp>
        <p:nvSpPr>
          <p:cNvPr id="3" name="TextBox 2">
            <a:extLst>
              <a:ext uri="{FF2B5EF4-FFF2-40B4-BE49-F238E27FC236}">
                <a16:creationId xmlns:a16="http://schemas.microsoft.com/office/drawing/2014/main" id="{63B3C8DD-0C88-1259-CDA5-79D6797480E1}"/>
              </a:ext>
            </a:extLst>
          </p:cNvPr>
          <p:cNvSpPr txBox="1"/>
          <p:nvPr/>
        </p:nvSpPr>
        <p:spPr>
          <a:xfrm>
            <a:off x="971600" y="1340768"/>
            <a:ext cx="5146747" cy="523220"/>
          </a:xfrm>
          <a:prstGeom prst="rect">
            <a:avLst/>
          </a:prstGeom>
          <a:noFill/>
        </p:spPr>
        <p:txBody>
          <a:bodyPr wrap="square">
            <a:spAutoFit/>
          </a:bodyPr>
          <a:lstStyle/>
          <a:p>
            <a:r>
              <a:rPr lang="en-US" sz="2800" b="1" dirty="0"/>
              <a:t>Test objects also include:</a:t>
            </a:r>
            <a:endParaRPr lang="en-US" sz="2800" dirty="0"/>
          </a:p>
        </p:txBody>
      </p:sp>
      <p:sp>
        <p:nvSpPr>
          <p:cNvPr id="7" name="TextBox 6">
            <a:extLst>
              <a:ext uri="{FF2B5EF4-FFF2-40B4-BE49-F238E27FC236}">
                <a16:creationId xmlns:a16="http://schemas.microsoft.com/office/drawing/2014/main" id="{BA2E1A47-21E5-B30C-5580-A305765F8BC9}"/>
              </a:ext>
            </a:extLst>
          </p:cNvPr>
          <p:cNvSpPr txBox="1"/>
          <p:nvPr/>
        </p:nvSpPr>
        <p:spPr>
          <a:xfrm>
            <a:off x="899592" y="2299456"/>
            <a:ext cx="6840760" cy="2185214"/>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q"/>
            </a:pPr>
            <a:r>
              <a:rPr lang="en-US" sz="2000" b="1" dirty="0"/>
              <a:t>Operating systems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The system under test (SUT)</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System configuration and configuration data</a:t>
            </a:r>
          </a:p>
          <a:p>
            <a:endParaRPr lang="en-US" dirty="0"/>
          </a:p>
        </p:txBody>
      </p:sp>
    </p:spTree>
    <p:extLst>
      <p:ext uri="{BB962C8B-B14F-4D97-AF65-F5344CB8AC3E}">
        <p14:creationId xmlns:p14="http://schemas.microsoft.com/office/powerpoint/2010/main" val="385797649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33</a:t>
            </a:fld>
            <a:endParaRPr lang="en-AU" dirty="0"/>
          </a:p>
        </p:txBody>
      </p:sp>
      <p:sp>
        <p:nvSpPr>
          <p:cNvPr id="3" name="TextBox 2">
            <a:extLst>
              <a:ext uri="{FF2B5EF4-FFF2-40B4-BE49-F238E27FC236}">
                <a16:creationId xmlns:a16="http://schemas.microsoft.com/office/drawing/2014/main" id="{9A6BB3C5-5598-792D-1C21-0AB0FAB31B55}"/>
              </a:ext>
            </a:extLst>
          </p:cNvPr>
          <p:cNvSpPr txBox="1"/>
          <p:nvPr/>
        </p:nvSpPr>
        <p:spPr>
          <a:xfrm>
            <a:off x="827584" y="1196752"/>
            <a:ext cx="5290763" cy="523220"/>
          </a:xfrm>
          <a:prstGeom prst="rect">
            <a:avLst/>
          </a:prstGeom>
          <a:noFill/>
        </p:spPr>
        <p:txBody>
          <a:bodyPr wrap="square">
            <a:spAutoFit/>
          </a:bodyPr>
          <a:lstStyle/>
          <a:p>
            <a:r>
              <a:rPr lang="en-US" sz="2800" b="1" dirty="0"/>
              <a:t>Typical defects and failures</a:t>
            </a:r>
            <a:endParaRPr lang="en-US" sz="2800" dirty="0"/>
          </a:p>
        </p:txBody>
      </p:sp>
      <p:sp>
        <p:nvSpPr>
          <p:cNvPr id="7" name="TextBox 6">
            <a:extLst>
              <a:ext uri="{FF2B5EF4-FFF2-40B4-BE49-F238E27FC236}">
                <a16:creationId xmlns:a16="http://schemas.microsoft.com/office/drawing/2014/main" id="{1AB22BEB-046B-C4FF-3FF5-FC92DC3906FD}"/>
              </a:ext>
            </a:extLst>
          </p:cNvPr>
          <p:cNvSpPr txBox="1"/>
          <p:nvPr/>
        </p:nvSpPr>
        <p:spPr>
          <a:xfrm>
            <a:off x="827584" y="2348880"/>
            <a:ext cx="6480720" cy="3170099"/>
          </a:xfrm>
          <a:prstGeom prst="rect">
            <a:avLst/>
          </a:prstGeom>
          <a:noFill/>
        </p:spPr>
        <p:txBody>
          <a:bodyPr wrap="square">
            <a:spAutoFit/>
          </a:bodyPr>
          <a:lstStyle/>
          <a:p>
            <a:pPr marL="342900" indent="-342900">
              <a:buFont typeface="Wingdings" panose="05000000000000000000" pitchFamily="2" charset="2"/>
              <a:buChar char="Ø"/>
            </a:pPr>
            <a:r>
              <a:rPr lang="en-US" sz="2000" b="1" dirty="0"/>
              <a:t>Examples of typical defects and failures for system testing include:</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t>Incorrect calculations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Incorrect or unexpected system functional or non-functional behavior</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Incorrect control and/or data flows within the system</a:t>
            </a:r>
          </a:p>
        </p:txBody>
      </p:sp>
    </p:spTree>
    <p:extLst>
      <p:ext uri="{BB962C8B-B14F-4D97-AF65-F5344CB8AC3E}">
        <p14:creationId xmlns:p14="http://schemas.microsoft.com/office/powerpoint/2010/main" val="10939296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34</a:t>
            </a:fld>
            <a:endParaRPr lang="en-AU" dirty="0"/>
          </a:p>
        </p:txBody>
      </p:sp>
      <p:sp>
        <p:nvSpPr>
          <p:cNvPr id="3" name="TextBox 2">
            <a:extLst>
              <a:ext uri="{FF2B5EF4-FFF2-40B4-BE49-F238E27FC236}">
                <a16:creationId xmlns:a16="http://schemas.microsoft.com/office/drawing/2014/main" id="{3907F9D9-E342-86CE-0568-EAE719C5FA3B}"/>
              </a:ext>
            </a:extLst>
          </p:cNvPr>
          <p:cNvSpPr txBox="1"/>
          <p:nvPr/>
        </p:nvSpPr>
        <p:spPr>
          <a:xfrm>
            <a:off x="1187624" y="764704"/>
            <a:ext cx="6814516" cy="1938992"/>
          </a:xfrm>
          <a:prstGeom prst="rect">
            <a:avLst/>
          </a:prstGeom>
          <a:noFill/>
        </p:spPr>
        <p:txBody>
          <a:bodyPr wrap="square">
            <a:spAutoFit/>
          </a:bodyPr>
          <a:lstStyle/>
          <a:p>
            <a:br>
              <a:rPr lang="en-US" dirty="0"/>
            </a:br>
            <a:r>
              <a:rPr lang="en-US" sz="2800" b="1" dirty="0"/>
              <a:t>Examples of typical defects and failures for system testing also include</a:t>
            </a:r>
            <a:r>
              <a:rPr lang="en-US" sz="2800" dirty="0"/>
              <a:t>:</a:t>
            </a:r>
            <a:br>
              <a:rPr lang="en-US" dirty="0"/>
            </a:br>
            <a:endParaRPr lang="en-US" dirty="0"/>
          </a:p>
        </p:txBody>
      </p:sp>
      <p:sp>
        <p:nvSpPr>
          <p:cNvPr id="7" name="TextBox 6">
            <a:extLst>
              <a:ext uri="{FF2B5EF4-FFF2-40B4-BE49-F238E27FC236}">
                <a16:creationId xmlns:a16="http://schemas.microsoft.com/office/drawing/2014/main" id="{0657D5DD-8652-A873-D8F0-AA37468DCD15}"/>
              </a:ext>
            </a:extLst>
          </p:cNvPr>
          <p:cNvSpPr txBox="1"/>
          <p:nvPr/>
        </p:nvSpPr>
        <p:spPr>
          <a:xfrm>
            <a:off x="1032879" y="2703696"/>
            <a:ext cx="6814517" cy="3108543"/>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
            </a:pPr>
            <a:r>
              <a:rPr lang="en-US" sz="2000" b="1" dirty="0"/>
              <a:t>Failure to properly and completely carry out end-to-end functional tasks</a:t>
            </a:r>
          </a:p>
          <a:p>
            <a:pPr marL="342900" indent="-342900">
              <a:buFont typeface="Wingdings" panose="05000000000000000000" pitchFamily="2" charset="2"/>
              <a:buChar char="§"/>
            </a:pPr>
            <a:endParaRPr lang="en-US" sz="2000" b="1" dirty="0"/>
          </a:p>
          <a:p>
            <a:pPr marL="342900" indent="-342900">
              <a:buFont typeface="Wingdings" panose="05000000000000000000" pitchFamily="2" charset="2"/>
              <a:buChar char="§"/>
            </a:pPr>
            <a:r>
              <a:rPr lang="en-US" sz="2000" b="1" dirty="0"/>
              <a:t>Failure of the system to work properly in the system environment(s)</a:t>
            </a:r>
          </a:p>
          <a:p>
            <a:pPr marL="342900" indent="-342900">
              <a:buFont typeface="Wingdings" panose="05000000000000000000" pitchFamily="2" charset="2"/>
              <a:buChar char="§"/>
            </a:pPr>
            <a:endParaRPr lang="en-US" sz="2000" b="1" dirty="0"/>
          </a:p>
          <a:p>
            <a:pPr marL="342900" indent="-342900">
              <a:buFont typeface="Wingdings" panose="05000000000000000000" pitchFamily="2" charset="2"/>
              <a:buChar char="§"/>
            </a:pPr>
            <a:r>
              <a:rPr lang="en-US" sz="2000" b="1" dirty="0"/>
              <a:t>Failure of the system to work as described in the system and user manuals</a:t>
            </a:r>
          </a:p>
          <a:p>
            <a:endParaRPr lang="en-US" dirty="0"/>
          </a:p>
        </p:txBody>
      </p:sp>
    </p:spTree>
    <p:extLst>
      <p:ext uri="{BB962C8B-B14F-4D97-AF65-F5344CB8AC3E}">
        <p14:creationId xmlns:p14="http://schemas.microsoft.com/office/powerpoint/2010/main" val="16398708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35</a:t>
            </a:fld>
            <a:endParaRPr lang="en-AU" dirty="0"/>
          </a:p>
        </p:txBody>
      </p:sp>
      <p:sp>
        <p:nvSpPr>
          <p:cNvPr id="3" name="TextBox 2">
            <a:extLst>
              <a:ext uri="{FF2B5EF4-FFF2-40B4-BE49-F238E27FC236}">
                <a16:creationId xmlns:a16="http://schemas.microsoft.com/office/drawing/2014/main" id="{F6A1279B-27D2-2BA4-48AD-75C28D89EC46}"/>
              </a:ext>
            </a:extLst>
          </p:cNvPr>
          <p:cNvSpPr txBox="1"/>
          <p:nvPr/>
        </p:nvSpPr>
        <p:spPr>
          <a:xfrm>
            <a:off x="971600" y="1268760"/>
            <a:ext cx="7056784" cy="523220"/>
          </a:xfrm>
          <a:prstGeom prst="rect">
            <a:avLst/>
          </a:prstGeom>
          <a:noFill/>
        </p:spPr>
        <p:txBody>
          <a:bodyPr wrap="square">
            <a:spAutoFit/>
          </a:bodyPr>
          <a:lstStyle/>
          <a:p>
            <a:r>
              <a:rPr lang="en-US" sz="2800" b="1" dirty="0"/>
              <a:t>Acceptance Testing as a Test Level</a:t>
            </a:r>
            <a:endParaRPr lang="en-US" sz="2800" dirty="0"/>
          </a:p>
        </p:txBody>
      </p:sp>
      <p:sp>
        <p:nvSpPr>
          <p:cNvPr id="7" name="TextBox 6">
            <a:extLst>
              <a:ext uri="{FF2B5EF4-FFF2-40B4-BE49-F238E27FC236}">
                <a16:creationId xmlns:a16="http://schemas.microsoft.com/office/drawing/2014/main" id="{C6E81FFA-1498-8992-B69D-92B1ED158BFF}"/>
              </a:ext>
            </a:extLst>
          </p:cNvPr>
          <p:cNvSpPr txBox="1"/>
          <p:nvPr/>
        </p:nvSpPr>
        <p:spPr>
          <a:xfrm>
            <a:off x="943218" y="2151727"/>
            <a:ext cx="6768752" cy="3108543"/>
          </a:xfrm>
          <a:prstGeom prst="rect">
            <a:avLst/>
          </a:prstGeom>
          <a:noFill/>
        </p:spPr>
        <p:txBody>
          <a:bodyPr wrap="square">
            <a:spAutoFit/>
          </a:bodyPr>
          <a:lstStyle/>
          <a:p>
            <a:pPr marL="342900" indent="-342900">
              <a:buFont typeface="Wingdings" panose="05000000000000000000" pitchFamily="2" charset="2"/>
              <a:buChar char="ü"/>
            </a:pPr>
            <a:r>
              <a:rPr lang="en-US" sz="2000" b="1" dirty="0"/>
              <a:t>Acceptance testing, like system testing, typically focuses on the behavior and capabilities of a whole system or product</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t>Objectives of acceptance testing include:</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t>Establishing confidence in the quality of the system as a whole</a:t>
            </a:r>
          </a:p>
          <a:p>
            <a:pPr marL="0" indent="0">
              <a:buNone/>
            </a:pPr>
            <a:endParaRPr lang="en-US" b="1" dirty="0"/>
          </a:p>
          <a:p>
            <a:endParaRPr lang="en-US" dirty="0"/>
          </a:p>
        </p:txBody>
      </p:sp>
      <p:pic>
        <p:nvPicPr>
          <p:cNvPr id="9" name="Picture 8">
            <a:extLst>
              <a:ext uri="{FF2B5EF4-FFF2-40B4-BE49-F238E27FC236}">
                <a16:creationId xmlns:a16="http://schemas.microsoft.com/office/drawing/2014/main" id="{3661F351-70AF-7D4C-D21C-F81B9A49FE8C}"/>
              </a:ext>
            </a:extLst>
          </p:cNvPr>
          <p:cNvPicPr>
            <a:picLocks noChangeAspect="1"/>
          </p:cNvPicPr>
          <p:nvPr/>
        </p:nvPicPr>
        <p:blipFill>
          <a:blip r:embed="rId2"/>
          <a:stretch>
            <a:fillRect/>
          </a:stretch>
        </p:blipFill>
        <p:spPr>
          <a:xfrm>
            <a:off x="6732240" y="3721947"/>
            <a:ext cx="2381758" cy="2124447"/>
          </a:xfrm>
          <a:prstGeom prst="rect">
            <a:avLst/>
          </a:prstGeom>
        </p:spPr>
      </p:pic>
    </p:spTree>
    <p:extLst>
      <p:ext uri="{BB962C8B-B14F-4D97-AF65-F5344CB8AC3E}">
        <p14:creationId xmlns:p14="http://schemas.microsoft.com/office/powerpoint/2010/main" val="17075964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36</a:t>
            </a:fld>
            <a:endParaRPr lang="en-AU" dirty="0"/>
          </a:p>
        </p:txBody>
      </p:sp>
      <p:sp>
        <p:nvSpPr>
          <p:cNvPr id="3" name="TextBox 2">
            <a:extLst>
              <a:ext uri="{FF2B5EF4-FFF2-40B4-BE49-F238E27FC236}">
                <a16:creationId xmlns:a16="http://schemas.microsoft.com/office/drawing/2014/main" id="{947DC6F1-2D7C-95D8-2B38-F360E4FA563E}"/>
              </a:ext>
            </a:extLst>
          </p:cNvPr>
          <p:cNvSpPr txBox="1"/>
          <p:nvPr/>
        </p:nvSpPr>
        <p:spPr>
          <a:xfrm>
            <a:off x="971600" y="1196752"/>
            <a:ext cx="7272808" cy="1384995"/>
          </a:xfrm>
          <a:prstGeom prst="rect">
            <a:avLst/>
          </a:prstGeom>
          <a:noFill/>
        </p:spPr>
        <p:txBody>
          <a:bodyPr wrap="square">
            <a:spAutoFit/>
          </a:bodyPr>
          <a:lstStyle/>
          <a:p>
            <a:r>
              <a:rPr lang="en-US" sz="2800" b="1" dirty="0"/>
              <a:t>Objectives of acceptance testing also include:</a:t>
            </a:r>
            <a:br>
              <a:rPr lang="en-US" sz="2800" b="1" dirty="0"/>
            </a:br>
            <a:endParaRPr lang="en-US" sz="2800" dirty="0"/>
          </a:p>
        </p:txBody>
      </p:sp>
      <p:sp>
        <p:nvSpPr>
          <p:cNvPr id="7" name="TextBox 6">
            <a:extLst>
              <a:ext uri="{FF2B5EF4-FFF2-40B4-BE49-F238E27FC236}">
                <a16:creationId xmlns:a16="http://schemas.microsoft.com/office/drawing/2014/main" id="{921BD62C-0A1E-6872-7110-942DFED1F5EC}"/>
              </a:ext>
            </a:extLst>
          </p:cNvPr>
          <p:cNvSpPr txBox="1"/>
          <p:nvPr/>
        </p:nvSpPr>
        <p:spPr>
          <a:xfrm>
            <a:off x="902191" y="2589670"/>
            <a:ext cx="6886525" cy="2185214"/>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Validating that the system is complete and will work as expected</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Verifying those functional and non-functional behaviors of the system are as specified</a:t>
            </a:r>
          </a:p>
          <a:p>
            <a:endParaRPr lang="en-US" dirty="0"/>
          </a:p>
        </p:txBody>
      </p:sp>
    </p:spTree>
    <p:extLst>
      <p:ext uri="{BB962C8B-B14F-4D97-AF65-F5344CB8AC3E}">
        <p14:creationId xmlns:p14="http://schemas.microsoft.com/office/powerpoint/2010/main" val="1371305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37</a:t>
            </a:fld>
            <a:endParaRPr lang="en-AU" dirty="0"/>
          </a:p>
        </p:txBody>
      </p:sp>
      <p:sp>
        <p:nvSpPr>
          <p:cNvPr id="3" name="TextBox 2">
            <a:extLst>
              <a:ext uri="{FF2B5EF4-FFF2-40B4-BE49-F238E27FC236}">
                <a16:creationId xmlns:a16="http://schemas.microsoft.com/office/drawing/2014/main" id="{4FC91DD6-0D40-47EF-18C9-B08CA96197C9}"/>
              </a:ext>
            </a:extLst>
          </p:cNvPr>
          <p:cNvSpPr txBox="1"/>
          <p:nvPr/>
        </p:nvSpPr>
        <p:spPr>
          <a:xfrm>
            <a:off x="899592" y="1196752"/>
            <a:ext cx="7920880"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Common forms of acceptance testing include the following:</a:t>
            </a:r>
            <a:endParaRPr lang="en-US" sz="2800" dirty="0"/>
          </a:p>
        </p:txBody>
      </p:sp>
      <p:sp>
        <p:nvSpPr>
          <p:cNvPr id="7" name="TextBox 6">
            <a:extLst>
              <a:ext uri="{FF2B5EF4-FFF2-40B4-BE49-F238E27FC236}">
                <a16:creationId xmlns:a16="http://schemas.microsoft.com/office/drawing/2014/main" id="{3501928A-A8A3-3C66-8133-7EA9E0B42CBB}"/>
              </a:ext>
            </a:extLst>
          </p:cNvPr>
          <p:cNvSpPr txBox="1"/>
          <p:nvPr/>
        </p:nvSpPr>
        <p:spPr>
          <a:xfrm>
            <a:off x="935596" y="2492896"/>
            <a:ext cx="7272808" cy="3447098"/>
          </a:xfrm>
          <a:prstGeom prst="rect">
            <a:avLst/>
          </a:prstGeom>
          <a:noFill/>
        </p:spPr>
        <p:txBody>
          <a:bodyPr wrap="square">
            <a:spAutoFit/>
          </a:bodyPr>
          <a:lstStyle/>
          <a:p>
            <a:endParaRPr lang="en-US" dirty="0"/>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User acceptance testing</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Operational acceptance testing</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Contractual and regulatory acceptance testing</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Alpha </a:t>
            </a:r>
            <a:r>
              <a:rPr lang="en-US" sz="2000" dirty="0">
                <a:latin typeface="Arial" panose="020B0604020202020204" pitchFamily="34" charset="0"/>
                <a:cs typeface="Arial" panose="020B0604020202020204" pitchFamily="34" charset="0"/>
              </a:rPr>
              <a:t>(testing performed to identify bugs before releasing the software product to the real users or public) </a:t>
            </a:r>
            <a:r>
              <a:rPr lang="en-US" sz="2000" b="1" dirty="0">
                <a:latin typeface="Arial" panose="020B0604020202020204" pitchFamily="34" charset="0"/>
                <a:cs typeface="Arial" panose="020B0604020202020204" pitchFamily="34" charset="0"/>
              </a:rPr>
              <a:t>and beta testing (</a:t>
            </a:r>
            <a:r>
              <a:rPr lang="en-US" sz="2000" dirty="0">
                <a:latin typeface="Arial" panose="020B0604020202020204" pitchFamily="34" charset="0"/>
                <a:cs typeface="Arial" panose="020B0604020202020204" pitchFamily="34" charset="0"/>
              </a:rPr>
              <a:t>limited number of end-users of the product to obtain feedback on the product quality)</a:t>
            </a:r>
          </a:p>
        </p:txBody>
      </p:sp>
    </p:spTree>
    <p:extLst>
      <p:ext uri="{BB962C8B-B14F-4D97-AF65-F5344CB8AC3E}">
        <p14:creationId xmlns:p14="http://schemas.microsoft.com/office/powerpoint/2010/main" val="3841927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38</a:t>
            </a:fld>
            <a:endParaRPr lang="en-AU" dirty="0"/>
          </a:p>
        </p:txBody>
      </p:sp>
      <p:sp>
        <p:nvSpPr>
          <p:cNvPr id="3" name="TextBox 2">
            <a:extLst>
              <a:ext uri="{FF2B5EF4-FFF2-40B4-BE49-F238E27FC236}">
                <a16:creationId xmlns:a16="http://schemas.microsoft.com/office/drawing/2014/main" id="{70C3EF8F-AC94-DEA7-0838-D8CB454403DC}"/>
              </a:ext>
            </a:extLst>
          </p:cNvPr>
          <p:cNvSpPr txBox="1"/>
          <p:nvPr/>
        </p:nvSpPr>
        <p:spPr>
          <a:xfrm>
            <a:off x="395536" y="957558"/>
            <a:ext cx="4607168" cy="523220"/>
          </a:xfrm>
          <a:prstGeom prst="rect">
            <a:avLst/>
          </a:prstGeom>
          <a:noFill/>
        </p:spPr>
        <p:txBody>
          <a:bodyPr wrap="square">
            <a:spAutoFit/>
          </a:bodyPr>
          <a:lstStyle/>
          <a:p>
            <a:r>
              <a:rPr lang="en-US" sz="2800" b="1" dirty="0"/>
              <a:t>Test basis</a:t>
            </a:r>
          </a:p>
        </p:txBody>
      </p:sp>
      <p:sp>
        <p:nvSpPr>
          <p:cNvPr id="7" name="TextBox 6">
            <a:extLst>
              <a:ext uri="{FF2B5EF4-FFF2-40B4-BE49-F238E27FC236}">
                <a16:creationId xmlns:a16="http://schemas.microsoft.com/office/drawing/2014/main" id="{AF85CE3A-1F13-736E-A9B7-A20DEC0C8FA0}"/>
              </a:ext>
            </a:extLst>
          </p:cNvPr>
          <p:cNvSpPr txBox="1"/>
          <p:nvPr/>
        </p:nvSpPr>
        <p:spPr>
          <a:xfrm>
            <a:off x="539551" y="1862537"/>
            <a:ext cx="7562849" cy="4247317"/>
          </a:xfrm>
          <a:prstGeom prst="rect">
            <a:avLst/>
          </a:prstGeom>
          <a:noFill/>
        </p:spPr>
        <p:txBody>
          <a:bodyPr wrap="square">
            <a:spAutoFit/>
          </a:bodyPr>
          <a:lstStyle/>
          <a:p>
            <a:r>
              <a:rPr lang="en-US" sz="2400" b="1" dirty="0"/>
              <a:t>Examples of work products that can be used as a test basis for any form of acceptance testing include:</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Business processes</a:t>
            </a:r>
          </a:p>
          <a:p>
            <a:pPr marL="342900" indent="-342900">
              <a:buFont typeface="Wingdings" panose="05000000000000000000" pitchFamily="2" charset="2"/>
              <a:buChar char="v"/>
            </a:pPr>
            <a:r>
              <a:rPr lang="en-US" sz="2000" b="1" dirty="0"/>
              <a:t>User or business requirements</a:t>
            </a:r>
          </a:p>
          <a:p>
            <a:pPr marL="342900" indent="-342900">
              <a:buFont typeface="Wingdings" panose="05000000000000000000" pitchFamily="2" charset="2"/>
              <a:buChar char="v"/>
            </a:pPr>
            <a:r>
              <a:rPr lang="en-US" sz="2000" b="1" dirty="0"/>
              <a:t>Regulations, legal contracts</a:t>
            </a:r>
          </a:p>
          <a:p>
            <a:pPr marL="342900" indent="-342900">
              <a:buFont typeface="Wingdings" panose="05000000000000000000" pitchFamily="2" charset="2"/>
              <a:buChar char="v"/>
            </a:pPr>
            <a:r>
              <a:rPr lang="en-US" sz="2000" b="1" dirty="0"/>
              <a:t>Use cases, and/or user stories		</a:t>
            </a:r>
          </a:p>
          <a:p>
            <a:pPr marL="342900" indent="-342900">
              <a:buFont typeface="Wingdings" panose="05000000000000000000" pitchFamily="2" charset="2"/>
              <a:buChar char="v"/>
            </a:pPr>
            <a:r>
              <a:rPr lang="en-US" sz="2000" b="1" dirty="0"/>
              <a:t>System requirements</a:t>
            </a:r>
          </a:p>
          <a:p>
            <a:pPr marL="342900" indent="-342900">
              <a:buFont typeface="Wingdings" panose="05000000000000000000" pitchFamily="2" charset="2"/>
              <a:buChar char="v"/>
            </a:pPr>
            <a:r>
              <a:rPr lang="en-US" sz="2000" b="1" dirty="0"/>
              <a:t>System documentation		</a:t>
            </a:r>
          </a:p>
          <a:p>
            <a:pPr marL="342900" indent="-342900">
              <a:buFont typeface="Wingdings" panose="05000000000000000000" pitchFamily="2" charset="2"/>
              <a:buChar char="v"/>
            </a:pPr>
            <a:r>
              <a:rPr lang="en-US" sz="2000" b="1" dirty="0"/>
              <a:t>Installation procedures</a:t>
            </a:r>
          </a:p>
          <a:p>
            <a:pPr marL="342900" indent="-342900">
              <a:buFont typeface="Wingdings" panose="05000000000000000000" pitchFamily="2" charset="2"/>
              <a:buChar char="v"/>
            </a:pPr>
            <a:r>
              <a:rPr lang="en-US" sz="2000" b="1" dirty="0"/>
              <a:t>Risk analysis reports</a:t>
            </a:r>
          </a:p>
          <a:p>
            <a:endParaRPr lang="en-US" dirty="0"/>
          </a:p>
        </p:txBody>
      </p:sp>
    </p:spTree>
    <p:extLst>
      <p:ext uri="{BB962C8B-B14F-4D97-AF65-F5344CB8AC3E}">
        <p14:creationId xmlns:p14="http://schemas.microsoft.com/office/powerpoint/2010/main" val="7233899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39</a:t>
            </a:fld>
            <a:endParaRPr lang="en-AU" dirty="0"/>
          </a:p>
        </p:txBody>
      </p:sp>
      <p:sp>
        <p:nvSpPr>
          <p:cNvPr id="3" name="TextBox 2">
            <a:extLst>
              <a:ext uri="{FF2B5EF4-FFF2-40B4-BE49-F238E27FC236}">
                <a16:creationId xmlns:a16="http://schemas.microsoft.com/office/drawing/2014/main" id="{F1F9E6DF-2A44-E614-7FB2-328C7F3CC8DF}"/>
              </a:ext>
            </a:extLst>
          </p:cNvPr>
          <p:cNvSpPr txBox="1"/>
          <p:nvPr/>
        </p:nvSpPr>
        <p:spPr>
          <a:xfrm>
            <a:off x="539552" y="1853180"/>
            <a:ext cx="8136904" cy="3631763"/>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In addition, as a test basis for deriving test cases for operational acceptance testing, one or more of the following work products can be used:</a:t>
            </a:r>
          </a:p>
          <a:p>
            <a:endParaRPr lang="en-US"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Backup and restore procedures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Disaster recovery procedures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Non-functional requirements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Operations documentation</a:t>
            </a:r>
          </a:p>
        </p:txBody>
      </p:sp>
    </p:spTree>
    <p:extLst>
      <p:ext uri="{BB962C8B-B14F-4D97-AF65-F5344CB8AC3E}">
        <p14:creationId xmlns:p14="http://schemas.microsoft.com/office/powerpoint/2010/main" val="2828722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a:t>
            </a:fld>
            <a:endParaRPr lang="en-AU" dirty="0"/>
          </a:p>
        </p:txBody>
      </p:sp>
      <p:sp>
        <p:nvSpPr>
          <p:cNvPr id="3" name="TextBox 2">
            <a:extLst>
              <a:ext uri="{FF2B5EF4-FFF2-40B4-BE49-F238E27FC236}">
                <a16:creationId xmlns:a16="http://schemas.microsoft.com/office/drawing/2014/main" id="{E2AB6C65-487F-C5AF-FE4E-54086788A58B}"/>
              </a:ext>
            </a:extLst>
          </p:cNvPr>
          <p:cNvSpPr txBox="1"/>
          <p:nvPr/>
        </p:nvSpPr>
        <p:spPr>
          <a:xfrm>
            <a:off x="755576" y="1052736"/>
            <a:ext cx="7416824" cy="954107"/>
          </a:xfrm>
          <a:prstGeom prst="rect">
            <a:avLst/>
          </a:prstGeom>
          <a:noFill/>
        </p:spPr>
        <p:txBody>
          <a:bodyPr wrap="square">
            <a:spAutoFit/>
          </a:bodyPr>
          <a:lstStyle/>
          <a:p>
            <a:r>
              <a:rPr lang="en-US" sz="2800" b="1" dirty="0"/>
              <a:t>Software Development and Software Testing</a:t>
            </a:r>
            <a:endParaRPr lang="en-US" sz="2800" dirty="0"/>
          </a:p>
        </p:txBody>
      </p:sp>
      <p:sp>
        <p:nvSpPr>
          <p:cNvPr id="7" name="TextBox 6">
            <a:extLst>
              <a:ext uri="{FF2B5EF4-FFF2-40B4-BE49-F238E27FC236}">
                <a16:creationId xmlns:a16="http://schemas.microsoft.com/office/drawing/2014/main" id="{1A5A40D7-C932-EF89-E4C0-567327ED9F10}"/>
              </a:ext>
            </a:extLst>
          </p:cNvPr>
          <p:cNvSpPr txBox="1"/>
          <p:nvPr/>
        </p:nvSpPr>
        <p:spPr>
          <a:xfrm>
            <a:off x="729859" y="2276872"/>
            <a:ext cx="7128792" cy="4093428"/>
          </a:xfrm>
          <a:prstGeom prst="rect">
            <a:avLst/>
          </a:prstGeom>
          <a:noFill/>
        </p:spPr>
        <p:txBody>
          <a:bodyPr wrap="square">
            <a:spAutoFit/>
          </a:bodyPr>
          <a:lstStyle/>
          <a:p>
            <a:pPr marL="342900" indent="-342900">
              <a:buFont typeface="Wingdings" panose="05000000000000000000" pitchFamily="2" charset="2"/>
              <a:buChar char="q"/>
            </a:pPr>
            <a:r>
              <a:rPr lang="en-US" sz="2000" b="1" dirty="0"/>
              <a:t>It is an important part of a tester's role to be familiar with the common software development lifecycle models so that appropriate test activities can take place.</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In any software development lifecycle model, there are several characteristics of good testing:</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For every development activity, there is a corresponding test activity</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Each test level has test objectives specific to that level</a:t>
            </a:r>
          </a:p>
          <a:p>
            <a:pPr marL="342900" indent="-342900">
              <a:buFont typeface="Wingdings" panose="05000000000000000000" pitchFamily="2" charset="2"/>
              <a:buChar char="q"/>
            </a:pPr>
            <a:endParaRPr lang="en-US" sz="2000" dirty="0"/>
          </a:p>
        </p:txBody>
      </p:sp>
    </p:spTree>
    <p:extLst>
      <p:ext uri="{BB962C8B-B14F-4D97-AF65-F5344CB8AC3E}">
        <p14:creationId xmlns:p14="http://schemas.microsoft.com/office/powerpoint/2010/main" val="26561511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40</a:t>
            </a:fld>
            <a:endParaRPr lang="en-AU" dirty="0"/>
          </a:p>
        </p:txBody>
      </p:sp>
      <p:sp>
        <p:nvSpPr>
          <p:cNvPr id="3" name="TextBox 2">
            <a:extLst>
              <a:ext uri="{FF2B5EF4-FFF2-40B4-BE49-F238E27FC236}">
                <a16:creationId xmlns:a16="http://schemas.microsoft.com/office/drawing/2014/main" id="{E4018C22-AE7A-DB9A-96CD-5668259964C3}"/>
              </a:ext>
            </a:extLst>
          </p:cNvPr>
          <p:cNvSpPr txBox="1"/>
          <p:nvPr/>
        </p:nvSpPr>
        <p:spPr>
          <a:xfrm>
            <a:off x="755576" y="764704"/>
            <a:ext cx="7704856" cy="1938992"/>
          </a:xfrm>
          <a:prstGeom prst="rect">
            <a:avLst/>
          </a:prstGeom>
          <a:noFill/>
        </p:spPr>
        <p:txBody>
          <a:bodyPr wrap="square">
            <a:spAutoFit/>
          </a:bodyPr>
          <a:lstStyle/>
          <a:p>
            <a:br>
              <a:rPr lang="en-US" sz="2400" b="1" dirty="0">
                <a:latin typeface="Arial" panose="020B0604020202020204" pitchFamily="34" charset="0"/>
                <a:cs typeface="Arial" panose="020B0604020202020204" pitchFamily="34" charset="0"/>
              </a:rPr>
            </a:br>
            <a:r>
              <a:rPr lang="en-US" sz="2400" b="1" dirty="0">
                <a:latin typeface="Arial" panose="020B0604020202020204" pitchFamily="34" charset="0"/>
                <a:cs typeface="Arial" panose="020B0604020202020204" pitchFamily="34" charset="0"/>
              </a:rPr>
              <a:t>Also in addition, as a test basis for deriving test cases for operational acceptance testing, one or more of the following work products can be used:</a:t>
            </a:r>
            <a:br>
              <a:rPr lang="en-US" sz="2400" b="1" dirty="0">
                <a:latin typeface="Arial" panose="020B0604020202020204" pitchFamily="34" charset="0"/>
                <a:cs typeface="Arial" panose="020B0604020202020204" pitchFamily="34" charset="0"/>
              </a:rPr>
            </a:br>
            <a:endParaRPr lang="en-US" sz="2400" dirty="0"/>
          </a:p>
        </p:txBody>
      </p:sp>
      <p:sp>
        <p:nvSpPr>
          <p:cNvPr id="7" name="TextBox 6">
            <a:extLst>
              <a:ext uri="{FF2B5EF4-FFF2-40B4-BE49-F238E27FC236}">
                <a16:creationId xmlns:a16="http://schemas.microsoft.com/office/drawing/2014/main" id="{B45CE1B0-5F1F-97BD-D561-62DB765CD120}"/>
              </a:ext>
            </a:extLst>
          </p:cNvPr>
          <p:cNvSpPr txBox="1"/>
          <p:nvPr/>
        </p:nvSpPr>
        <p:spPr>
          <a:xfrm>
            <a:off x="755576" y="2861643"/>
            <a:ext cx="7631672" cy="2800767"/>
          </a:xfrm>
          <a:prstGeom prst="rect">
            <a:avLst/>
          </a:prstGeom>
          <a:noFill/>
        </p:spPr>
        <p:txBody>
          <a:bodyPr wrap="square">
            <a:spAutoFit/>
          </a:bodyPr>
          <a:lstStyle/>
          <a:p>
            <a:endParaRPr lang="en-US" sz="18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Deployment and installation instructions</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Performance targets</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Database packages</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Security standards or regulations</a:t>
            </a:r>
          </a:p>
          <a:p>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20094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41</a:t>
            </a:fld>
            <a:endParaRPr lang="en-AU" dirty="0"/>
          </a:p>
        </p:txBody>
      </p:sp>
      <p:sp>
        <p:nvSpPr>
          <p:cNvPr id="3" name="TextBox 2">
            <a:extLst>
              <a:ext uri="{FF2B5EF4-FFF2-40B4-BE49-F238E27FC236}">
                <a16:creationId xmlns:a16="http://schemas.microsoft.com/office/drawing/2014/main" id="{74050141-762D-1F98-938F-F1770E518D43}"/>
              </a:ext>
            </a:extLst>
          </p:cNvPr>
          <p:cNvSpPr txBox="1"/>
          <p:nvPr/>
        </p:nvSpPr>
        <p:spPr>
          <a:xfrm>
            <a:off x="1115616" y="1340768"/>
            <a:ext cx="4607168" cy="523220"/>
          </a:xfrm>
          <a:prstGeom prst="rect">
            <a:avLst/>
          </a:prstGeom>
          <a:noFill/>
        </p:spPr>
        <p:txBody>
          <a:bodyPr wrap="square">
            <a:spAutoFit/>
          </a:bodyPr>
          <a:lstStyle/>
          <a:p>
            <a:r>
              <a:rPr lang="en-US" sz="2800" b="1" dirty="0"/>
              <a:t>Typical test objects</a:t>
            </a:r>
            <a:endParaRPr lang="en-US" sz="2800" dirty="0"/>
          </a:p>
        </p:txBody>
      </p:sp>
      <p:sp>
        <p:nvSpPr>
          <p:cNvPr id="7" name="TextBox 6">
            <a:extLst>
              <a:ext uri="{FF2B5EF4-FFF2-40B4-BE49-F238E27FC236}">
                <a16:creationId xmlns:a16="http://schemas.microsoft.com/office/drawing/2014/main" id="{2FDB23DC-B280-B3B3-80E0-3810B25D5C41}"/>
              </a:ext>
            </a:extLst>
          </p:cNvPr>
          <p:cNvSpPr txBox="1"/>
          <p:nvPr/>
        </p:nvSpPr>
        <p:spPr>
          <a:xfrm>
            <a:off x="1144463" y="2420888"/>
            <a:ext cx="7562850" cy="3570208"/>
          </a:xfrm>
          <a:prstGeom prst="rect">
            <a:avLst/>
          </a:prstGeom>
          <a:noFill/>
        </p:spPr>
        <p:txBody>
          <a:bodyPr wrap="square">
            <a:spAutoFit/>
          </a:bodyPr>
          <a:lstStyle/>
          <a:p>
            <a:pPr marL="0" indent="0">
              <a:buNone/>
            </a:pPr>
            <a:r>
              <a:rPr lang="en-US" sz="2400" b="1" dirty="0"/>
              <a:t>Typical test objects for any form of acceptance testing include:</a:t>
            </a:r>
          </a:p>
          <a:p>
            <a:pPr marL="0" indent="0">
              <a:buNone/>
            </a:pPr>
            <a:endParaRPr lang="en-US" dirty="0"/>
          </a:p>
          <a:p>
            <a:pPr marL="342900" indent="-342900">
              <a:buFont typeface="Wingdings" panose="05000000000000000000" pitchFamily="2" charset="2"/>
              <a:buChar char="v"/>
            </a:pPr>
            <a:r>
              <a:rPr lang="en-US" sz="2000" b="1" dirty="0"/>
              <a:t>System under test</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System configuration and configuration data</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Business processes for a fully integrated system</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Recovery systems and hot sites (for business continuity and disaster recovery testing)</a:t>
            </a:r>
          </a:p>
        </p:txBody>
      </p:sp>
    </p:spTree>
    <p:extLst>
      <p:ext uri="{BB962C8B-B14F-4D97-AF65-F5344CB8AC3E}">
        <p14:creationId xmlns:p14="http://schemas.microsoft.com/office/powerpoint/2010/main" val="28306180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42</a:t>
            </a:fld>
            <a:endParaRPr lang="en-AU" dirty="0"/>
          </a:p>
        </p:txBody>
      </p:sp>
      <p:sp>
        <p:nvSpPr>
          <p:cNvPr id="3" name="TextBox 2">
            <a:extLst>
              <a:ext uri="{FF2B5EF4-FFF2-40B4-BE49-F238E27FC236}">
                <a16:creationId xmlns:a16="http://schemas.microsoft.com/office/drawing/2014/main" id="{8B9DE871-D98D-409E-9E79-86577AE39DD4}"/>
              </a:ext>
            </a:extLst>
          </p:cNvPr>
          <p:cNvSpPr txBox="1"/>
          <p:nvPr/>
        </p:nvSpPr>
        <p:spPr>
          <a:xfrm>
            <a:off x="827584" y="908720"/>
            <a:ext cx="7704856" cy="1538883"/>
          </a:xfrm>
          <a:prstGeom prst="rect">
            <a:avLst/>
          </a:prstGeom>
          <a:noFill/>
        </p:spPr>
        <p:txBody>
          <a:bodyPr wrap="square">
            <a:spAutoFit/>
          </a:bodyPr>
          <a:lstStyle/>
          <a:p>
            <a:br>
              <a:rPr lang="en-US" sz="2800" b="1" dirty="0"/>
            </a:br>
            <a:r>
              <a:rPr lang="en-US" sz="2400" b="1" dirty="0"/>
              <a:t>Typical test objects for any form of acceptance testing also include:</a:t>
            </a:r>
            <a:br>
              <a:rPr lang="en-US" sz="2800" b="1" dirty="0"/>
            </a:br>
            <a:endParaRPr lang="en-US" dirty="0"/>
          </a:p>
        </p:txBody>
      </p:sp>
      <p:sp>
        <p:nvSpPr>
          <p:cNvPr id="7" name="TextBox 6">
            <a:extLst>
              <a:ext uri="{FF2B5EF4-FFF2-40B4-BE49-F238E27FC236}">
                <a16:creationId xmlns:a16="http://schemas.microsoft.com/office/drawing/2014/main" id="{96D76C19-A393-C069-BE7E-3779EC8A1C08}"/>
              </a:ext>
            </a:extLst>
          </p:cNvPr>
          <p:cNvSpPr txBox="1"/>
          <p:nvPr/>
        </p:nvSpPr>
        <p:spPr>
          <a:xfrm>
            <a:off x="827584" y="2564904"/>
            <a:ext cx="7030541" cy="2800767"/>
          </a:xfrm>
          <a:prstGeom prst="rect">
            <a:avLst/>
          </a:prstGeom>
          <a:noFill/>
        </p:spPr>
        <p:txBody>
          <a:bodyPr wrap="square">
            <a:spAutoFit/>
          </a:bodyPr>
          <a:lstStyle/>
          <a:p>
            <a:pPr marL="0" indent="0">
              <a:buNone/>
            </a:pPr>
            <a:endParaRPr lang="en-US" b="1" dirty="0"/>
          </a:p>
          <a:p>
            <a:pPr marL="342900" indent="-342900">
              <a:buFont typeface="Wingdings" panose="05000000000000000000" pitchFamily="2" charset="2"/>
              <a:buChar char="v"/>
            </a:pPr>
            <a:r>
              <a:rPr lang="en-US" sz="2000" b="1" dirty="0"/>
              <a:t>Operational and maintenance processes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Forms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Reports</a:t>
            </a:r>
          </a:p>
          <a:p>
            <a:pPr marL="342900" indent="-342900">
              <a:buFont typeface="Wingdings" panose="05000000000000000000" pitchFamily="2" charset="2"/>
              <a:buChar char="v"/>
            </a:pPr>
            <a:endParaRPr lang="en-US" sz="2000" b="1" dirty="0"/>
          </a:p>
          <a:p>
            <a:pPr marL="342900" indent="-342900">
              <a:buFont typeface="Wingdings" panose="05000000000000000000" pitchFamily="2" charset="2"/>
              <a:buChar char="v"/>
            </a:pPr>
            <a:r>
              <a:rPr lang="en-US" sz="2000" b="1" dirty="0"/>
              <a:t>Existing and converted production data</a:t>
            </a:r>
          </a:p>
          <a:p>
            <a:endParaRPr lang="en-US" dirty="0"/>
          </a:p>
        </p:txBody>
      </p:sp>
    </p:spTree>
    <p:extLst>
      <p:ext uri="{BB962C8B-B14F-4D97-AF65-F5344CB8AC3E}">
        <p14:creationId xmlns:p14="http://schemas.microsoft.com/office/powerpoint/2010/main" val="33612950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43</a:t>
            </a:fld>
            <a:endParaRPr lang="en-AU" dirty="0"/>
          </a:p>
        </p:txBody>
      </p:sp>
      <p:sp>
        <p:nvSpPr>
          <p:cNvPr id="3" name="TextBox 2">
            <a:extLst>
              <a:ext uri="{FF2B5EF4-FFF2-40B4-BE49-F238E27FC236}">
                <a16:creationId xmlns:a16="http://schemas.microsoft.com/office/drawing/2014/main" id="{54D1D548-BCA2-A72A-5AD5-1CAC115B7548}"/>
              </a:ext>
            </a:extLst>
          </p:cNvPr>
          <p:cNvSpPr txBox="1"/>
          <p:nvPr/>
        </p:nvSpPr>
        <p:spPr>
          <a:xfrm>
            <a:off x="683568" y="1196752"/>
            <a:ext cx="5976664" cy="523220"/>
          </a:xfrm>
          <a:prstGeom prst="rect">
            <a:avLst/>
          </a:prstGeom>
          <a:noFill/>
        </p:spPr>
        <p:txBody>
          <a:bodyPr wrap="square">
            <a:spAutoFit/>
          </a:bodyPr>
          <a:lstStyle/>
          <a:p>
            <a:r>
              <a:rPr lang="en-US" sz="2800" b="1" dirty="0"/>
              <a:t>Typical defects and failures</a:t>
            </a:r>
          </a:p>
        </p:txBody>
      </p:sp>
      <p:sp>
        <p:nvSpPr>
          <p:cNvPr id="7" name="TextBox 6">
            <a:extLst>
              <a:ext uri="{FF2B5EF4-FFF2-40B4-BE49-F238E27FC236}">
                <a16:creationId xmlns:a16="http://schemas.microsoft.com/office/drawing/2014/main" id="{255BD29D-4C64-D57C-956B-48806D8033BD}"/>
              </a:ext>
            </a:extLst>
          </p:cNvPr>
          <p:cNvSpPr txBox="1"/>
          <p:nvPr/>
        </p:nvSpPr>
        <p:spPr>
          <a:xfrm>
            <a:off x="658772" y="2564904"/>
            <a:ext cx="7174557" cy="3631763"/>
          </a:xfrm>
          <a:prstGeom prst="rect">
            <a:avLst/>
          </a:prstGeom>
          <a:noFill/>
        </p:spPr>
        <p:txBody>
          <a:bodyPr wrap="square">
            <a:spAutoFit/>
          </a:bodyPr>
          <a:lstStyle/>
          <a:p>
            <a:pPr marL="0" indent="0">
              <a:buNone/>
            </a:pPr>
            <a:r>
              <a:rPr lang="en-US" sz="2400" b="1" dirty="0"/>
              <a:t>Examples of typical defects for any form of acceptance testing include:</a:t>
            </a:r>
          </a:p>
          <a:p>
            <a:pPr marL="0" indent="0">
              <a:buNone/>
            </a:pPr>
            <a:endParaRPr lang="en-US" sz="2400" dirty="0"/>
          </a:p>
          <a:p>
            <a:pPr marL="342900" indent="-342900">
              <a:buFont typeface="Wingdings" panose="05000000000000000000" pitchFamily="2" charset="2"/>
              <a:buChar char="Ø"/>
            </a:pPr>
            <a:r>
              <a:rPr lang="en-US" sz="2000" b="1" dirty="0"/>
              <a:t>System workflows do not meet business or user requirements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Non-functional failures such as security vulnerabilities, inadequate performance efficiency under high loads, or improper operation on a supported platform</a:t>
            </a:r>
          </a:p>
          <a:p>
            <a:endParaRPr lang="en-US" dirty="0"/>
          </a:p>
        </p:txBody>
      </p:sp>
    </p:spTree>
    <p:extLst>
      <p:ext uri="{BB962C8B-B14F-4D97-AF65-F5344CB8AC3E}">
        <p14:creationId xmlns:p14="http://schemas.microsoft.com/office/powerpoint/2010/main" val="26967850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44</a:t>
            </a:fld>
            <a:endParaRPr lang="en-AU" dirty="0"/>
          </a:p>
        </p:txBody>
      </p:sp>
      <p:sp>
        <p:nvSpPr>
          <p:cNvPr id="3" name="TextBox 2">
            <a:extLst>
              <a:ext uri="{FF2B5EF4-FFF2-40B4-BE49-F238E27FC236}">
                <a16:creationId xmlns:a16="http://schemas.microsoft.com/office/drawing/2014/main" id="{2EDDF683-5EBB-89C3-28C8-133B34F37508}"/>
              </a:ext>
            </a:extLst>
          </p:cNvPr>
          <p:cNvSpPr txBox="1"/>
          <p:nvPr/>
        </p:nvSpPr>
        <p:spPr>
          <a:xfrm>
            <a:off x="945357" y="980728"/>
            <a:ext cx="6362947" cy="1938992"/>
          </a:xfrm>
          <a:prstGeom prst="rect">
            <a:avLst/>
          </a:prstGeom>
          <a:noFill/>
        </p:spPr>
        <p:txBody>
          <a:bodyPr wrap="square">
            <a:spAutoFit/>
          </a:bodyPr>
          <a:lstStyle/>
          <a:p>
            <a:br>
              <a:rPr lang="en-US" b="1" dirty="0"/>
            </a:br>
            <a:r>
              <a:rPr lang="en-US" sz="2800" b="1" dirty="0">
                <a:latin typeface="Arial" panose="020B0604020202020204" pitchFamily="34" charset="0"/>
                <a:cs typeface="Arial" panose="020B0604020202020204" pitchFamily="34" charset="0"/>
              </a:rPr>
              <a:t>Examples of typical defects for any form of acceptance testing also include:</a:t>
            </a:r>
            <a:br>
              <a:rPr lang="en-US" b="1" dirty="0"/>
            </a:br>
            <a:endParaRPr lang="en-US" dirty="0"/>
          </a:p>
        </p:txBody>
      </p:sp>
      <p:sp>
        <p:nvSpPr>
          <p:cNvPr id="7" name="TextBox 6">
            <a:extLst>
              <a:ext uri="{FF2B5EF4-FFF2-40B4-BE49-F238E27FC236}">
                <a16:creationId xmlns:a16="http://schemas.microsoft.com/office/drawing/2014/main" id="{2759D4F3-C68A-0C02-2B64-C86BD428728F}"/>
              </a:ext>
            </a:extLst>
          </p:cNvPr>
          <p:cNvSpPr txBox="1"/>
          <p:nvPr/>
        </p:nvSpPr>
        <p:spPr>
          <a:xfrm>
            <a:off x="945357" y="2886151"/>
            <a:ext cx="6912768" cy="3077766"/>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Ø"/>
            </a:pPr>
            <a:r>
              <a:rPr lang="en-US" sz="2000" b="1" dirty="0"/>
              <a:t>The system does not satisfy contractual or regulatory requirements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Business rules are not implemented correctly</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The system does not satisfy contractual or regulatory requirements</a:t>
            </a:r>
          </a:p>
          <a:p>
            <a:endParaRPr lang="en-US" b="1" dirty="0"/>
          </a:p>
          <a:p>
            <a:endParaRPr lang="en-US" dirty="0"/>
          </a:p>
        </p:txBody>
      </p:sp>
    </p:spTree>
    <p:extLst>
      <p:ext uri="{BB962C8B-B14F-4D97-AF65-F5344CB8AC3E}">
        <p14:creationId xmlns:p14="http://schemas.microsoft.com/office/powerpoint/2010/main" val="19567068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45</a:t>
            </a:fld>
            <a:endParaRPr lang="en-AU" dirty="0"/>
          </a:p>
        </p:txBody>
      </p:sp>
      <p:sp>
        <p:nvSpPr>
          <p:cNvPr id="3" name="TextBox 2">
            <a:extLst>
              <a:ext uri="{FF2B5EF4-FFF2-40B4-BE49-F238E27FC236}">
                <a16:creationId xmlns:a16="http://schemas.microsoft.com/office/drawing/2014/main" id="{C523E43B-7E18-1A0A-C31F-1637323DE72E}"/>
              </a:ext>
            </a:extLst>
          </p:cNvPr>
          <p:cNvSpPr txBox="1"/>
          <p:nvPr/>
        </p:nvSpPr>
        <p:spPr>
          <a:xfrm>
            <a:off x="778457" y="1124744"/>
            <a:ext cx="7177919" cy="523220"/>
          </a:xfrm>
          <a:prstGeom prst="rect">
            <a:avLst/>
          </a:prstGeom>
          <a:noFill/>
        </p:spPr>
        <p:txBody>
          <a:bodyPr wrap="square">
            <a:spAutoFit/>
          </a:bodyPr>
          <a:lstStyle/>
          <a:p>
            <a:r>
              <a:rPr lang="en-US" sz="2800" b="1" dirty="0"/>
              <a:t>Specific approaches and responsibilities</a:t>
            </a:r>
            <a:endParaRPr lang="en-US" sz="2800" dirty="0"/>
          </a:p>
        </p:txBody>
      </p:sp>
      <p:sp>
        <p:nvSpPr>
          <p:cNvPr id="7" name="TextBox 6">
            <a:extLst>
              <a:ext uri="{FF2B5EF4-FFF2-40B4-BE49-F238E27FC236}">
                <a16:creationId xmlns:a16="http://schemas.microsoft.com/office/drawing/2014/main" id="{FA779D0D-3B18-7E19-80DA-534BF982B820}"/>
              </a:ext>
            </a:extLst>
          </p:cNvPr>
          <p:cNvSpPr txBox="1"/>
          <p:nvPr/>
        </p:nvSpPr>
        <p:spPr>
          <a:xfrm>
            <a:off x="778457" y="2204864"/>
            <a:ext cx="7344816" cy="1877437"/>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Acceptance testing is often the responsibility of the customers, business users, product owners, or operators of a system, and other stakeholders may be involved as well.</a:t>
            </a:r>
          </a:p>
          <a:p>
            <a:endParaRPr lang="en-US" dirty="0"/>
          </a:p>
        </p:txBody>
      </p:sp>
    </p:spTree>
    <p:extLst>
      <p:ext uri="{BB962C8B-B14F-4D97-AF65-F5344CB8AC3E}">
        <p14:creationId xmlns:p14="http://schemas.microsoft.com/office/powerpoint/2010/main" val="10127129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46</a:t>
            </a:fld>
            <a:endParaRPr lang="en-AU" dirty="0"/>
          </a:p>
        </p:txBody>
      </p:sp>
      <p:sp>
        <p:nvSpPr>
          <p:cNvPr id="3" name="TextBox 2">
            <a:extLst>
              <a:ext uri="{FF2B5EF4-FFF2-40B4-BE49-F238E27FC236}">
                <a16:creationId xmlns:a16="http://schemas.microsoft.com/office/drawing/2014/main" id="{9E9B7957-3D59-E4E6-2FFB-C655F89E1EF0}"/>
              </a:ext>
            </a:extLst>
          </p:cNvPr>
          <p:cNvSpPr txBox="1"/>
          <p:nvPr/>
        </p:nvSpPr>
        <p:spPr>
          <a:xfrm>
            <a:off x="755576" y="1196752"/>
            <a:ext cx="4607168" cy="523220"/>
          </a:xfrm>
          <a:prstGeom prst="rect">
            <a:avLst/>
          </a:prstGeom>
          <a:noFill/>
        </p:spPr>
        <p:txBody>
          <a:bodyPr wrap="square">
            <a:spAutoFit/>
          </a:bodyPr>
          <a:lstStyle/>
          <a:p>
            <a:r>
              <a:rPr lang="en-US" sz="2800" b="1" dirty="0"/>
              <a:t>Test Types</a:t>
            </a:r>
            <a:endParaRPr lang="en-US" sz="2800" dirty="0"/>
          </a:p>
        </p:txBody>
      </p:sp>
      <p:sp>
        <p:nvSpPr>
          <p:cNvPr id="7" name="TextBox 6">
            <a:extLst>
              <a:ext uri="{FF2B5EF4-FFF2-40B4-BE49-F238E27FC236}">
                <a16:creationId xmlns:a16="http://schemas.microsoft.com/office/drawing/2014/main" id="{7B284971-C329-A5A4-7A76-BC0D5FDEB48B}"/>
              </a:ext>
            </a:extLst>
          </p:cNvPr>
          <p:cNvSpPr txBox="1"/>
          <p:nvPr/>
        </p:nvSpPr>
        <p:spPr>
          <a:xfrm>
            <a:off x="753194" y="1988840"/>
            <a:ext cx="6987157" cy="4339650"/>
          </a:xfrm>
          <a:prstGeom prst="rect">
            <a:avLst/>
          </a:prstGeom>
          <a:noFill/>
        </p:spPr>
        <p:txBody>
          <a:bodyPr wrap="square">
            <a:spAutoFit/>
          </a:bodyPr>
          <a:lstStyle/>
          <a:p>
            <a:pPr marL="0" indent="0">
              <a:buNone/>
            </a:pPr>
            <a:r>
              <a:rPr lang="en-US" sz="2400" b="1" dirty="0"/>
              <a:t>A test type is a group of test activities aimed at testing specific characteristics of a software system or a part of a system</a:t>
            </a:r>
          </a:p>
          <a:p>
            <a:pPr marL="0" indent="0">
              <a:buNone/>
            </a:pPr>
            <a:r>
              <a:rPr lang="en-US" sz="2400" b="1" dirty="0"/>
              <a:t>Objectives may include:</a:t>
            </a:r>
          </a:p>
          <a:p>
            <a:pPr marL="0" indent="0">
              <a:buNone/>
            </a:pPr>
            <a:endParaRPr lang="en-US" dirty="0"/>
          </a:p>
          <a:p>
            <a:pPr marL="285750" indent="-285750">
              <a:buFont typeface="Wingdings" panose="05000000000000000000" pitchFamily="2" charset="2"/>
              <a:buChar char="v"/>
            </a:pPr>
            <a:r>
              <a:rPr lang="en-US" b="1" dirty="0"/>
              <a:t>Evaluating functional quality characteristics, such as completeness, correctness, and appropriateness</a:t>
            </a:r>
          </a:p>
          <a:p>
            <a:pPr marL="285750" indent="-285750">
              <a:buFont typeface="Wingdings" panose="05000000000000000000" pitchFamily="2" charset="2"/>
              <a:buChar char="v"/>
            </a:pPr>
            <a:endParaRPr lang="en-US" b="1" dirty="0"/>
          </a:p>
          <a:p>
            <a:pPr marL="285750" indent="-285750">
              <a:buFont typeface="Wingdings" panose="05000000000000000000" pitchFamily="2" charset="2"/>
              <a:buChar char="v"/>
            </a:pPr>
            <a:r>
              <a:rPr lang="en-US" b="1" dirty="0"/>
              <a:t>Evaluating non-functional quality characteristics, such as reliability, performance efficiency, security, compatibility, and usability</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0499249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47</a:t>
            </a:fld>
            <a:endParaRPr lang="en-AU" dirty="0"/>
          </a:p>
        </p:txBody>
      </p:sp>
      <p:sp>
        <p:nvSpPr>
          <p:cNvPr id="3" name="TextBox 2">
            <a:extLst>
              <a:ext uri="{FF2B5EF4-FFF2-40B4-BE49-F238E27FC236}">
                <a16:creationId xmlns:a16="http://schemas.microsoft.com/office/drawing/2014/main" id="{7F154A6A-78F8-B7A9-6E8D-8C1A9BB94556}"/>
              </a:ext>
            </a:extLst>
          </p:cNvPr>
          <p:cNvSpPr txBox="1"/>
          <p:nvPr/>
        </p:nvSpPr>
        <p:spPr>
          <a:xfrm>
            <a:off x="611560" y="1052736"/>
            <a:ext cx="4607168" cy="830997"/>
          </a:xfrm>
          <a:prstGeom prst="rect">
            <a:avLst/>
          </a:prstGeom>
          <a:noFill/>
        </p:spPr>
        <p:txBody>
          <a:bodyPr wrap="square">
            <a:spAutoFit/>
          </a:bodyPr>
          <a:lstStyle/>
          <a:p>
            <a:r>
              <a:rPr lang="en-US" sz="2400" b="1" dirty="0"/>
              <a:t>Objectives also include:</a:t>
            </a:r>
            <a:br>
              <a:rPr lang="en-US" sz="2400" b="1" dirty="0"/>
            </a:br>
            <a:endParaRPr lang="en-US" sz="2400" dirty="0"/>
          </a:p>
        </p:txBody>
      </p:sp>
      <p:sp>
        <p:nvSpPr>
          <p:cNvPr id="7" name="TextBox 6">
            <a:extLst>
              <a:ext uri="{FF2B5EF4-FFF2-40B4-BE49-F238E27FC236}">
                <a16:creationId xmlns:a16="http://schemas.microsoft.com/office/drawing/2014/main" id="{43B692C6-2812-CBDA-7ED0-6EFDC07203E4}"/>
              </a:ext>
            </a:extLst>
          </p:cNvPr>
          <p:cNvSpPr txBox="1"/>
          <p:nvPr/>
        </p:nvSpPr>
        <p:spPr>
          <a:xfrm>
            <a:off x="611560" y="1699067"/>
            <a:ext cx="7776864" cy="2800767"/>
          </a:xfrm>
          <a:prstGeom prst="rect">
            <a:avLst/>
          </a:prstGeom>
          <a:noFill/>
        </p:spPr>
        <p:txBody>
          <a:bodyPr wrap="square">
            <a:spAutoFit/>
          </a:bodyPr>
          <a:lstStyle/>
          <a:p>
            <a:pPr marL="0" indent="0">
              <a:buNone/>
            </a:pPr>
            <a:endParaRPr lang="en-US" dirty="0"/>
          </a:p>
          <a:p>
            <a:pPr marL="342900" indent="-342900">
              <a:buFont typeface="Wingdings" panose="05000000000000000000" pitchFamily="2" charset="2"/>
              <a:buChar char="Ø"/>
            </a:pPr>
            <a:r>
              <a:rPr lang="en-US" sz="2000" b="1" dirty="0"/>
              <a:t>Evaluating whether the structure or architecture of the component or system is correct, complete, and as specified</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Evaluating the effects of changes, such as confirming that defects have been fixed (confirmation testing) and looking for unintended changes in behavior resulting from software or environment changes (regression testing)</a:t>
            </a:r>
          </a:p>
          <a:p>
            <a:endParaRPr lang="en-US" dirty="0"/>
          </a:p>
        </p:txBody>
      </p:sp>
    </p:spTree>
    <p:extLst>
      <p:ext uri="{BB962C8B-B14F-4D97-AF65-F5344CB8AC3E}">
        <p14:creationId xmlns:p14="http://schemas.microsoft.com/office/powerpoint/2010/main" val="10480839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48</a:t>
            </a:fld>
            <a:endParaRPr lang="en-AU" dirty="0"/>
          </a:p>
        </p:txBody>
      </p:sp>
      <p:sp>
        <p:nvSpPr>
          <p:cNvPr id="3" name="TextBox 2">
            <a:extLst>
              <a:ext uri="{FF2B5EF4-FFF2-40B4-BE49-F238E27FC236}">
                <a16:creationId xmlns:a16="http://schemas.microsoft.com/office/drawing/2014/main" id="{280132EA-46B5-12C1-1F27-D67EA0DF3F6D}"/>
              </a:ext>
            </a:extLst>
          </p:cNvPr>
          <p:cNvSpPr txBox="1"/>
          <p:nvPr/>
        </p:nvSpPr>
        <p:spPr>
          <a:xfrm>
            <a:off x="755576" y="1340768"/>
            <a:ext cx="7272808" cy="523220"/>
          </a:xfrm>
          <a:prstGeom prst="rect">
            <a:avLst/>
          </a:prstGeom>
          <a:noFill/>
        </p:spPr>
        <p:txBody>
          <a:bodyPr wrap="square">
            <a:spAutoFit/>
          </a:bodyPr>
          <a:lstStyle/>
          <a:p>
            <a:r>
              <a:rPr lang="en-US" sz="2800" b="1" dirty="0"/>
              <a:t>Functional Testing as a Test Type</a:t>
            </a:r>
            <a:endParaRPr lang="en-US" sz="2800" dirty="0"/>
          </a:p>
        </p:txBody>
      </p:sp>
      <p:sp>
        <p:nvSpPr>
          <p:cNvPr id="7" name="TextBox 6">
            <a:extLst>
              <a:ext uri="{FF2B5EF4-FFF2-40B4-BE49-F238E27FC236}">
                <a16:creationId xmlns:a16="http://schemas.microsoft.com/office/drawing/2014/main" id="{14C9888E-7F7E-0536-AAA2-5CC173A455AE}"/>
              </a:ext>
            </a:extLst>
          </p:cNvPr>
          <p:cNvSpPr txBox="1"/>
          <p:nvPr/>
        </p:nvSpPr>
        <p:spPr>
          <a:xfrm>
            <a:off x="719572" y="2512723"/>
            <a:ext cx="7704856" cy="984885"/>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Functional testing of a system involves tests that evaluate functions that the system should perform</a:t>
            </a:r>
          </a:p>
        </p:txBody>
      </p:sp>
      <p:pic>
        <p:nvPicPr>
          <p:cNvPr id="8" name="Picture 7">
            <a:extLst>
              <a:ext uri="{FF2B5EF4-FFF2-40B4-BE49-F238E27FC236}">
                <a16:creationId xmlns:a16="http://schemas.microsoft.com/office/drawing/2014/main" id="{3D6733FB-97FA-29BD-5863-F939AF7786F9}"/>
              </a:ext>
            </a:extLst>
          </p:cNvPr>
          <p:cNvPicPr>
            <a:picLocks noChangeAspect="1"/>
          </p:cNvPicPr>
          <p:nvPr/>
        </p:nvPicPr>
        <p:blipFill>
          <a:blip r:embed="rId2"/>
          <a:stretch>
            <a:fillRect/>
          </a:stretch>
        </p:blipFill>
        <p:spPr>
          <a:xfrm>
            <a:off x="1604963" y="4048849"/>
            <a:ext cx="4419600" cy="2124075"/>
          </a:xfrm>
          <a:prstGeom prst="rect">
            <a:avLst/>
          </a:prstGeom>
        </p:spPr>
      </p:pic>
    </p:spTree>
    <p:extLst>
      <p:ext uri="{BB962C8B-B14F-4D97-AF65-F5344CB8AC3E}">
        <p14:creationId xmlns:p14="http://schemas.microsoft.com/office/powerpoint/2010/main" val="20778633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49</a:t>
            </a:fld>
            <a:endParaRPr lang="en-AU" dirty="0"/>
          </a:p>
        </p:txBody>
      </p:sp>
      <p:sp>
        <p:nvSpPr>
          <p:cNvPr id="3" name="TextBox 2">
            <a:extLst>
              <a:ext uri="{FF2B5EF4-FFF2-40B4-BE49-F238E27FC236}">
                <a16:creationId xmlns:a16="http://schemas.microsoft.com/office/drawing/2014/main" id="{FD42BE39-41CF-A24D-6858-53E13A674823}"/>
              </a:ext>
            </a:extLst>
          </p:cNvPr>
          <p:cNvSpPr txBox="1"/>
          <p:nvPr/>
        </p:nvSpPr>
        <p:spPr>
          <a:xfrm>
            <a:off x="755576" y="1340768"/>
            <a:ext cx="6984776" cy="523220"/>
          </a:xfrm>
          <a:prstGeom prst="rect">
            <a:avLst/>
          </a:prstGeom>
          <a:noFill/>
        </p:spPr>
        <p:txBody>
          <a:bodyPr wrap="square">
            <a:spAutoFit/>
          </a:bodyPr>
          <a:lstStyle/>
          <a:p>
            <a:r>
              <a:rPr lang="en-US" sz="2800" b="1" dirty="0"/>
              <a:t>Non-functional Testing  as Test Type</a:t>
            </a:r>
            <a:endParaRPr lang="en-US" sz="2800" dirty="0"/>
          </a:p>
        </p:txBody>
      </p:sp>
      <p:sp>
        <p:nvSpPr>
          <p:cNvPr id="7" name="TextBox 6">
            <a:extLst>
              <a:ext uri="{FF2B5EF4-FFF2-40B4-BE49-F238E27FC236}">
                <a16:creationId xmlns:a16="http://schemas.microsoft.com/office/drawing/2014/main" id="{32BEB351-5EAE-16CC-D963-7247C70A335D}"/>
              </a:ext>
            </a:extLst>
          </p:cNvPr>
          <p:cNvSpPr txBox="1"/>
          <p:nvPr/>
        </p:nvSpPr>
        <p:spPr>
          <a:xfrm>
            <a:off x="647564" y="2636912"/>
            <a:ext cx="7200800" cy="1292662"/>
          </a:xfrm>
          <a:prstGeom prst="rect">
            <a:avLst/>
          </a:prstGeom>
          <a:noFill/>
        </p:spPr>
        <p:txBody>
          <a:bodyPr wrap="square">
            <a:spAutoFit/>
          </a:bodyPr>
          <a:lstStyle/>
          <a:p>
            <a:endParaRPr lang="en-US" dirty="0"/>
          </a:p>
          <a:p>
            <a:pPr marL="342900" indent="-342900">
              <a:buFont typeface="Wingdings" panose="05000000000000000000" pitchFamily="2" charset="2"/>
              <a:buChar char="q"/>
            </a:pPr>
            <a:r>
              <a:rPr lang="en-US" sz="2000" b="1" dirty="0"/>
              <a:t>Non-functional testing of a system evaluates characteristics of systems and software such as usability, performance efficiency, or security</a:t>
            </a:r>
          </a:p>
        </p:txBody>
      </p:sp>
      <p:pic>
        <p:nvPicPr>
          <p:cNvPr id="8" name="Picture 7">
            <a:extLst>
              <a:ext uri="{FF2B5EF4-FFF2-40B4-BE49-F238E27FC236}">
                <a16:creationId xmlns:a16="http://schemas.microsoft.com/office/drawing/2014/main" id="{7AD57373-AEBB-104E-5005-B1D99C88F0BA}"/>
              </a:ext>
            </a:extLst>
          </p:cNvPr>
          <p:cNvPicPr>
            <a:picLocks noChangeAspect="1"/>
          </p:cNvPicPr>
          <p:nvPr/>
        </p:nvPicPr>
        <p:blipFill>
          <a:blip r:embed="rId2"/>
          <a:stretch>
            <a:fillRect/>
          </a:stretch>
        </p:blipFill>
        <p:spPr>
          <a:xfrm>
            <a:off x="1604963" y="4048849"/>
            <a:ext cx="4419600" cy="2124075"/>
          </a:xfrm>
          <a:prstGeom prst="rect">
            <a:avLst/>
          </a:prstGeom>
        </p:spPr>
      </p:pic>
    </p:spTree>
    <p:extLst>
      <p:ext uri="{BB962C8B-B14F-4D97-AF65-F5344CB8AC3E}">
        <p14:creationId xmlns:p14="http://schemas.microsoft.com/office/powerpoint/2010/main" val="901318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a:t>
            </a:fld>
            <a:endParaRPr lang="en-AU" dirty="0"/>
          </a:p>
        </p:txBody>
      </p:sp>
      <p:sp>
        <p:nvSpPr>
          <p:cNvPr id="3" name="TextBox 2">
            <a:extLst>
              <a:ext uri="{FF2B5EF4-FFF2-40B4-BE49-F238E27FC236}">
                <a16:creationId xmlns:a16="http://schemas.microsoft.com/office/drawing/2014/main" id="{B36AF3A3-2ACC-6BFB-6A93-04E685ACEC77}"/>
              </a:ext>
            </a:extLst>
          </p:cNvPr>
          <p:cNvSpPr txBox="1"/>
          <p:nvPr/>
        </p:nvSpPr>
        <p:spPr>
          <a:xfrm>
            <a:off x="1043608" y="1268760"/>
            <a:ext cx="4607168" cy="523220"/>
          </a:xfrm>
          <a:prstGeom prst="rect">
            <a:avLst/>
          </a:prstGeom>
          <a:noFill/>
        </p:spPr>
        <p:txBody>
          <a:bodyPr wrap="square">
            <a:spAutoFit/>
          </a:bodyPr>
          <a:lstStyle/>
          <a:p>
            <a:r>
              <a:rPr lang="en-US" sz="2800" b="1" dirty="0"/>
              <a:t>And…</a:t>
            </a:r>
          </a:p>
        </p:txBody>
      </p:sp>
      <p:sp>
        <p:nvSpPr>
          <p:cNvPr id="7" name="TextBox 6">
            <a:extLst>
              <a:ext uri="{FF2B5EF4-FFF2-40B4-BE49-F238E27FC236}">
                <a16:creationId xmlns:a16="http://schemas.microsoft.com/office/drawing/2014/main" id="{70C9A066-FD73-8B7A-68B8-57348F3F2849}"/>
              </a:ext>
            </a:extLst>
          </p:cNvPr>
          <p:cNvSpPr txBox="1"/>
          <p:nvPr/>
        </p:nvSpPr>
        <p:spPr>
          <a:xfrm>
            <a:off x="816855" y="1988840"/>
            <a:ext cx="6768604" cy="3170099"/>
          </a:xfrm>
          <a:prstGeom prst="rect">
            <a:avLst/>
          </a:prstGeom>
          <a:noFill/>
        </p:spPr>
        <p:txBody>
          <a:bodyPr wrap="square">
            <a:spAutoFit/>
          </a:bodyPr>
          <a:lstStyle/>
          <a:p>
            <a:pPr marL="342900" indent="-342900">
              <a:buFont typeface="Wingdings" panose="05000000000000000000" pitchFamily="2" charset="2"/>
              <a:buChar char="q"/>
            </a:pPr>
            <a:endParaRPr lang="en-US" sz="2000" dirty="0"/>
          </a:p>
          <a:p>
            <a:pPr marL="342900" indent="-342900">
              <a:buFont typeface="Wingdings" panose="05000000000000000000" pitchFamily="2" charset="2"/>
              <a:buChar char="q"/>
            </a:pPr>
            <a:r>
              <a:rPr lang="en-US" sz="2000" b="1" dirty="0"/>
              <a:t>Test analysis and design for a given test level begin during the corresponding development activity</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Testers participate in discussions to define and refine requirements and design and are involved in reviewing work products (e.g., requirements, design, user stories, etc.) as soon as drafts are available</a:t>
            </a:r>
          </a:p>
          <a:p>
            <a:pPr marL="342900" indent="-342900">
              <a:buFont typeface="Wingdings" panose="05000000000000000000" pitchFamily="2" charset="2"/>
              <a:buChar char="q"/>
            </a:pPr>
            <a:endParaRPr lang="en-US" sz="2000" dirty="0"/>
          </a:p>
        </p:txBody>
      </p:sp>
    </p:spTree>
    <p:extLst>
      <p:ext uri="{BB962C8B-B14F-4D97-AF65-F5344CB8AC3E}">
        <p14:creationId xmlns:p14="http://schemas.microsoft.com/office/powerpoint/2010/main" val="278070974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50</a:t>
            </a:fld>
            <a:endParaRPr lang="en-AU" dirty="0"/>
          </a:p>
        </p:txBody>
      </p:sp>
      <p:sp>
        <p:nvSpPr>
          <p:cNvPr id="3" name="TextBox 2">
            <a:extLst>
              <a:ext uri="{FF2B5EF4-FFF2-40B4-BE49-F238E27FC236}">
                <a16:creationId xmlns:a16="http://schemas.microsoft.com/office/drawing/2014/main" id="{DE10E096-6582-B052-92B5-C1BFF01B7318}"/>
              </a:ext>
            </a:extLst>
          </p:cNvPr>
          <p:cNvSpPr txBox="1"/>
          <p:nvPr/>
        </p:nvSpPr>
        <p:spPr>
          <a:xfrm>
            <a:off x="899592" y="1196752"/>
            <a:ext cx="6840760" cy="523220"/>
          </a:xfrm>
          <a:prstGeom prst="rect">
            <a:avLst/>
          </a:prstGeom>
          <a:noFill/>
        </p:spPr>
        <p:txBody>
          <a:bodyPr wrap="square">
            <a:spAutoFit/>
          </a:bodyPr>
          <a:lstStyle/>
          <a:p>
            <a:r>
              <a:rPr lang="en-US" sz="2800" b="1" dirty="0"/>
              <a:t>White-box Testing as Test Type</a:t>
            </a:r>
            <a:endParaRPr lang="en-US" sz="2800" dirty="0"/>
          </a:p>
        </p:txBody>
      </p:sp>
      <p:sp>
        <p:nvSpPr>
          <p:cNvPr id="7" name="TextBox 6">
            <a:extLst>
              <a:ext uri="{FF2B5EF4-FFF2-40B4-BE49-F238E27FC236}">
                <a16:creationId xmlns:a16="http://schemas.microsoft.com/office/drawing/2014/main" id="{375777F5-622E-8E31-7877-9382179A7013}"/>
              </a:ext>
            </a:extLst>
          </p:cNvPr>
          <p:cNvSpPr txBox="1"/>
          <p:nvPr/>
        </p:nvSpPr>
        <p:spPr>
          <a:xfrm>
            <a:off x="899592" y="2467180"/>
            <a:ext cx="7562850" cy="984885"/>
          </a:xfrm>
          <a:prstGeom prst="rect">
            <a:avLst/>
          </a:prstGeom>
          <a:noFill/>
        </p:spPr>
        <p:txBody>
          <a:bodyPr wrap="square">
            <a:spAutoFit/>
          </a:bodyPr>
          <a:lstStyle/>
          <a:p>
            <a:endParaRPr lang="en-US" dirty="0"/>
          </a:p>
          <a:p>
            <a:pPr marL="342900" indent="-342900">
              <a:buFont typeface="Wingdings" panose="05000000000000000000" pitchFamily="2" charset="2"/>
              <a:buChar char="Ø"/>
            </a:pPr>
            <a:r>
              <a:rPr lang="en-US" sz="2000" b="1" dirty="0"/>
              <a:t>White-box testing derives tests based on the system’s internal structure or implementation</a:t>
            </a:r>
          </a:p>
        </p:txBody>
      </p:sp>
    </p:spTree>
    <p:extLst>
      <p:ext uri="{BB962C8B-B14F-4D97-AF65-F5344CB8AC3E}">
        <p14:creationId xmlns:p14="http://schemas.microsoft.com/office/powerpoint/2010/main" val="6344885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51</a:t>
            </a:fld>
            <a:endParaRPr lang="en-AU" dirty="0"/>
          </a:p>
        </p:txBody>
      </p:sp>
      <p:sp>
        <p:nvSpPr>
          <p:cNvPr id="3" name="TextBox 2">
            <a:extLst>
              <a:ext uri="{FF2B5EF4-FFF2-40B4-BE49-F238E27FC236}">
                <a16:creationId xmlns:a16="http://schemas.microsoft.com/office/drawing/2014/main" id="{B48DA46F-F1C5-F138-5836-A838D043B26D}"/>
              </a:ext>
            </a:extLst>
          </p:cNvPr>
          <p:cNvSpPr txBox="1"/>
          <p:nvPr/>
        </p:nvSpPr>
        <p:spPr>
          <a:xfrm>
            <a:off x="755575" y="1196752"/>
            <a:ext cx="7102549" cy="523220"/>
          </a:xfrm>
          <a:prstGeom prst="rect">
            <a:avLst/>
          </a:prstGeom>
          <a:noFill/>
        </p:spPr>
        <p:txBody>
          <a:bodyPr wrap="square">
            <a:spAutoFit/>
          </a:bodyPr>
          <a:lstStyle/>
          <a:p>
            <a:r>
              <a:rPr lang="en-US" sz="2800" b="1" dirty="0"/>
              <a:t>Change-related Testing as Test Type</a:t>
            </a:r>
            <a:endParaRPr lang="en-US" sz="2800" dirty="0"/>
          </a:p>
        </p:txBody>
      </p:sp>
      <p:sp>
        <p:nvSpPr>
          <p:cNvPr id="7" name="TextBox 6">
            <a:extLst>
              <a:ext uri="{FF2B5EF4-FFF2-40B4-BE49-F238E27FC236}">
                <a16:creationId xmlns:a16="http://schemas.microsoft.com/office/drawing/2014/main" id="{98C3D4AB-2D3B-08F6-8A8C-518081A76CED}"/>
              </a:ext>
            </a:extLst>
          </p:cNvPr>
          <p:cNvSpPr txBox="1"/>
          <p:nvPr/>
        </p:nvSpPr>
        <p:spPr>
          <a:xfrm>
            <a:off x="755576" y="2022457"/>
            <a:ext cx="7562850" cy="2492990"/>
          </a:xfrm>
          <a:prstGeom prst="rect">
            <a:avLst/>
          </a:prstGeom>
          <a:noFill/>
        </p:spPr>
        <p:txBody>
          <a:bodyPr wrap="square">
            <a:spAutoFit/>
          </a:bodyPr>
          <a:lstStyle/>
          <a:p>
            <a:pPr marL="0" indent="0">
              <a:buNone/>
            </a:pPr>
            <a:endParaRPr lang="en-US" b="1" dirty="0"/>
          </a:p>
          <a:p>
            <a:pPr marL="342900" indent="-342900">
              <a:buFont typeface="Wingdings" panose="05000000000000000000" pitchFamily="2" charset="2"/>
              <a:buChar char="Ø"/>
            </a:pPr>
            <a:r>
              <a:rPr lang="en-US" sz="2000" b="1" dirty="0"/>
              <a:t>When changes are made to a system, either to correct a defect or because of new or changing functionality, testing should be done to confirm that the changes have corrected the defect or implemented the functionality correctly, and have not caused any unforeseen adverse consequences</a:t>
            </a:r>
          </a:p>
          <a:p>
            <a:endParaRPr lang="en-US" b="1" dirty="0"/>
          </a:p>
        </p:txBody>
      </p:sp>
    </p:spTree>
    <p:extLst>
      <p:ext uri="{BB962C8B-B14F-4D97-AF65-F5344CB8AC3E}">
        <p14:creationId xmlns:p14="http://schemas.microsoft.com/office/powerpoint/2010/main" val="14206589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52</a:t>
            </a:fld>
            <a:endParaRPr lang="en-AU" dirty="0"/>
          </a:p>
        </p:txBody>
      </p:sp>
      <p:sp>
        <p:nvSpPr>
          <p:cNvPr id="3" name="TextBox 2">
            <a:extLst>
              <a:ext uri="{FF2B5EF4-FFF2-40B4-BE49-F238E27FC236}">
                <a16:creationId xmlns:a16="http://schemas.microsoft.com/office/drawing/2014/main" id="{13D4BABC-7B26-3DAF-68A7-3A5377965A87}"/>
              </a:ext>
            </a:extLst>
          </p:cNvPr>
          <p:cNvSpPr txBox="1"/>
          <p:nvPr/>
        </p:nvSpPr>
        <p:spPr>
          <a:xfrm>
            <a:off x="1043608" y="1124744"/>
            <a:ext cx="4967208" cy="523220"/>
          </a:xfrm>
          <a:prstGeom prst="rect">
            <a:avLst/>
          </a:prstGeom>
          <a:noFill/>
        </p:spPr>
        <p:txBody>
          <a:bodyPr wrap="square">
            <a:spAutoFit/>
          </a:bodyPr>
          <a:lstStyle/>
          <a:p>
            <a:r>
              <a:rPr lang="en-US" sz="2800" b="1" dirty="0"/>
              <a:t>Test Types and Test Levels</a:t>
            </a:r>
            <a:endParaRPr lang="en-US" sz="2800" dirty="0"/>
          </a:p>
        </p:txBody>
      </p:sp>
      <p:sp>
        <p:nvSpPr>
          <p:cNvPr id="7" name="TextBox 6">
            <a:extLst>
              <a:ext uri="{FF2B5EF4-FFF2-40B4-BE49-F238E27FC236}">
                <a16:creationId xmlns:a16="http://schemas.microsoft.com/office/drawing/2014/main" id="{0881C41C-6B97-D35D-6336-16DE4BE9F678}"/>
              </a:ext>
            </a:extLst>
          </p:cNvPr>
          <p:cNvSpPr txBox="1"/>
          <p:nvPr/>
        </p:nvSpPr>
        <p:spPr>
          <a:xfrm>
            <a:off x="1043608" y="2348880"/>
            <a:ext cx="6264696" cy="984885"/>
          </a:xfrm>
          <a:prstGeom prst="rect">
            <a:avLst/>
          </a:prstGeom>
          <a:noFill/>
        </p:spPr>
        <p:txBody>
          <a:bodyPr wrap="square">
            <a:spAutoFit/>
          </a:bodyPr>
          <a:lstStyle/>
          <a:p>
            <a:endParaRPr lang="en-US" sz="1800" dirty="0"/>
          </a:p>
          <a:p>
            <a:pPr marL="342900" indent="-342900">
              <a:buFont typeface="Wingdings" panose="05000000000000000000" pitchFamily="2" charset="2"/>
              <a:buChar char="q"/>
            </a:pPr>
            <a:r>
              <a:rPr lang="en-US" sz="2000" b="1" dirty="0"/>
              <a:t>It is possible to perform any of the test types mentioned above at any test level. </a:t>
            </a:r>
          </a:p>
        </p:txBody>
      </p:sp>
    </p:spTree>
    <p:extLst>
      <p:ext uri="{BB962C8B-B14F-4D97-AF65-F5344CB8AC3E}">
        <p14:creationId xmlns:p14="http://schemas.microsoft.com/office/powerpoint/2010/main" val="17870679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53</a:t>
            </a:fld>
            <a:endParaRPr lang="en-AU" dirty="0"/>
          </a:p>
        </p:txBody>
      </p:sp>
      <p:sp>
        <p:nvSpPr>
          <p:cNvPr id="3" name="TextBox 2">
            <a:extLst>
              <a:ext uri="{FF2B5EF4-FFF2-40B4-BE49-F238E27FC236}">
                <a16:creationId xmlns:a16="http://schemas.microsoft.com/office/drawing/2014/main" id="{EBE18E5C-08FC-D5D7-4250-88C44DD4F381}"/>
              </a:ext>
            </a:extLst>
          </p:cNvPr>
          <p:cNvSpPr txBox="1"/>
          <p:nvPr/>
        </p:nvSpPr>
        <p:spPr>
          <a:xfrm>
            <a:off x="899592" y="1196752"/>
            <a:ext cx="6552728" cy="523220"/>
          </a:xfrm>
          <a:prstGeom prst="rect">
            <a:avLst/>
          </a:prstGeom>
          <a:noFill/>
        </p:spPr>
        <p:txBody>
          <a:bodyPr wrap="square">
            <a:spAutoFit/>
          </a:bodyPr>
          <a:lstStyle/>
          <a:p>
            <a:r>
              <a:rPr lang="en-US" sz="2800" b="1" dirty="0"/>
              <a:t>Maintenance Testing as Test Type</a:t>
            </a:r>
            <a:endParaRPr lang="en-US" sz="2800" dirty="0"/>
          </a:p>
        </p:txBody>
      </p:sp>
      <p:sp>
        <p:nvSpPr>
          <p:cNvPr id="7" name="TextBox 6">
            <a:extLst>
              <a:ext uri="{FF2B5EF4-FFF2-40B4-BE49-F238E27FC236}">
                <a16:creationId xmlns:a16="http://schemas.microsoft.com/office/drawing/2014/main" id="{28D71EE8-8A7C-5AAC-47FC-295050A880F9}"/>
              </a:ext>
            </a:extLst>
          </p:cNvPr>
          <p:cNvSpPr txBox="1"/>
          <p:nvPr/>
        </p:nvSpPr>
        <p:spPr>
          <a:xfrm>
            <a:off x="899592" y="2204864"/>
            <a:ext cx="6083169" cy="1538883"/>
          </a:xfrm>
          <a:prstGeom prst="rect">
            <a:avLst/>
          </a:prstGeom>
          <a:noFill/>
        </p:spPr>
        <p:txBody>
          <a:bodyPr wrap="square">
            <a:spAutoFit/>
          </a:bodyPr>
          <a:lstStyle/>
          <a:p>
            <a:endParaRPr lang="en-US" sz="1800" dirty="0"/>
          </a:p>
          <a:p>
            <a:pPr marL="342900" indent="-342900">
              <a:buFont typeface="Wingdings" panose="05000000000000000000" pitchFamily="2" charset="2"/>
              <a:buChar char="Ø"/>
            </a:pPr>
            <a:r>
              <a:rPr lang="en-US" sz="2000" b="1" dirty="0"/>
              <a:t>Once deployed to production environments, software and systems need to be maintained</a:t>
            </a:r>
          </a:p>
          <a:p>
            <a:endParaRPr lang="en-US" sz="1800" dirty="0"/>
          </a:p>
          <a:p>
            <a:endParaRPr lang="en-US" sz="1800" dirty="0"/>
          </a:p>
        </p:txBody>
      </p:sp>
    </p:spTree>
    <p:extLst>
      <p:ext uri="{BB962C8B-B14F-4D97-AF65-F5344CB8AC3E}">
        <p14:creationId xmlns:p14="http://schemas.microsoft.com/office/powerpoint/2010/main" val="98929285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54</a:t>
            </a:fld>
            <a:endParaRPr lang="en-AU" dirty="0"/>
          </a:p>
        </p:txBody>
      </p:sp>
      <p:sp>
        <p:nvSpPr>
          <p:cNvPr id="3" name="TextBox 2">
            <a:extLst>
              <a:ext uri="{FF2B5EF4-FFF2-40B4-BE49-F238E27FC236}">
                <a16:creationId xmlns:a16="http://schemas.microsoft.com/office/drawing/2014/main" id="{31A6AB69-88F8-24C1-26CA-51BA15CBF9F1}"/>
              </a:ext>
            </a:extLst>
          </p:cNvPr>
          <p:cNvSpPr txBox="1"/>
          <p:nvPr/>
        </p:nvSpPr>
        <p:spPr>
          <a:xfrm>
            <a:off x="465534" y="1196752"/>
            <a:ext cx="7562850" cy="1815882"/>
          </a:xfrm>
          <a:prstGeom prst="rect">
            <a:avLst/>
          </a:prstGeom>
          <a:noFill/>
        </p:spPr>
        <p:txBody>
          <a:bodyPr wrap="square">
            <a:spAutoFit/>
          </a:bodyPr>
          <a:lstStyle/>
          <a:p>
            <a:r>
              <a:rPr lang="en-US" sz="2800" b="1" dirty="0"/>
              <a:t>A maintenance release may require maintenance testing at multiple test levels, using various test types, based on its scope</a:t>
            </a:r>
            <a:r>
              <a:rPr lang="en-US" sz="2800" dirty="0"/>
              <a:t>. </a:t>
            </a:r>
          </a:p>
        </p:txBody>
      </p:sp>
      <p:sp>
        <p:nvSpPr>
          <p:cNvPr id="7" name="TextBox 6">
            <a:extLst>
              <a:ext uri="{FF2B5EF4-FFF2-40B4-BE49-F238E27FC236}">
                <a16:creationId xmlns:a16="http://schemas.microsoft.com/office/drawing/2014/main" id="{8A6E8B9F-5FCA-099C-2C89-8735838F3BB1}"/>
              </a:ext>
            </a:extLst>
          </p:cNvPr>
          <p:cNvSpPr txBox="1"/>
          <p:nvPr/>
        </p:nvSpPr>
        <p:spPr>
          <a:xfrm>
            <a:off x="465534" y="3140968"/>
            <a:ext cx="7704856" cy="3200876"/>
          </a:xfrm>
          <a:prstGeom prst="rect">
            <a:avLst/>
          </a:prstGeom>
          <a:noFill/>
        </p:spPr>
        <p:txBody>
          <a:bodyPr wrap="square">
            <a:spAutoFit/>
          </a:bodyPr>
          <a:lstStyle/>
          <a:p>
            <a:pPr marL="0" indent="0">
              <a:buNone/>
            </a:pPr>
            <a:endParaRPr lang="en-US" sz="2000" b="1" dirty="0"/>
          </a:p>
          <a:p>
            <a:pPr marL="0" indent="0">
              <a:buNone/>
            </a:pPr>
            <a:r>
              <a:rPr lang="en-US" sz="2400" b="1" dirty="0"/>
              <a:t>The scope of maintenance testing depends on</a:t>
            </a:r>
            <a:r>
              <a:rPr lang="en-US" sz="1600" b="1" dirty="0"/>
              <a:t>:</a:t>
            </a:r>
          </a:p>
          <a:p>
            <a:endParaRPr lang="en-US" dirty="0"/>
          </a:p>
          <a:p>
            <a:pPr marL="342900" indent="-342900">
              <a:buFont typeface="Wingdings" panose="05000000000000000000" pitchFamily="2" charset="2"/>
              <a:buChar char="Ø"/>
            </a:pPr>
            <a:r>
              <a:rPr lang="en-US" sz="2000" b="1" dirty="0"/>
              <a:t>The degree of risk of the change, for example, the degree to which the changed area of software communicates with other components or systems</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The size of the existing system		</a:t>
            </a:r>
          </a:p>
          <a:p>
            <a:pPr marL="342900" indent="-342900">
              <a:buFont typeface="Wingdings" panose="05000000000000000000" pitchFamily="2" charset="2"/>
              <a:buChar char="Ø"/>
            </a:pPr>
            <a:endParaRPr lang="en-US" sz="2000" b="1" dirty="0"/>
          </a:p>
          <a:p>
            <a:pPr marL="342900" indent="-342900">
              <a:buFont typeface="Wingdings" panose="05000000000000000000" pitchFamily="2" charset="2"/>
              <a:buChar char="Ø"/>
            </a:pPr>
            <a:r>
              <a:rPr lang="en-US" sz="2000" b="1" dirty="0"/>
              <a:t>The size of the change</a:t>
            </a:r>
          </a:p>
        </p:txBody>
      </p:sp>
    </p:spTree>
    <p:extLst>
      <p:ext uri="{BB962C8B-B14F-4D97-AF65-F5344CB8AC3E}">
        <p14:creationId xmlns:p14="http://schemas.microsoft.com/office/powerpoint/2010/main" val="202754455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55</a:t>
            </a:fld>
            <a:endParaRPr lang="en-AU" dirty="0"/>
          </a:p>
        </p:txBody>
      </p:sp>
      <p:sp>
        <p:nvSpPr>
          <p:cNvPr id="3" name="TextBox 2">
            <a:extLst>
              <a:ext uri="{FF2B5EF4-FFF2-40B4-BE49-F238E27FC236}">
                <a16:creationId xmlns:a16="http://schemas.microsoft.com/office/drawing/2014/main" id="{7A1834E3-2290-CBDD-F149-76435B93E1C8}"/>
              </a:ext>
            </a:extLst>
          </p:cNvPr>
          <p:cNvSpPr txBox="1"/>
          <p:nvPr/>
        </p:nvSpPr>
        <p:spPr>
          <a:xfrm>
            <a:off x="1043608" y="1268760"/>
            <a:ext cx="4823192" cy="523220"/>
          </a:xfrm>
          <a:prstGeom prst="rect">
            <a:avLst/>
          </a:prstGeom>
          <a:noFill/>
        </p:spPr>
        <p:txBody>
          <a:bodyPr wrap="square">
            <a:spAutoFit/>
          </a:bodyPr>
          <a:lstStyle/>
          <a:p>
            <a:r>
              <a:rPr lang="en-US" sz="2800" b="1" dirty="0"/>
              <a:t>Triggers for Maintenance</a:t>
            </a:r>
            <a:endParaRPr lang="en-US" sz="2800" dirty="0"/>
          </a:p>
        </p:txBody>
      </p:sp>
      <p:sp>
        <p:nvSpPr>
          <p:cNvPr id="7" name="TextBox 6">
            <a:extLst>
              <a:ext uri="{FF2B5EF4-FFF2-40B4-BE49-F238E27FC236}">
                <a16:creationId xmlns:a16="http://schemas.microsoft.com/office/drawing/2014/main" id="{62F0AEB3-37EC-5801-82D1-043A66894572}"/>
              </a:ext>
            </a:extLst>
          </p:cNvPr>
          <p:cNvSpPr txBox="1"/>
          <p:nvPr/>
        </p:nvSpPr>
        <p:spPr>
          <a:xfrm>
            <a:off x="923898" y="2492896"/>
            <a:ext cx="7562850" cy="1292662"/>
          </a:xfrm>
          <a:prstGeom prst="rect">
            <a:avLst/>
          </a:prstGeom>
          <a:noFill/>
        </p:spPr>
        <p:txBody>
          <a:bodyPr wrap="square">
            <a:spAutoFit/>
          </a:bodyPr>
          <a:lstStyle/>
          <a:p>
            <a:endParaRPr lang="en-US" sz="1800" dirty="0"/>
          </a:p>
          <a:p>
            <a:pPr marL="342900" indent="-342900">
              <a:buFont typeface="Wingdings" panose="05000000000000000000" pitchFamily="2" charset="2"/>
              <a:buChar char="Ø"/>
            </a:pPr>
            <a:r>
              <a:rPr lang="en-US" sz="2000" b="1" dirty="0"/>
              <a:t>There are several reasons why software maintenance, and thus maintenance testing, takes place, both for planned and unplanned changes.</a:t>
            </a:r>
          </a:p>
        </p:txBody>
      </p:sp>
    </p:spTree>
    <p:extLst>
      <p:ext uri="{BB962C8B-B14F-4D97-AF65-F5344CB8AC3E}">
        <p14:creationId xmlns:p14="http://schemas.microsoft.com/office/powerpoint/2010/main" val="27046192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56</a:t>
            </a:fld>
            <a:endParaRPr lang="en-AU" dirty="0"/>
          </a:p>
        </p:txBody>
      </p:sp>
      <p:sp>
        <p:nvSpPr>
          <p:cNvPr id="3" name="TextBox 2">
            <a:extLst>
              <a:ext uri="{FF2B5EF4-FFF2-40B4-BE49-F238E27FC236}">
                <a16:creationId xmlns:a16="http://schemas.microsoft.com/office/drawing/2014/main" id="{4E1D999D-0EA9-79AF-C557-DB48C7944377}"/>
              </a:ext>
            </a:extLst>
          </p:cNvPr>
          <p:cNvSpPr txBox="1"/>
          <p:nvPr/>
        </p:nvSpPr>
        <p:spPr>
          <a:xfrm>
            <a:off x="575556" y="1340768"/>
            <a:ext cx="6372708" cy="523220"/>
          </a:xfrm>
          <a:prstGeom prst="rect">
            <a:avLst/>
          </a:prstGeom>
          <a:noFill/>
        </p:spPr>
        <p:txBody>
          <a:bodyPr wrap="square">
            <a:spAutoFit/>
          </a:bodyPr>
          <a:lstStyle/>
          <a:p>
            <a:r>
              <a:rPr lang="en-US" sz="2800" b="1" dirty="0"/>
              <a:t>Impact Analysis for Maintenance</a:t>
            </a:r>
            <a:endParaRPr lang="en-US" sz="2800" dirty="0"/>
          </a:p>
        </p:txBody>
      </p:sp>
      <p:sp>
        <p:nvSpPr>
          <p:cNvPr id="7" name="TextBox 6">
            <a:extLst>
              <a:ext uri="{FF2B5EF4-FFF2-40B4-BE49-F238E27FC236}">
                <a16:creationId xmlns:a16="http://schemas.microsoft.com/office/drawing/2014/main" id="{AF69C5ED-FC7C-CAC3-3FDE-35F02D13F148}"/>
              </a:ext>
            </a:extLst>
          </p:cNvPr>
          <p:cNvSpPr txBox="1"/>
          <p:nvPr/>
        </p:nvSpPr>
        <p:spPr>
          <a:xfrm>
            <a:off x="508174" y="2420888"/>
            <a:ext cx="7992888" cy="1908215"/>
          </a:xfrm>
          <a:prstGeom prst="rect">
            <a:avLst/>
          </a:prstGeom>
          <a:noFill/>
        </p:spPr>
        <p:txBody>
          <a:bodyPr wrap="square">
            <a:spAutoFit/>
          </a:bodyPr>
          <a:lstStyle/>
          <a:p>
            <a:pPr marL="0" indent="0">
              <a:buNone/>
            </a:pPr>
            <a:endParaRPr lang="en-US" sz="1800" dirty="0"/>
          </a:p>
          <a:p>
            <a:pPr marL="342900" indent="-342900">
              <a:buFont typeface="Wingdings" panose="05000000000000000000" pitchFamily="2" charset="2"/>
              <a:buChar char="v"/>
            </a:pPr>
            <a:r>
              <a:rPr lang="en-US" sz="2000" b="1" dirty="0"/>
              <a:t>Impact analysis evaluates the changes that were made for a maintenance release to identify the intended consequences as well as expected and possible side effects of a change, and to identify the areas in the system that will be affected by the change. </a:t>
            </a:r>
          </a:p>
        </p:txBody>
      </p:sp>
    </p:spTree>
    <p:extLst>
      <p:ext uri="{BB962C8B-B14F-4D97-AF65-F5344CB8AC3E}">
        <p14:creationId xmlns:p14="http://schemas.microsoft.com/office/powerpoint/2010/main" val="2926500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57</a:t>
            </a:fld>
            <a:endParaRPr lang="en-AU" dirty="0"/>
          </a:p>
        </p:txBody>
      </p:sp>
      <p:sp>
        <p:nvSpPr>
          <p:cNvPr id="7" name="TextBox 6">
            <a:extLst>
              <a:ext uri="{FF2B5EF4-FFF2-40B4-BE49-F238E27FC236}">
                <a16:creationId xmlns:a16="http://schemas.microsoft.com/office/drawing/2014/main" id="{AF69C5ED-FC7C-CAC3-3FDE-35F02D13F148}"/>
              </a:ext>
            </a:extLst>
          </p:cNvPr>
          <p:cNvSpPr txBox="1"/>
          <p:nvPr/>
        </p:nvSpPr>
        <p:spPr>
          <a:xfrm>
            <a:off x="508174" y="2420888"/>
            <a:ext cx="7992888" cy="677108"/>
          </a:xfrm>
          <a:prstGeom prst="rect">
            <a:avLst/>
          </a:prstGeom>
          <a:noFill/>
        </p:spPr>
        <p:txBody>
          <a:bodyPr wrap="square">
            <a:spAutoFit/>
          </a:bodyPr>
          <a:lstStyle/>
          <a:p>
            <a:pPr marL="0" indent="0">
              <a:buNone/>
            </a:pPr>
            <a:endParaRPr lang="en-US" sz="1800" dirty="0"/>
          </a:p>
          <a:p>
            <a:pPr marL="342900" indent="-342900">
              <a:buFont typeface="Wingdings" panose="05000000000000000000" pitchFamily="2" charset="2"/>
              <a:buChar char="v"/>
            </a:pPr>
            <a:r>
              <a:rPr lang="en-US" sz="2000" b="1" dirty="0"/>
              <a:t>Quiz</a:t>
            </a:r>
          </a:p>
        </p:txBody>
      </p:sp>
    </p:spTree>
    <p:extLst>
      <p:ext uri="{BB962C8B-B14F-4D97-AF65-F5344CB8AC3E}">
        <p14:creationId xmlns:p14="http://schemas.microsoft.com/office/powerpoint/2010/main" val="30566459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58</a:t>
            </a:fld>
            <a:endParaRPr lang="en-AU" dirty="0"/>
          </a:p>
        </p:txBody>
      </p:sp>
    </p:spTree>
    <p:extLst>
      <p:ext uri="{BB962C8B-B14F-4D97-AF65-F5344CB8AC3E}">
        <p14:creationId xmlns:p14="http://schemas.microsoft.com/office/powerpoint/2010/main" val="1446811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6</a:t>
            </a:fld>
            <a:endParaRPr lang="en-AU" dirty="0"/>
          </a:p>
        </p:txBody>
      </p:sp>
      <p:sp>
        <p:nvSpPr>
          <p:cNvPr id="3" name="TextBox 2">
            <a:extLst>
              <a:ext uri="{FF2B5EF4-FFF2-40B4-BE49-F238E27FC236}">
                <a16:creationId xmlns:a16="http://schemas.microsoft.com/office/drawing/2014/main" id="{EB12B2E9-5B5D-42F3-56E2-B064379FF1DA}"/>
              </a:ext>
            </a:extLst>
          </p:cNvPr>
          <p:cNvSpPr txBox="1"/>
          <p:nvPr/>
        </p:nvSpPr>
        <p:spPr>
          <a:xfrm>
            <a:off x="971600" y="908720"/>
            <a:ext cx="6984628" cy="1508105"/>
          </a:xfrm>
          <a:prstGeom prst="rect">
            <a:avLst/>
          </a:prstGeom>
          <a:noFill/>
        </p:spPr>
        <p:txBody>
          <a:bodyPr wrap="square">
            <a:spAutoFit/>
          </a:bodyPr>
          <a:lstStyle/>
          <a:p>
            <a:br>
              <a:rPr lang="en-US" dirty="0"/>
            </a:br>
            <a:r>
              <a:rPr lang="en-US" sz="2800" b="1" dirty="0"/>
              <a:t>Common software development lifecycle models are as follows:</a:t>
            </a:r>
            <a:br>
              <a:rPr lang="en-US" dirty="0"/>
            </a:br>
            <a:endParaRPr lang="en-US" dirty="0"/>
          </a:p>
        </p:txBody>
      </p:sp>
      <p:sp>
        <p:nvSpPr>
          <p:cNvPr id="7" name="TextBox 6">
            <a:extLst>
              <a:ext uri="{FF2B5EF4-FFF2-40B4-BE49-F238E27FC236}">
                <a16:creationId xmlns:a16="http://schemas.microsoft.com/office/drawing/2014/main" id="{DE59B580-1625-B3A3-301C-48578B1E1A17}"/>
              </a:ext>
            </a:extLst>
          </p:cNvPr>
          <p:cNvSpPr txBox="1"/>
          <p:nvPr/>
        </p:nvSpPr>
        <p:spPr>
          <a:xfrm>
            <a:off x="971600" y="2437956"/>
            <a:ext cx="6624588" cy="1938992"/>
          </a:xfrm>
          <a:prstGeom prst="rect">
            <a:avLst/>
          </a:prstGeom>
          <a:noFill/>
        </p:spPr>
        <p:txBody>
          <a:bodyPr wrap="square">
            <a:spAutoFit/>
          </a:bodyPr>
          <a:lstStyle/>
          <a:p>
            <a:pPr marL="342900" indent="-342900">
              <a:buFont typeface="Wingdings" panose="05000000000000000000" pitchFamily="2" charset="2"/>
              <a:buChar char="q"/>
            </a:pPr>
            <a:endParaRPr lang="en-US" sz="2000" dirty="0"/>
          </a:p>
          <a:p>
            <a:pPr marL="342900" indent="-342900">
              <a:buFont typeface="Wingdings" panose="05000000000000000000" pitchFamily="2" charset="2"/>
              <a:buChar char="q"/>
            </a:pPr>
            <a:endParaRPr lang="en-US" sz="2000" dirty="0"/>
          </a:p>
          <a:p>
            <a:pPr marL="342900" indent="-342900">
              <a:buFont typeface="Wingdings" panose="05000000000000000000" pitchFamily="2" charset="2"/>
              <a:buChar char="q"/>
            </a:pPr>
            <a:r>
              <a:rPr lang="en-US" sz="2000" b="1" dirty="0"/>
              <a:t>Sequential development models</a:t>
            </a:r>
          </a:p>
          <a:p>
            <a:pPr marL="342900" indent="-342900">
              <a:buFont typeface="Wingdings" panose="05000000000000000000" pitchFamily="2" charset="2"/>
              <a:buChar char="q"/>
            </a:pPr>
            <a:endParaRPr lang="en-US" sz="2000" b="1" dirty="0"/>
          </a:p>
          <a:p>
            <a:pPr marL="342900" indent="-342900">
              <a:buFont typeface="Wingdings" panose="05000000000000000000" pitchFamily="2" charset="2"/>
              <a:buChar char="q"/>
            </a:pPr>
            <a:r>
              <a:rPr lang="en-US" sz="2000" b="1" dirty="0"/>
              <a:t>Iterative and incremental development models</a:t>
            </a:r>
          </a:p>
          <a:p>
            <a:pPr marL="342900" indent="-342900">
              <a:buFont typeface="Wingdings" panose="05000000000000000000" pitchFamily="2" charset="2"/>
              <a:buChar char="q"/>
            </a:pPr>
            <a:endParaRPr lang="en-US" sz="2000" dirty="0"/>
          </a:p>
        </p:txBody>
      </p:sp>
    </p:spTree>
    <p:extLst>
      <p:ext uri="{BB962C8B-B14F-4D97-AF65-F5344CB8AC3E}">
        <p14:creationId xmlns:p14="http://schemas.microsoft.com/office/powerpoint/2010/main" val="2484005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7</a:t>
            </a:fld>
            <a:endParaRPr lang="en-AU" dirty="0"/>
          </a:p>
        </p:txBody>
      </p:sp>
      <p:sp>
        <p:nvSpPr>
          <p:cNvPr id="3" name="TextBox 2">
            <a:extLst>
              <a:ext uri="{FF2B5EF4-FFF2-40B4-BE49-F238E27FC236}">
                <a16:creationId xmlns:a16="http://schemas.microsoft.com/office/drawing/2014/main" id="{7D6F7E17-4E5B-8967-238F-4C067EEC765C}"/>
              </a:ext>
            </a:extLst>
          </p:cNvPr>
          <p:cNvSpPr txBox="1"/>
          <p:nvPr/>
        </p:nvSpPr>
        <p:spPr>
          <a:xfrm>
            <a:off x="1187624" y="1268760"/>
            <a:ext cx="6408564" cy="1231106"/>
          </a:xfrm>
          <a:prstGeom prst="rect">
            <a:avLst/>
          </a:prstGeom>
          <a:noFill/>
        </p:spPr>
        <p:txBody>
          <a:bodyPr wrap="square">
            <a:spAutoFit/>
          </a:bodyPr>
          <a:lstStyle/>
          <a:p>
            <a:br>
              <a:rPr lang="en-US" sz="2800" b="1" dirty="0"/>
            </a:br>
            <a:r>
              <a:rPr lang="en-US" sz="2800" b="1" dirty="0"/>
              <a:t>Sequential development models</a:t>
            </a:r>
            <a:br>
              <a:rPr lang="en-US" b="1" dirty="0"/>
            </a:br>
            <a:endParaRPr lang="en-US" dirty="0"/>
          </a:p>
        </p:txBody>
      </p:sp>
      <p:sp>
        <p:nvSpPr>
          <p:cNvPr id="7" name="TextBox 6">
            <a:extLst>
              <a:ext uri="{FF2B5EF4-FFF2-40B4-BE49-F238E27FC236}">
                <a16:creationId xmlns:a16="http://schemas.microsoft.com/office/drawing/2014/main" id="{BA65BECA-A805-36E5-C93C-AA8A5A08D31B}"/>
              </a:ext>
            </a:extLst>
          </p:cNvPr>
          <p:cNvSpPr txBox="1"/>
          <p:nvPr/>
        </p:nvSpPr>
        <p:spPr>
          <a:xfrm>
            <a:off x="1155903" y="2499866"/>
            <a:ext cx="6800473" cy="1569660"/>
          </a:xfrm>
          <a:prstGeom prst="rect">
            <a:avLst/>
          </a:prstGeom>
          <a:noFill/>
        </p:spPr>
        <p:txBody>
          <a:bodyPr wrap="square">
            <a:spAutoFit/>
          </a:bodyPr>
          <a:lstStyle/>
          <a:p>
            <a:endParaRPr lang="en-US" dirty="0"/>
          </a:p>
          <a:p>
            <a:endParaRPr lang="en-US" dirty="0"/>
          </a:p>
          <a:p>
            <a:pPr marL="342900" indent="-342900">
              <a:buFont typeface="Wingdings" panose="05000000000000000000" pitchFamily="2" charset="2"/>
              <a:buChar char="v"/>
            </a:pPr>
            <a:r>
              <a:rPr lang="en-US" sz="2000" b="1" dirty="0"/>
              <a:t>The model describes the software development process as a linear, sequential flow of activities</a:t>
            </a:r>
          </a:p>
          <a:p>
            <a:pPr marL="342900" indent="-342900">
              <a:buFont typeface="Wingdings" panose="05000000000000000000" pitchFamily="2" charset="2"/>
              <a:buChar char="v"/>
            </a:pPr>
            <a:endParaRPr lang="en-US" sz="2000" b="1" dirty="0"/>
          </a:p>
        </p:txBody>
      </p:sp>
      <p:pic>
        <p:nvPicPr>
          <p:cNvPr id="10" name="Picture 9">
            <a:extLst>
              <a:ext uri="{FF2B5EF4-FFF2-40B4-BE49-F238E27FC236}">
                <a16:creationId xmlns:a16="http://schemas.microsoft.com/office/drawing/2014/main" id="{F56C327F-4EB2-1931-0AF3-DEAF9239FBF5}"/>
              </a:ext>
            </a:extLst>
          </p:cNvPr>
          <p:cNvPicPr>
            <a:picLocks noChangeAspect="1"/>
          </p:cNvPicPr>
          <p:nvPr/>
        </p:nvPicPr>
        <p:blipFill>
          <a:blip r:embed="rId2"/>
          <a:stretch>
            <a:fillRect/>
          </a:stretch>
        </p:blipFill>
        <p:spPr>
          <a:xfrm>
            <a:off x="4133576" y="3971435"/>
            <a:ext cx="3030712" cy="2268947"/>
          </a:xfrm>
          <a:prstGeom prst="rect">
            <a:avLst/>
          </a:prstGeom>
        </p:spPr>
      </p:pic>
    </p:spTree>
    <p:extLst>
      <p:ext uri="{BB962C8B-B14F-4D97-AF65-F5344CB8AC3E}">
        <p14:creationId xmlns:p14="http://schemas.microsoft.com/office/powerpoint/2010/main" val="28182524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8</a:t>
            </a:fld>
            <a:endParaRPr lang="en-AU" dirty="0"/>
          </a:p>
        </p:txBody>
      </p:sp>
      <p:sp>
        <p:nvSpPr>
          <p:cNvPr id="3" name="TextBox 2">
            <a:extLst>
              <a:ext uri="{FF2B5EF4-FFF2-40B4-BE49-F238E27FC236}">
                <a16:creationId xmlns:a16="http://schemas.microsoft.com/office/drawing/2014/main" id="{B348B17E-806C-F38C-8F98-DF28CE4B605A}"/>
              </a:ext>
            </a:extLst>
          </p:cNvPr>
          <p:cNvSpPr txBox="1"/>
          <p:nvPr/>
        </p:nvSpPr>
        <p:spPr>
          <a:xfrm>
            <a:off x="971600" y="1124744"/>
            <a:ext cx="7200800" cy="1815882"/>
          </a:xfrm>
          <a:prstGeom prst="rect">
            <a:avLst/>
          </a:prstGeom>
          <a:noFill/>
        </p:spPr>
        <p:txBody>
          <a:bodyPr wrap="square">
            <a:spAutoFit/>
          </a:bodyPr>
          <a:lstStyle/>
          <a:p>
            <a:br>
              <a:rPr lang="en-US" sz="2800" b="1" dirty="0"/>
            </a:br>
            <a:r>
              <a:rPr lang="en-US" sz="2800" b="1" dirty="0"/>
              <a:t>Iterative and incremental development models</a:t>
            </a:r>
            <a:br>
              <a:rPr lang="en-US" sz="2800" b="1" dirty="0"/>
            </a:br>
            <a:endParaRPr lang="en-US" sz="2800" dirty="0"/>
          </a:p>
        </p:txBody>
      </p:sp>
      <p:sp>
        <p:nvSpPr>
          <p:cNvPr id="7" name="TextBox 6">
            <a:extLst>
              <a:ext uri="{FF2B5EF4-FFF2-40B4-BE49-F238E27FC236}">
                <a16:creationId xmlns:a16="http://schemas.microsoft.com/office/drawing/2014/main" id="{8A98E2FE-666A-9F0F-9862-43E83DDDD3E2}"/>
              </a:ext>
            </a:extLst>
          </p:cNvPr>
          <p:cNvSpPr txBox="1"/>
          <p:nvPr/>
        </p:nvSpPr>
        <p:spPr>
          <a:xfrm>
            <a:off x="971600" y="2941871"/>
            <a:ext cx="6886525" cy="1908215"/>
          </a:xfrm>
          <a:prstGeom prst="rect">
            <a:avLst/>
          </a:prstGeom>
          <a:noFill/>
        </p:spPr>
        <p:txBody>
          <a:bodyPr wrap="square">
            <a:spAutoFit/>
          </a:bodyPr>
          <a:lstStyle/>
          <a:p>
            <a:endParaRPr lang="en-US" dirty="0"/>
          </a:p>
          <a:p>
            <a:pPr marL="342900" indent="-342900">
              <a:buFont typeface="Wingdings" panose="05000000000000000000" pitchFamily="2" charset="2"/>
              <a:buChar char="v"/>
            </a:pPr>
            <a:r>
              <a:rPr lang="en-US" sz="2000" b="1" dirty="0"/>
              <a:t>Incremental development involves establishing requirements, designing, building, and testing a system in pieces, which means that the software’s features grow incrementally</a:t>
            </a:r>
          </a:p>
          <a:p>
            <a:pPr marL="342900" indent="-342900">
              <a:buFont typeface="Wingdings" panose="05000000000000000000" pitchFamily="2" charset="2"/>
              <a:buChar char="v"/>
            </a:pPr>
            <a:endParaRPr lang="en-US" sz="2000" b="1" dirty="0"/>
          </a:p>
        </p:txBody>
      </p:sp>
      <p:pic>
        <p:nvPicPr>
          <p:cNvPr id="9" name="Picture 8">
            <a:extLst>
              <a:ext uri="{FF2B5EF4-FFF2-40B4-BE49-F238E27FC236}">
                <a16:creationId xmlns:a16="http://schemas.microsoft.com/office/drawing/2014/main" id="{62FE2B7C-AD79-B3FC-5469-4B6AEFBBFAE2}"/>
              </a:ext>
            </a:extLst>
          </p:cNvPr>
          <p:cNvPicPr>
            <a:picLocks noChangeAspect="1"/>
          </p:cNvPicPr>
          <p:nvPr/>
        </p:nvPicPr>
        <p:blipFill>
          <a:blip r:embed="rId2"/>
          <a:stretch>
            <a:fillRect/>
          </a:stretch>
        </p:blipFill>
        <p:spPr>
          <a:xfrm>
            <a:off x="5004048" y="4263165"/>
            <a:ext cx="3981450" cy="2276475"/>
          </a:xfrm>
          <a:prstGeom prst="rect">
            <a:avLst/>
          </a:prstGeom>
        </p:spPr>
      </p:pic>
    </p:spTree>
    <p:extLst>
      <p:ext uri="{BB962C8B-B14F-4D97-AF65-F5344CB8AC3E}">
        <p14:creationId xmlns:p14="http://schemas.microsoft.com/office/powerpoint/2010/main" val="23801698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9</a:t>
            </a:fld>
            <a:endParaRPr lang="en-AU" dirty="0"/>
          </a:p>
        </p:txBody>
      </p:sp>
      <p:sp>
        <p:nvSpPr>
          <p:cNvPr id="3" name="TextBox 2">
            <a:extLst>
              <a:ext uri="{FF2B5EF4-FFF2-40B4-BE49-F238E27FC236}">
                <a16:creationId xmlns:a16="http://schemas.microsoft.com/office/drawing/2014/main" id="{85BB5F06-CDBB-2DAA-63AC-61C507E655AF}"/>
              </a:ext>
            </a:extLst>
          </p:cNvPr>
          <p:cNvSpPr txBox="1"/>
          <p:nvPr/>
        </p:nvSpPr>
        <p:spPr>
          <a:xfrm>
            <a:off x="1331639" y="1340768"/>
            <a:ext cx="6526485" cy="954107"/>
          </a:xfrm>
          <a:prstGeom prst="rect">
            <a:avLst/>
          </a:prstGeom>
          <a:noFill/>
        </p:spPr>
        <p:txBody>
          <a:bodyPr wrap="square">
            <a:spAutoFit/>
          </a:bodyPr>
          <a:lstStyle/>
          <a:p>
            <a:r>
              <a:rPr lang="en-US" sz="2800" b="1" dirty="0"/>
              <a:t>Software development lifecycle models</a:t>
            </a:r>
            <a:endParaRPr lang="en-US" sz="2800" dirty="0"/>
          </a:p>
        </p:txBody>
      </p:sp>
      <p:sp>
        <p:nvSpPr>
          <p:cNvPr id="7" name="TextBox 6">
            <a:extLst>
              <a:ext uri="{FF2B5EF4-FFF2-40B4-BE49-F238E27FC236}">
                <a16:creationId xmlns:a16="http://schemas.microsoft.com/office/drawing/2014/main" id="{E2767D1A-DDA7-4308-BF9D-DEB55BB9A671}"/>
              </a:ext>
            </a:extLst>
          </p:cNvPr>
          <p:cNvSpPr txBox="1"/>
          <p:nvPr/>
        </p:nvSpPr>
        <p:spPr>
          <a:xfrm>
            <a:off x="1331639" y="2880980"/>
            <a:ext cx="5795137" cy="1938992"/>
          </a:xfrm>
          <a:prstGeom prst="rect">
            <a:avLst/>
          </a:prstGeom>
          <a:noFill/>
        </p:spPr>
        <p:txBody>
          <a:bodyPr wrap="square">
            <a:spAutoFit/>
          </a:bodyPr>
          <a:lstStyle/>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t>Software development lifecycle models must be selected and adapted to the context of project and product characteristics</a:t>
            </a:r>
          </a:p>
          <a:p>
            <a:pPr marL="342900" indent="-342900">
              <a:buFont typeface="Wingdings" panose="05000000000000000000" pitchFamily="2" charset="2"/>
              <a:buChar char="v"/>
            </a:pPr>
            <a:endParaRPr lang="en-US" sz="2000" b="1" dirty="0"/>
          </a:p>
        </p:txBody>
      </p:sp>
    </p:spTree>
    <p:extLst>
      <p:ext uri="{BB962C8B-B14F-4D97-AF65-F5344CB8AC3E}">
        <p14:creationId xmlns:p14="http://schemas.microsoft.com/office/powerpoint/2010/main" val="4090257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10108</TotalTime>
  <Words>3370</Words>
  <Application>Microsoft Office PowerPoint</Application>
  <PresentationFormat>On-screen Show (4:3)</PresentationFormat>
  <Paragraphs>486</Paragraphs>
  <Slides>58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58</vt:i4>
      </vt:variant>
    </vt:vector>
  </HeadingPairs>
  <TitlesOfParts>
    <vt:vector size="67" baseType="lpstr">
      <vt:lpstr>Apple Chancery</vt:lpstr>
      <vt:lpstr>Arial</vt:lpstr>
      <vt:lpstr>Arial Black</vt:lpstr>
      <vt:lpstr>Calibri</vt:lpstr>
      <vt:lpstr>Century</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KFUPM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Abdullah</dc:creator>
  <cp:lastModifiedBy>rasham majachani</cp:lastModifiedBy>
  <cp:revision>424</cp:revision>
  <cp:lastPrinted>2020-09-02T06:00:26Z</cp:lastPrinted>
  <dcterms:created xsi:type="dcterms:W3CDTF">2009-07-12T19:40:29Z</dcterms:created>
  <dcterms:modified xsi:type="dcterms:W3CDTF">2023-02-13T20:23:29Z</dcterms:modified>
</cp:coreProperties>
</file>