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321" r:id="rId2"/>
    <p:sldId id="394" r:id="rId3"/>
    <p:sldId id="395" r:id="rId4"/>
    <p:sldId id="396" r:id="rId5"/>
    <p:sldId id="397" r:id="rId6"/>
    <p:sldId id="398" r:id="rId7"/>
    <p:sldId id="399" r:id="rId8"/>
    <p:sldId id="400" r:id="rId9"/>
    <p:sldId id="401" r:id="rId10"/>
    <p:sldId id="402" r:id="rId11"/>
    <p:sldId id="403" r:id="rId12"/>
    <p:sldId id="404" r:id="rId13"/>
    <p:sldId id="405" r:id="rId14"/>
    <p:sldId id="406" r:id="rId15"/>
    <p:sldId id="407" r:id="rId16"/>
    <p:sldId id="408" r:id="rId17"/>
    <p:sldId id="409" r:id="rId18"/>
    <p:sldId id="410" r:id="rId19"/>
    <p:sldId id="411" r:id="rId20"/>
    <p:sldId id="412" r:id="rId21"/>
    <p:sldId id="413" r:id="rId22"/>
    <p:sldId id="414" r:id="rId23"/>
    <p:sldId id="415" r:id="rId24"/>
    <p:sldId id="416" r:id="rId25"/>
    <p:sldId id="417" r:id="rId26"/>
    <p:sldId id="418" r:id="rId27"/>
    <p:sldId id="419" r:id="rId28"/>
    <p:sldId id="420" r:id="rId29"/>
    <p:sldId id="421" r:id="rId30"/>
    <p:sldId id="422" r:id="rId31"/>
    <p:sldId id="423" r:id="rId32"/>
    <p:sldId id="424" r:id="rId33"/>
    <p:sldId id="425" r:id="rId34"/>
    <p:sldId id="426" r:id="rId35"/>
    <p:sldId id="427" r:id="rId36"/>
    <p:sldId id="428" r:id="rId37"/>
    <p:sldId id="429" r:id="rId38"/>
    <p:sldId id="430" r:id="rId39"/>
    <p:sldId id="431" r:id="rId40"/>
    <p:sldId id="432" r:id="rId41"/>
    <p:sldId id="433" r:id="rId42"/>
    <p:sldId id="439" r:id="rId43"/>
    <p:sldId id="438" r:id="rId44"/>
    <p:sldId id="437" r:id="rId45"/>
    <p:sldId id="436" r:id="rId46"/>
    <p:sldId id="435" r:id="rId47"/>
    <p:sldId id="434" r:id="rId48"/>
    <p:sldId id="440" r:id="rId49"/>
    <p:sldId id="445" r:id="rId50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3F5"/>
    <a:srgbClr val="E6EDF6"/>
    <a:srgbClr val="006600"/>
    <a:srgbClr val="0066FF"/>
    <a:srgbClr val="FF0000"/>
    <a:srgbClr val="0000FF"/>
    <a:srgbClr val="800000"/>
    <a:srgbClr val="0099CC"/>
    <a:srgbClr val="80808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9"/>
    <p:restoredTop sz="94737"/>
  </p:normalViewPr>
  <p:slideViewPr>
    <p:cSldViewPr>
      <p:cViewPr varScale="1">
        <p:scale>
          <a:sx n="68" d="100"/>
          <a:sy n="68" d="100"/>
        </p:scale>
        <p:origin x="12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1366829-C2A0-4959-B592-08B220B64025}" type="datetimeFigureOut">
              <a:rPr lang="en-US"/>
              <a:pPr>
                <a:defRPr/>
              </a:pPr>
              <a:t>2/8/2023</a:t>
            </a:fld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9F250C-2446-461E-99D3-83257EDBE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29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61CF55E-B248-4146-9A13-761331EC8C7E}" type="datetimeFigureOut">
              <a:rPr lang="en-US"/>
              <a:pPr>
                <a:defRPr/>
              </a:pPr>
              <a:t>2/8/2023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7208B34F-4657-43C2-B88C-D3EE7757987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508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08B34F-4657-43C2-B88C-D3EE7757987B}" type="slidenum">
              <a:rPr lang="en-AU" smtClean="0"/>
              <a:pPr>
                <a:defRPr/>
              </a:pPr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102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685" y="0"/>
            <a:ext cx="1071220" cy="1056312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79512" y="6356350"/>
            <a:ext cx="5976664" cy="365125"/>
          </a:xfrm>
        </p:spPr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A4E0D-B09F-480A-B953-2A4EF35E624C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C4FA6-7C82-4F6E-B3D0-F9DEFB1346C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D2CA6-44F1-451B-B2C9-9C2CD8CE2D4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 userDrawn="1"/>
        </p:nvCxnSpPr>
        <p:spPr>
          <a:xfrm>
            <a:off x="0" y="785813"/>
            <a:ext cx="9144000" cy="1587"/>
          </a:xfrm>
          <a:prstGeom prst="line">
            <a:avLst/>
          </a:prstGeom>
          <a:ln w="1270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5"/>
          <p:cNvCxnSpPr>
            <a:cxnSpLocks noChangeShapeType="1"/>
          </p:cNvCxnSpPr>
          <p:nvPr userDrawn="1"/>
        </p:nvCxnSpPr>
        <p:spPr bwMode="auto">
          <a:xfrm>
            <a:off x="0" y="6572250"/>
            <a:ext cx="9144000" cy="1588"/>
          </a:xfrm>
          <a:prstGeom prst="line">
            <a:avLst/>
          </a:prstGeom>
          <a:noFill/>
          <a:ln w="38100" algn="ctr">
            <a:solidFill>
              <a:srgbClr val="80808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72547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43956" cy="5304652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3338" y="6572250"/>
            <a:ext cx="7562850" cy="285750"/>
          </a:xfrm>
        </p:spPr>
        <p:txBody>
          <a:bodyPr/>
          <a:lstStyle>
            <a:lvl1pPr algn="l">
              <a:defRPr smtClean="0">
                <a:solidFill>
                  <a:srgbClr val="8080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858125" y="6572250"/>
            <a:ext cx="1285875" cy="2857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C55B1-72B1-4398-A925-DD2EE0F982D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16962" y="74679"/>
            <a:ext cx="584194" cy="5760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5E919-5BD7-4912-8033-E3E398BB38B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64FE8-B0D9-4C05-B81B-4932A3A7601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349E7-26C7-48C6-B0EA-976DAF69499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EB4AB-301E-462B-8E73-E9871DB77C7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85B47-EFAA-49A6-9B1E-EC01EDD64FF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D50D-933D-43BF-AF72-EF50DBB7653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2838C-C338-4DEB-8A60-5466E723900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2A4E0D-B09F-480A-B953-2A4EF35E624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6F54DD-FCC8-7241-AD2D-A4E465A1786A}"/>
              </a:ext>
            </a:extLst>
          </p:cNvPr>
          <p:cNvSpPr txBox="1"/>
          <p:nvPr/>
        </p:nvSpPr>
        <p:spPr>
          <a:xfrm>
            <a:off x="72008" y="26040"/>
            <a:ext cx="8532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NSRIC Inc. (Nature Science Research and Innovation Centre)</a:t>
            </a:r>
          </a:p>
          <a:p>
            <a:r>
              <a:rPr lang="en-US" sz="1700" b="1" dirty="0">
                <a:solidFill>
                  <a:srgbClr val="002060"/>
                </a:solidFill>
                <a:latin typeface="Century" panose="02040604050505020304" pitchFamily="18" charset="0"/>
                <a:cs typeface="Apple Chancery" panose="03020702040506060504" pitchFamily="66" charset="-79"/>
              </a:rPr>
              <a:t>Ontario (ON), Canada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424C441-2313-1144-8770-52D9685FFFED}"/>
              </a:ext>
            </a:extLst>
          </p:cNvPr>
          <p:cNvCxnSpPr>
            <a:cxnSpLocks/>
          </p:cNvCxnSpPr>
          <p:nvPr/>
        </p:nvCxnSpPr>
        <p:spPr>
          <a:xfrm>
            <a:off x="-17815" y="1124744"/>
            <a:ext cx="91618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C52F5A6-2001-FB4C-AADB-78687F57996F}"/>
              </a:ext>
            </a:extLst>
          </p:cNvPr>
          <p:cNvCxnSpPr>
            <a:cxnSpLocks/>
          </p:cNvCxnSpPr>
          <p:nvPr/>
        </p:nvCxnSpPr>
        <p:spPr>
          <a:xfrm>
            <a:off x="-17815" y="1196752"/>
            <a:ext cx="91618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1268EB7-0129-704E-AC75-0CC1D7D21550}"/>
              </a:ext>
            </a:extLst>
          </p:cNvPr>
          <p:cNvSpPr txBox="1"/>
          <p:nvPr/>
        </p:nvSpPr>
        <p:spPr>
          <a:xfrm>
            <a:off x="1952106" y="711861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  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Online Education (OE) Division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C255F3F-FB58-AA48-B815-368E209BE8D8}"/>
              </a:ext>
            </a:extLst>
          </p:cNvPr>
          <p:cNvCxnSpPr>
            <a:cxnSpLocks/>
          </p:cNvCxnSpPr>
          <p:nvPr/>
        </p:nvCxnSpPr>
        <p:spPr>
          <a:xfrm>
            <a:off x="-36512" y="6309320"/>
            <a:ext cx="91618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E56D8B0-FB5C-9B40-926C-7CF8678FC049}"/>
              </a:ext>
            </a:extLst>
          </p:cNvPr>
          <p:cNvSpPr/>
          <p:nvPr/>
        </p:nvSpPr>
        <p:spPr>
          <a:xfrm>
            <a:off x="-36513" y="6381328"/>
            <a:ext cx="91618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b="1" dirty="0">
                <a:solidFill>
                  <a:schemeClr val="accent5">
                    <a:lumMod val="75000"/>
                  </a:schemeClr>
                </a:solidFill>
              </a:rPr>
              <a:t>https://</a:t>
            </a:r>
            <a:r>
              <a:rPr lang="en-AU" b="1" dirty="0" err="1">
                <a:solidFill>
                  <a:schemeClr val="accent5">
                    <a:lumMod val="75000"/>
                  </a:schemeClr>
                </a:solidFill>
              </a:rPr>
              <a:t>www.nsric.ca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505776-AE6A-2844-A938-AB36487FE916}"/>
              </a:ext>
            </a:extLst>
          </p:cNvPr>
          <p:cNvSpPr txBox="1"/>
          <p:nvPr/>
        </p:nvSpPr>
        <p:spPr>
          <a:xfrm>
            <a:off x="377788" y="1421776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NSRICURA13_1 – Practical Procedures in Testing Software Project(s)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6C367C-4D63-2549-A2AE-45A2324F2165}"/>
              </a:ext>
            </a:extLst>
          </p:cNvPr>
          <p:cNvSpPr/>
          <p:nvPr/>
        </p:nvSpPr>
        <p:spPr>
          <a:xfrm>
            <a:off x="1377634" y="3068960"/>
            <a:ext cx="6388732" cy="172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663" indent="-347663">
              <a:tabLst>
                <a:tab pos="347663" algn="l"/>
              </a:tabLst>
            </a:pPr>
            <a:r>
              <a:rPr lang="en-US" dirty="0">
                <a:solidFill>
                  <a:srgbClr val="00B050"/>
                </a:solidFill>
                <a:latin typeface="Arial Black" pitchFamily="34" charset="0"/>
              </a:rPr>
              <a:t>    </a:t>
            </a:r>
            <a:r>
              <a:rPr lang="en-US" dirty="0">
                <a:solidFill>
                  <a:srgbClr val="002060"/>
                </a:solidFill>
                <a:latin typeface="Arial Black" pitchFamily="34" charset="0"/>
              </a:rPr>
              <a:t> Rasham Majachani</a:t>
            </a:r>
            <a:r>
              <a:rPr lang="en-US" sz="2000" dirty="0">
                <a:solidFill>
                  <a:srgbClr val="002060"/>
                </a:solidFill>
                <a:latin typeface="Arial Black" pitchFamily="34" charset="0"/>
              </a:rPr>
              <a:t> </a:t>
            </a:r>
          </a:p>
          <a:p>
            <a:pPr marL="347663" indent="-347663">
              <a:tabLst>
                <a:tab pos="347663" algn="l"/>
              </a:tabLst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Instructor</a:t>
            </a:r>
          </a:p>
          <a:p>
            <a:pPr marL="347663" indent="-347663">
              <a:lnSpc>
                <a:spcPct val="120000"/>
              </a:lnSpc>
              <a:tabLst>
                <a:tab pos="347663" algn="l"/>
              </a:tabLst>
            </a:pPr>
            <a:r>
              <a:rPr lang="en-US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NSRIC Inc.</a:t>
            </a:r>
          </a:p>
          <a:p>
            <a:pPr marL="347663" indent="-347663">
              <a:lnSpc>
                <a:spcPct val="120000"/>
              </a:lnSpc>
              <a:tabLst>
                <a:tab pos="347663" algn="l"/>
              </a:tabLst>
            </a:pPr>
            <a:r>
              <a:rPr lang="en-US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London, ON, Canada</a:t>
            </a:r>
          </a:p>
          <a:p>
            <a:pPr marL="347663" indent="-347663">
              <a:lnSpc>
                <a:spcPct val="120000"/>
              </a:lnSpc>
              <a:tabLst>
                <a:tab pos="347663" algn="l"/>
              </a:tabLst>
            </a:pPr>
            <a:r>
              <a:rPr lang="en-US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E-mail: rmajachani@gmail.com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CB9449-126B-9249-B6C3-6F117669002C}"/>
              </a:ext>
            </a:extLst>
          </p:cNvPr>
          <p:cNvSpPr txBox="1"/>
          <p:nvPr/>
        </p:nvSpPr>
        <p:spPr>
          <a:xfrm>
            <a:off x="6156176" y="4005064"/>
            <a:ext cx="2952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Insert Your Picture in the Box</a:t>
            </a: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281BC8-3640-324D-F049-7227B1FC11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754018" y="3407221"/>
            <a:ext cx="1900661" cy="280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93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10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084DB7-E588-7CE8-6C99-586084BDB62E}"/>
              </a:ext>
            </a:extLst>
          </p:cNvPr>
          <p:cNvSpPr txBox="1"/>
          <p:nvPr/>
        </p:nvSpPr>
        <p:spPr>
          <a:xfrm>
            <a:off x="2123728" y="1340768"/>
            <a:ext cx="53285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Why is Testing Necessary?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B7268C-CB4E-E588-F400-66B57652E2C5}"/>
              </a:ext>
            </a:extLst>
          </p:cNvPr>
          <p:cNvSpPr txBox="1"/>
          <p:nvPr/>
        </p:nvSpPr>
        <p:spPr>
          <a:xfrm>
            <a:off x="2123728" y="1988840"/>
            <a:ext cx="590465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/>
              <a:t>It helps to reduce the risk of failures occurring during operation.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/>
              <a:t>When defects are detected, and subsequently fixed, this contributes to the quality of the components or systems.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/>
              <a:t>In addition, software testing may also be required to meet contractual or legal requirements or industry-specific standards.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55521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11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5D5DFC-CA6A-02EF-DAD0-CE4DCFABAAE4}"/>
              </a:ext>
            </a:extLst>
          </p:cNvPr>
          <p:cNvSpPr txBox="1"/>
          <p:nvPr/>
        </p:nvSpPr>
        <p:spPr>
          <a:xfrm>
            <a:off x="1547665" y="1340768"/>
            <a:ext cx="63104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Testing’s Contributions to Success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A93822-4EB6-6313-9AC5-FA8B478722A7}"/>
              </a:ext>
            </a:extLst>
          </p:cNvPr>
          <p:cNvSpPr txBox="1"/>
          <p:nvPr/>
        </p:nvSpPr>
        <p:spPr>
          <a:xfrm>
            <a:off x="1907704" y="2204864"/>
            <a:ext cx="612068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Testers involved in requirements reviews could detect defects in these work products.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Testers working closely with system designers while the system is being designed can increase each party’s understanding of the design and how to test it.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57844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12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F40675-2A84-8BFC-19FB-1435C230A615}"/>
              </a:ext>
            </a:extLst>
          </p:cNvPr>
          <p:cNvSpPr txBox="1"/>
          <p:nvPr/>
        </p:nvSpPr>
        <p:spPr>
          <a:xfrm>
            <a:off x="1907704" y="1412776"/>
            <a:ext cx="604867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Testing’s Contributions to Success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802C5E-0272-F580-E4A5-36CD2C131FCE}"/>
              </a:ext>
            </a:extLst>
          </p:cNvPr>
          <p:cNvSpPr txBox="1"/>
          <p:nvPr/>
        </p:nvSpPr>
        <p:spPr>
          <a:xfrm>
            <a:off x="1907703" y="2204864"/>
            <a:ext cx="595042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Testers working closely with developers while the code is under development can increase each party’s understanding of the code and how to test it.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Testers verify and validate the software prior to release can detect failures that might otherwise have been missed, and support the process of removing the defects that caused the failures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5610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13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113D26-BEBA-48D0-11E6-E5FAACA968F1}"/>
              </a:ext>
            </a:extLst>
          </p:cNvPr>
          <p:cNvSpPr txBox="1"/>
          <p:nvPr/>
        </p:nvSpPr>
        <p:spPr>
          <a:xfrm>
            <a:off x="2268415" y="1268760"/>
            <a:ext cx="55897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Quality Assurance and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3CC150-444F-82FC-EFDB-3DB70B6E1C98}"/>
              </a:ext>
            </a:extLst>
          </p:cNvPr>
          <p:cNvSpPr txBox="1"/>
          <p:nvPr/>
        </p:nvSpPr>
        <p:spPr>
          <a:xfrm>
            <a:off x="2274846" y="1997839"/>
            <a:ext cx="625759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Quality assurance and testing are not the same, but they are related.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Quality assurance is typically focused on adherence to proper processes, in order to provide confidence that the appropriate levels of quality will be achieved.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12310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14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185A43-0287-A462-AF33-7063412566F4}"/>
              </a:ext>
            </a:extLst>
          </p:cNvPr>
          <p:cNvSpPr txBox="1"/>
          <p:nvPr/>
        </p:nvSpPr>
        <p:spPr>
          <a:xfrm>
            <a:off x="1907704" y="1268760"/>
            <a:ext cx="583264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Quality Assurance and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47371B-8056-5E47-A3B3-12D34129263C}"/>
              </a:ext>
            </a:extLst>
          </p:cNvPr>
          <p:cNvSpPr txBox="1"/>
          <p:nvPr/>
        </p:nvSpPr>
        <p:spPr>
          <a:xfrm>
            <a:off x="1848817" y="2449919"/>
            <a:ext cx="595042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Quality control involves various activities, including test activities, that support the achievement of appropriate levels of quality.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Test activities are part of the overall software development or maintenance process.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Since quality assurance is concerned with the proper execution of the entire process, quality assurance supports proper testing.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3401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15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C5E938-D55C-D490-1CA5-85522E22AFA6}"/>
              </a:ext>
            </a:extLst>
          </p:cNvPr>
          <p:cNvSpPr txBox="1"/>
          <p:nvPr/>
        </p:nvSpPr>
        <p:spPr>
          <a:xfrm>
            <a:off x="1907704" y="1268760"/>
            <a:ext cx="55446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Errors, Defects, and Failures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DB8EA1-EF63-E45F-A2C8-46B835DA28F2}"/>
              </a:ext>
            </a:extLst>
          </p:cNvPr>
          <p:cNvSpPr txBox="1"/>
          <p:nvPr/>
        </p:nvSpPr>
        <p:spPr>
          <a:xfrm>
            <a:off x="1924864" y="1997839"/>
            <a:ext cx="552745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A person can make an error (mistake), which can lead to the introduction of a defect (fault or bug) in the software code or in some other related work product.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An error that leads to the introduction of a defect in one work product can trigger an error that leads to the introduction of a defect in a related work product. </a:t>
            </a:r>
          </a:p>
        </p:txBody>
      </p:sp>
    </p:spTree>
    <p:extLst>
      <p:ext uri="{BB962C8B-B14F-4D97-AF65-F5344CB8AC3E}">
        <p14:creationId xmlns:p14="http://schemas.microsoft.com/office/powerpoint/2010/main" val="282237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16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9F368E-7B9F-3D13-AF3C-A04F5E8E447C}"/>
              </a:ext>
            </a:extLst>
          </p:cNvPr>
          <p:cNvSpPr txBox="1"/>
          <p:nvPr/>
        </p:nvSpPr>
        <p:spPr>
          <a:xfrm>
            <a:off x="1907704" y="1196752"/>
            <a:ext cx="56884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Errors, Defects, and Failures </a:t>
            </a:r>
            <a:r>
              <a:rPr lang="en-US" sz="2800" b="1" dirty="0" err="1"/>
              <a:t>conts</a:t>
            </a:r>
            <a:r>
              <a:rPr lang="en-US" sz="2800" b="1" dirty="0"/>
              <a:t>…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651B79-5D8B-4D66-3BBF-ABA4950E1B47}"/>
              </a:ext>
            </a:extLst>
          </p:cNvPr>
          <p:cNvSpPr txBox="1"/>
          <p:nvPr/>
        </p:nvSpPr>
        <p:spPr>
          <a:xfrm>
            <a:off x="1907703" y="2150859"/>
            <a:ext cx="595042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For example, a requirements elicitation (induction) error can lead to a requirements defect, which then results in a programming error that leads to a defect in the code.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/>
              <a:t>If a defect in the code is executed, this may cause a failure, but not necessarily in all circumstances.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80771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17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59F6D7-92E4-516A-2681-8DD25B01EA03}"/>
              </a:ext>
            </a:extLst>
          </p:cNvPr>
          <p:cNvSpPr txBox="1"/>
          <p:nvPr/>
        </p:nvSpPr>
        <p:spPr>
          <a:xfrm>
            <a:off x="2051720" y="1196752"/>
            <a:ext cx="61926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Errors may occur for many reasons, such as: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822916-2CE5-2B89-48F5-8AB0AC6EBF2F}"/>
              </a:ext>
            </a:extLst>
          </p:cNvPr>
          <p:cNvSpPr txBox="1"/>
          <p:nvPr/>
        </p:nvSpPr>
        <p:spPr>
          <a:xfrm>
            <a:off x="2035271" y="2348880"/>
            <a:ext cx="582285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Time pressure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Human failing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Inexperienced or insufficiently skilled project participants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Miscommunication between project participants, including miscommunication about requirements and design</a:t>
            </a:r>
          </a:p>
        </p:txBody>
      </p:sp>
    </p:spTree>
    <p:extLst>
      <p:ext uri="{BB962C8B-B14F-4D97-AF65-F5344CB8AC3E}">
        <p14:creationId xmlns:p14="http://schemas.microsoft.com/office/powerpoint/2010/main" val="4248116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18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F8D187-19B6-B509-F325-12385127DAF1}"/>
              </a:ext>
            </a:extLst>
          </p:cNvPr>
          <p:cNvSpPr txBox="1"/>
          <p:nvPr/>
        </p:nvSpPr>
        <p:spPr>
          <a:xfrm>
            <a:off x="1835696" y="980728"/>
            <a:ext cx="56166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Errors may occur for many reasons, such as: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DE1519-469A-B3C3-BB5C-9CB91379A7CD}"/>
              </a:ext>
            </a:extLst>
          </p:cNvPr>
          <p:cNvSpPr txBox="1"/>
          <p:nvPr/>
        </p:nvSpPr>
        <p:spPr>
          <a:xfrm>
            <a:off x="1835695" y="2276872"/>
            <a:ext cx="602242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The complexity of the code, design, architecture, the underlying problem to be solved, and/or the technologies used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Misunderstandings about interfaces, especially when system interactions are large in number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New, unfamiliar technologies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699069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19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51006-5864-3A70-2548-9AC22BA91C2C}"/>
              </a:ext>
            </a:extLst>
          </p:cNvPr>
          <p:cNvSpPr txBox="1"/>
          <p:nvPr/>
        </p:nvSpPr>
        <p:spPr>
          <a:xfrm>
            <a:off x="1691680" y="1196752"/>
            <a:ext cx="56166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Defects, Root Causes, and Effects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22BE6A-82C1-0A46-F8CC-C4B722C2AEA5}"/>
              </a:ext>
            </a:extLst>
          </p:cNvPr>
          <p:cNvSpPr txBox="1"/>
          <p:nvPr/>
        </p:nvSpPr>
        <p:spPr>
          <a:xfrm>
            <a:off x="1691679" y="2136338"/>
            <a:ext cx="616644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/>
              <a:t>The root causes of defects are the earliest actions or conditions that contributed to creating the defects.</a:t>
            </a:r>
          </a:p>
          <a:p>
            <a:r>
              <a:rPr lang="en-US" sz="2000" b="1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/>
              <a:t>Defects can be analyzed to identify their root causes, so as to reduce the occurrence of similar defects in the future. </a:t>
            </a:r>
          </a:p>
        </p:txBody>
      </p:sp>
    </p:spTree>
    <p:extLst>
      <p:ext uri="{BB962C8B-B14F-4D97-AF65-F5344CB8AC3E}">
        <p14:creationId xmlns:p14="http://schemas.microsoft.com/office/powerpoint/2010/main" val="296914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2E8EAA-7693-79DD-B822-90033233CEBF}"/>
              </a:ext>
            </a:extLst>
          </p:cNvPr>
          <p:cNvSpPr txBox="1"/>
          <p:nvPr/>
        </p:nvSpPr>
        <p:spPr>
          <a:xfrm>
            <a:off x="1691680" y="1268760"/>
            <a:ext cx="63367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Testing Intro		Chapter 1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59144C-F9B8-D3CD-84D1-DE287DD3CAF1}"/>
              </a:ext>
            </a:extLst>
          </p:cNvPr>
          <p:cNvSpPr txBox="1"/>
          <p:nvPr/>
        </p:nvSpPr>
        <p:spPr>
          <a:xfrm>
            <a:off x="1763687" y="2204864"/>
            <a:ext cx="67687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</a:p>
          <a:p>
            <a:pPr marL="0" indent="0"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Coverage, debugging, defect, error, failure, quality, quality assurance, root cause, test analysis, test basis, test case, test completion, test condition, test control, test data, test design, test execution</a:t>
            </a:r>
          </a:p>
        </p:txBody>
      </p:sp>
    </p:spTree>
    <p:extLst>
      <p:ext uri="{BB962C8B-B14F-4D97-AF65-F5344CB8AC3E}">
        <p14:creationId xmlns:p14="http://schemas.microsoft.com/office/powerpoint/2010/main" val="793636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20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2B9D86-F863-0D65-050D-41230E379F8A}"/>
              </a:ext>
            </a:extLst>
          </p:cNvPr>
          <p:cNvSpPr txBox="1"/>
          <p:nvPr/>
        </p:nvSpPr>
        <p:spPr>
          <a:xfrm>
            <a:off x="1979712" y="1124744"/>
            <a:ext cx="46071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Defects, Root Causes and Effects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B4EE24-800E-7786-0992-5003C1BA6C4E}"/>
              </a:ext>
            </a:extLst>
          </p:cNvPr>
          <p:cNvSpPr txBox="1"/>
          <p:nvPr/>
        </p:nvSpPr>
        <p:spPr>
          <a:xfrm>
            <a:off x="1259633" y="2066409"/>
            <a:ext cx="6598492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b="1" dirty="0"/>
              <a:t>By focusing on the most significant root causes, root cause analysis can lead to process improvements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b="1" dirty="0"/>
              <a:t>For example, suppose incorrect interest payments, due to a single line of incorrect code, result in customer complaints.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b="1" dirty="0"/>
              <a:t>The defective code was written for a user story which was ambiguous, due to the product owner’s misunderstanding of how to calculate interest.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18665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21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A85047-1488-AF98-F221-3E77B767EFF5}"/>
              </a:ext>
            </a:extLst>
          </p:cNvPr>
          <p:cNvSpPr txBox="1"/>
          <p:nvPr/>
        </p:nvSpPr>
        <p:spPr>
          <a:xfrm>
            <a:off x="1763687" y="1196752"/>
            <a:ext cx="60944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Defects, Root Causes and Effects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40F9E0-D3E9-62EE-D491-38BE831D8616}"/>
              </a:ext>
            </a:extLst>
          </p:cNvPr>
          <p:cNvSpPr txBox="1"/>
          <p:nvPr/>
        </p:nvSpPr>
        <p:spPr>
          <a:xfrm>
            <a:off x="1763688" y="2276872"/>
            <a:ext cx="609443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Customer complaints are effects.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The incorrect interest payments are failures.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The improper calculation in the code is a defect, and it resulted from the original defect, the ambiguity in the user story.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2173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22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6C6DD6-1AFB-09F1-D682-0DE80E2F3954}"/>
              </a:ext>
            </a:extLst>
          </p:cNvPr>
          <p:cNvSpPr txBox="1"/>
          <p:nvPr/>
        </p:nvSpPr>
        <p:spPr>
          <a:xfrm>
            <a:off x="1907704" y="1196752"/>
            <a:ext cx="56884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Defects, Root Causes and Effects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8B3427-8C29-72B6-19F1-E5B024169C92}"/>
              </a:ext>
            </a:extLst>
          </p:cNvPr>
          <p:cNvSpPr txBox="1"/>
          <p:nvPr/>
        </p:nvSpPr>
        <p:spPr>
          <a:xfrm>
            <a:off x="1907703" y="2564904"/>
            <a:ext cx="59504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The root cause of the original defect was a lack of knowledge on the part of the product owner, which resulted in the product owner making an error while writing the user story.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01990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23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FDC8F9-281F-B2F7-1E7E-3A19EEBC6270}"/>
              </a:ext>
            </a:extLst>
          </p:cNvPr>
          <p:cNvSpPr txBox="1"/>
          <p:nvPr/>
        </p:nvSpPr>
        <p:spPr>
          <a:xfrm>
            <a:off x="1763688" y="1268760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Testing Principles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C6F91C-7F95-F73C-C7F5-E84AE7CEB0FF}"/>
              </a:ext>
            </a:extLst>
          </p:cNvPr>
          <p:cNvSpPr txBox="1"/>
          <p:nvPr/>
        </p:nvSpPr>
        <p:spPr>
          <a:xfrm>
            <a:off x="1763687" y="2060848"/>
            <a:ext cx="609443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Testing shows the presence of defects, not their absence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Testing can show that defects are present, but cannot prove that there are no defects.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Exhaustive/ In-depth testing is impossible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41910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24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9FA14A-40A3-47A3-B701-F0B0295BD036}"/>
              </a:ext>
            </a:extLst>
          </p:cNvPr>
          <p:cNvSpPr txBox="1"/>
          <p:nvPr/>
        </p:nvSpPr>
        <p:spPr>
          <a:xfrm>
            <a:off x="1979712" y="1340768"/>
            <a:ext cx="6120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Testing Principles 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3C9447-BFC3-0E61-6EB1-3E8BE6612435}"/>
              </a:ext>
            </a:extLst>
          </p:cNvPr>
          <p:cNvSpPr txBox="1"/>
          <p:nvPr/>
        </p:nvSpPr>
        <p:spPr>
          <a:xfrm>
            <a:off x="1979712" y="2136338"/>
            <a:ext cx="597666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Testing everything (all combinations of inputs and preconditions) is not feasible except for minor cases (rather a factor risk analysis, test techniques, and priorities)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Early testing saves time and money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672130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25</a:t>
            </a:fld>
            <a:endParaRPr lang="en-A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DAAE9F-6307-9CE8-FFFB-0EF04BEA41E1}"/>
              </a:ext>
            </a:extLst>
          </p:cNvPr>
          <p:cNvSpPr txBox="1"/>
          <p:nvPr/>
        </p:nvSpPr>
        <p:spPr>
          <a:xfrm>
            <a:off x="2268416" y="1340768"/>
            <a:ext cx="56879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Testing Principles</a:t>
            </a: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F5D33F-B442-86B5-84DA-1A2B8FC1AEA6}"/>
              </a:ext>
            </a:extLst>
          </p:cNvPr>
          <p:cNvSpPr txBox="1"/>
          <p:nvPr/>
        </p:nvSpPr>
        <p:spPr>
          <a:xfrm>
            <a:off x="2268415" y="2060848"/>
            <a:ext cx="558970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Defects cluster/ group together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A small number of modules usually contains most of the defects discovered during pre-release testing or is responsible for most of the operational failures (Predicted defect clusters, and the actually observed defect clusters in the test)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60405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26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1E1148-7881-59AE-8FA4-99218BFDE786}"/>
              </a:ext>
            </a:extLst>
          </p:cNvPr>
          <p:cNvSpPr txBox="1"/>
          <p:nvPr/>
        </p:nvSpPr>
        <p:spPr>
          <a:xfrm>
            <a:off x="1331640" y="1196752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Test Process in Context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2B7853-138E-E406-BF22-764F4624393B}"/>
              </a:ext>
            </a:extLst>
          </p:cNvPr>
          <p:cNvSpPr txBox="1"/>
          <p:nvPr/>
        </p:nvSpPr>
        <p:spPr>
          <a:xfrm>
            <a:off x="1289214" y="1678602"/>
            <a:ext cx="460716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b="1" dirty="0"/>
          </a:p>
          <a:p>
            <a:r>
              <a:rPr lang="en-US" sz="2400" b="1" dirty="0"/>
              <a:t>Factors that influence the test process for an organization, include, but are not limited to: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D2BCFE-AE36-9CEF-BB32-BB66C1ACAC7B}"/>
              </a:ext>
            </a:extLst>
          </p:cNvPr>
          <p:cNvSpPr txBox="1"/>
          <p:nvPr/>
        </p:nvSpPr>
        <p:spPr>
          <a:xfrm>
            <a:off x="1331640" y="3155930"/>
            <a:ext cx="65231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/>
              <a:t>Software development lifecycle model and project methodologies being used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/>
              <a:t>Test levels and test types being considered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/>
              <a:t>Product and project risks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/>
              <a:t>Business domain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31704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27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F8614B-DD49-0D71-09A0-B64275DFB7DC}"/>
              </a:ext>
            </a:extLst>
          </p:cNvPr>
          <p:cNvSpPr txBox="1"/>
          <p:nvPr/>
        </p:nvSpPr>
        <p:spPr>
          <a:xfrm>
            <a:off x="683569" y="836712"/>
            <a:ext cx="677230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sz="2800" dirty="0"/>
            </a:br>
            <a:r>
              <a:rPr lang="en-US" sz="2800" b="1" dirty="0"/>
              <a:t>Contextual factors that influence the test process for an organization, also include: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F461A0-C0A2-2BE2-D801-AA87658B5A87}"/>
              </a:ext>
            </a:extLst>
          </p:cNvPr>
          <p:cNvSpPr txBox="1"/>
          <p:nvPr/>
        </p:nvSpPr>
        <p:spPr>
          <a:xfrm>
            <a:off x="676425" y="2924944"/>
            <a:ext cx="6772309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2400" b="1" dirty="0"/>
              <a:t>Operational constraints, including but not limited to:</a:t>
            </a:r>
          </a:p>
          <a:p>
            <a:pPr marL="0" indent="0">
              <a:buNone/>
            </a:pPr>
            <a:endParaRPr lang="en-US" sz="24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Budgets and resources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Timescales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Complexity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Contractual and regulatory requirements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Organizational policies and practices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Required internal and external standards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034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28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A2AAE5-4099-9918-9436-5D5B35537A09}"/>
              </a:ext>
            </a:extLst>
          </p:cNvPr>
          <p:cNvSpPr txBox="1"/>
          <p:nvPr/>
        </p:nvSpPr>
        <p:spPr>
          <a:xfrm>
            <a:off x="323528" y="1052736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Test Activities and Tasks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E88391-61CF-8941-455E-F87877248FA6}"/>
              </a:ext>
            </a:extLst>
          </p:cNvPr>
          <p:cNvSpPr txBox="1"/>
          <p:nvPr/>
        </p:nvSpPr>
        <p:spPr>
          <a:xfrm>
            <a:off x="309924" y="1553827"/>
            <a:ext cx="78624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b="1" dirty="0"/>
          </a:p>
          <a:p>
            <a:r>
              <a:rPr lang="en-US" sz="2400" b="1" dirty="0"/>
              <a:t>A test process consists of the following main groups of activities: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1C7130-AD27-EE20-999B-15F6066B46DA}"/>
              </a:ext>
            </a:extLst>
          </p:cNvPr>
          <p:cNvSpPr txBox="1"/>
          <p:nvPr/>
        </p:nvSpPr>
        <p:spPr>
          <a:xfrm>
            <a:off x="1511179" y="2780197"/>
            <a:ext cx="460716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Test planning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Test monitoring and control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Test analysis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Test design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Test implementation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Test execution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/>
              <a:t>Test completion</a:t>
            </a:r>
          </a:p>
        </p:txBody>
      </p:sp>
    </p:spTree>
    <p:extLst>
      <p:ext uri="{BB962C8B-B14F-4D97-AF65-F5344CB8AC3E}">
        <p14:creationId xmlns:p14="http://schemas.microsoft.com/office/powerpoint/2010/main" val="17707134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29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D0B3A2-A143-1D55-0B56-7BAB77304221}"/>
              </a:ext>
            </a:extLst>
          </p:cNvPr>
          <p:cNvSpPr txBox="1"/>
          <p:nvPr/>
        </p:nvSpPr>
        <p:spPr>
          <a:xfrm>
            <a:off x="1403647" y="1196752"/>
            <a:ext cx="645447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planning - as a Test Activity and Tasks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87C107-3236-677C-E54A-86F411ABDA64}"/>
              </a:ext>
            </a:extLst>
          </p:cNvPr>
          <p:cNvSpPr txBox="1"/>
          <p:nvPr/>
        </p:nvSpPr>
        <p:spPr>
          <a:xfrm>
            <a:off x="1368833" y="2420888"/>
            <a:ext cx="615716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Test planning involves activities that define the objectives of testing and the approach for meeting test objectives within constraints imposed by the situation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(e.g., specifying suitable test techniques and tasks, and formulating a test schedule for meeting a deadline).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634149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5B5A71-4B8E-F8F5-6751-CE6B59588592}"/>
              </a:ext>
            </a:extLst>
          </p:cNvPr>
          <p:cNvSpPr txBox="1"/>
          <p:nvPr/>
        </p:nvSpPr>
        <p:spPr>
          <a:xfrm>
            <a:off x="1619672" y="2714954"/>
            <a:ext cx="612067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dirty="0"/>
              <a:t>Test implementation, test monitoring, test object, test objective, test planning, test procedure, test process, test suite, testing, traceability, validation, verification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325236-0E20-104B-D346-444347F97B38}"/>
              </a:ext>
            </a:extLst>
          </p:cNvPr>
          <p:cNvSpPr txBox="1"/>
          <p:nvPr/>
        </p:nvSpPr>
        <p:spPr>
          <a:xfrm>
            <a:off x="1619672" y="1988840"/>
            <a:ext cx="53091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More keywords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23991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30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642AC0-65F2-6FAE-16B9-52F2C5DF29D9}"/>
              </a:ext>
            </a:extLst>
          </p:cNvPr>
          <p:cNvSpPr txBox="1"/>
          <p:nvPr/>
        </p:nvSpPr>
        <p:spPr>
          <a:xfrm>
            <a:off x="1763688" y="1196752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Test planning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ACEC01-E8D5-1A7A-6047-59447265D691}"/>
              </a:ext>
            </a:extLst>
          </p:cNvPr>
          <p:cNvSpPr txBox="1"/>
          <p:nvPr/>
        </p:nvSpPr>
        <p:spPr>
          <a:xfrm>
            <a:off x="1763687" y="2037841"/>
            <a:ext cx="609443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The test plan may be revisited based on feedback from monitoring and control activities.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090741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31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DD5294-BD47-7177-AA81-3049B35CCDA8}"/>
              </a:ext>
            </a:extLst>
          </p:cNvPr>
          <p:cNvSpPr txBox="1"/>
          <p:nvPr/>
        </p:nvSpPr>
        <p:spPr>
          <a:xfrm>
            <a:off x="899592" y="1124744"/>
            <a:ext cx="73448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monitoring and control – as Test Activities and Tasks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38AAE0-1E86-6C9E-F67B-605D3148C5AF}"/>
              </a:ext>
            </a:extLst>
          </p:cNvPr>
          <p:cNvSpPr txBox="1"/>
          <p:nvPr/>
        </p:nvSpPr>
        <p:spPr>
          <a:xfrm>
            <a:off x="1043608" y="2348880"/>
            <a:ext cx="597666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Involves the ongoing comparison of actual progress against planned progress by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Checking test results and logs against specified coverage criteria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Assessing the level of a component or system quality based on test results and logs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473900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32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07B3FD-FC80-B805-25E0-497801DF6033}"/>
              </a:ext>
            </a:extLst>
          </p:cNvPr>
          <p:cNvSpPr txBox="1"/>
          <p:nvPr/>
        </p:nvSpPr>
        <p:spPr>
          <a:xfrm>
            <a:off x="1763688" y="1196752"/>
            <a:ext cx="59504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Test monitoring and control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169106-BDCF-A3C7-5136-8E4FA0EFFF2B}"/>
              </a:ext>
            </a:extLst>
          </p:cNvPr>
          <p:cNvSpPr txBox="1"/>
          <p:nvPr/>
        </p:nvSpPr>
        <p:spPr>
          <a:xfrm>
            <a:off x="1730543" y="2467659"/>
            <a:ext cx="595042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Determining if more tests are needed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Test progress against the plan is communicated to stakeholders in test progress reports, including deviations from the plan and information to support any decision to stop testing.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121315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33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11A68F-760D-DE6D-9124-535D6DEAF981}"/>
              </a:ext>
            </a:extLst>
          </p:cNvPr>
          <p:cNvSpPr txBox="1"/>
          <p:nvPr/>
        </p:nvSpPr>
        <p:spPr>
          <a:xfrm>
            <a:off x="1619672" y="1268760"/>
            <a:ext cx="640871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analysis - as Test Activities and Tasks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C0CCBC-4B58-A584-FE2F-61C3288D89CA}"/>
              </a:ext>
            </a:extLst>
          </p:cNvPr>
          <p:cNvSpPr txBox="1"/>
          <p:nvPr/>
        </p:nvSpPr>
        <p:spPr>
          <a:xfrm>
            <a:off x="1612994" y="2420888"/>
            <a:ext cx="67754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Test basis is analyzed to identify testable features and define associated test conditions.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Test analysis includes the following major activities: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Requirement specifications, such as business requirements, functional requirements, and system requirements</a:t>
            </a:r>
          </a:p>
        </p:txBody>
      </p:sp>
    </p:spTree>
    <p:extLst>
      <p:ext uri="{BB962C8B-B14F-4D97-AF65-F5344CB8AC3E}">
        <p14:creationId xmlns:p14="http://schemas.microsoft.com/office/powerpoint/2010/main" val="4309502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34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254487-93A7-C88E-6358-68D952D6EC19}"/>
              </a:ext>
            </a:extLst>
          </p:cNvPr>
          <p:cNvSpPr txBox="1"/>
          <p:nvPr/>
        </p:nvSpPr>
        <p:spPr>
          <a:xfrm>
            <a:off x="1259632" y="1052736"/>
            <a:ext cx="72008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sz="2800" dirty="0"/>
            </a:br>
            <a:r>
              <a:rPr lang="en-US" sz="2800" b="1" dirty="0"/>
              <a:t>Test analysis also includes the following major activities: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0A198B-52CE-DFC8-F66E-3B020D0CD79D}"/>
              </a:ext>
            </a:extLst>
          </p:cNvPr>
          <p:cNvSpPr txBox="1"/>
          <p:nvPr/>
        </p:nvSpPr>
        <p:spPr>
          <a:xfrm>
            <a:off x="1115616" y="2378502"/>
            <a:ext cx="734481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Design and implementation information, such as system or software architecture diagrams or documents, design specifications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The implementation of the component or system itself, including code, database metadata and queries, and interfaces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Risk analysis reports may consider functional, non-functional, and structural aspects of the component or system</a:t>
            </a:r>
          </a:p>
        </p:txBody>
      </p:sp>
    </p:spTree>
    <p:extLst>
      <p:ext uri="{BB962C8B-B14F-4D97-AF65-F5344CB8AC3E}">
        <p14:creationId xmlns:p14="http://schemas.microsoft.com/office/powerpoint/2010/main" val="32269530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35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83D3FC-5C3F-00C8-0028-76FF578E7226}"/>
              </a:ext>
            </a:extLst>
          </p:cNvPr>
          <p:cNvSpPr txBox="1"/>
          <p:nvPr/>
        </p:nvSpPr>
        <p:spPr>
          <a:xfrm>
            <a:off x="1619672" y="1124744"/>
            <a:ext cx="64807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analysis also includes the following major activities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5624AC-746D-9666-47E0-15F63CA02CD8}"/>
              </a:ext>
            </a:extLst>
          </p:cNvPr>
          <p:cNvSpPr txBox="1"/>
          <p:nvPr/>
        </p:nvSpPr>
        <p:spPr>
          <a:xfrm>
            <a:off x="1619672" y="2160957"/>
            <a:ext cx="597651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Identifying features and sets of features to be tested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Defining and prioritizing test conditions for each feature based on analysis of the test basis, and considering functional, non-functional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12554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36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2651CA-1747-3B8A-4A6E-B03E5A58C4BE}"/>
              </a:ext>
            </a:extLst>
          </p:cNvPr>
          <p:cNvSpPr txBox="1"/>
          <p:nvPr/>
        </p:nvSpPr>
        <p:spPr>
          <a:xfrm>
            <a:off x="971601" y="764704"/>
            <a:ext cx="688652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sz="2800" b="1" dirty="0"/>
            </a:br>
            <a:r>
              <a:rPr lang="en-US" sz="2800" b="1" dirty="0"/>
              <a:t>Evaluating the test basis and test items to identify defects of various types, such as:</a:t>
            </a:r>
            <a:br>
              <a:rPr lang="en-US" sz="2800" b="1" dirty="0"/>
            </a:b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96EEF2-392C-0F8B-5A4F-1918562B1726}"/>
              </a:ext>
            </a:extLst>
          </p:cNvPr>
          <p:cNvSpPr txBox="1"/>
          <p:nvPr/>
        </p:nvSpPr>
        <p:spPr>
          <a:xfrm>
            <a:off x="1285875" y="2953975"/>
            <a:ext cx="543509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fr-FR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b="1" dirty="0"/>
              <a:t>Ambiguïtés</a:t>
            </a:r>
          </a:p>
          <a:p>
            <a:endParaRPr lang="fr-FR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b="1" dirty="0"/>
              <a:t>Omission	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b="1" dirty="0" err="1"/>
              <a:t>Inconsistencies</a:t>
            </a:r>
            <a:endParaRPr lang="fr-FR" sz="2000" b="1" dirty="0"/>
          </a:p>
          <a:p>
            <a:endParaRPr lang="fr-FR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b="1" dirty="0" err="1"/>
              <a:t>Inaccuracies</a:t>
            </a:r>
            <a:r>
              <a:rPr lang="fr-FR" sz="2000" b="1" dirty="0"/>
              <a:t>		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b="1" dirty="0"/>
              <a:t>Contradictions				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089440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37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4915E6-0A7A-ECCC-A538-79D6A8222DC0}"/>
              </a:ext>
            </a:extLst>
          </p:cNvPr>
          <p:cNvSpPr txBox="1"/>
          <p:nvPr/>
        </p:nvSpPr>
        <p:spPr>
          <a:xfrm>
            <a:off x="1331640" y="1124744"/>
            <a:ext cx="54726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design - as Test Activities and Tasks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C742D2-DA90-EB7E-1094-6FAF22178C87}"/>
              </a:ext>
            </a:extLst>
          </p:cNvPr>
          <p:cNvSpPr txBox="1"/>
          <p:nvPr/>
        </p:nvSpPr>
        <p:spPr>
          <a:xfrm>
            <a:off x="1438144" y="2160957"/>
            <a:ext cx="641998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Test conditions are elaborated into high-level test cases, sets of high-level test cases, and other </a:t>
            </a:r>
            <a:r>
              <a:rPr lang="en-US" sz="2000" b="1" dirty="0" err="1"/>
              <a:t>testware</a:t>
            </a:r>
            <a:r>
              <a:rPr lang="en-US" sz="2000" b="1" dirty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So, test analysis answers the question “what to test?” while test design answers the question “how to test?”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11318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38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5D2DED-5CF2-496F-140A-EB172D3510E6}"/>
              </a:ext>
            </a:extLst>
          </p:cNvPr>
          <p:cNvSpPr txBox="1"/>
          <p:nvPr/>
        </p:nvSpPr>
        <p:spPr>
          <a:xfrm>
            <a:off x="1763688" y="1196752"/>
            <a:ext cx="58325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design includes the following major activities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DAADF8-7462-F896-3F80-4E72C69553EF}"/>
              </a:ext>
            </a:extLst>
          </p:cNvPr>
          <p:cNvSpPr txBox="1"/>
          <p:nvPr/>
        </p:nvSpPr>
        <p:spPr>
          <a:xfrm>
            <a:off x="1763688" y="2244928"/>
            <a:ext cx="626469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Designing and prioritizing test cases and sets of test cases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Identifying necessary test data to support test conditions and test cases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Designing the test environment and identifying any required infrastructure and tools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Capturing traceability between the test conditions, and test cases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374022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39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D256E3-11B9-E53B-AD30-669D79CE5FBF}"/>
              </a:ext>
            </a:extLst>
          </p:cNvPr>
          <p:cNvSpPr txBox="1"/>
          <p:nvPr/>
        </p:nvSpPr>
        <p:spPr>
          <a:xfrm>
            <a:off x="1691680" y="1196752"/>
            <a:ext cx="55446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implementation - as Test Activities and Tasks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329312-89FB-18C4-EC87-636859B71FE2}"/>
              </a:ext>
            </a:extLst>
          </p:cNvPr>
          <p:cNvSpPr txBox="1"/>
          <p:nvPr/>
        </p:nvSpPr>
        <p:spPr>
          <a:xfrm>
            <a:off x="1521421" y="2636912"/>
            <a:ext cx="633670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During test implementation, the </a:t>
            </a:r>
            <a:r>
              <a:rPr lang="en-US" sz="2000" b="1" dirty="0" err="1"/>
              <a:t>testware</a:t>
            </a:r>
            <a:r>
              <a:rPr lang="en-US" sz="2000" b="1" dirty="0"/>
              <a:t> necessary for test execution is created and/or completed, including sequencing the test cases into test procedures.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Test implementation includes the following major activities: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Developing and prioritizing test procedures, and, potentially, creating automated test scripts</a:t>
            </a:r>
          </a:p>
        </p:txBody>
      </p:sp>
    </p:spTree>
    <p:extLst>
      <p:ext uri="{BB962C8B-B14F-4D97-AF65-F5344CB8AC3E}">
        <p14:creationId xmlns:p14="http://schemas.microsoft.com/office/powerpoint/2010/main" val="3884944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8D1CDC-35D2-650A-29E6-D7A3B050DFED}"/>
              </a:ext>
            </a:extLst>
          </p:cNvPr>
          <p:cNvSpPr txBox="1"/>
          <p:nvPr/>
        </p:nvSpPr>
        <p:spPr>
          <a:xfrm>
            <a:off x="1691680" y="1268760"/>
            <a:ext cx="51839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What is Testing?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530323-8AC0-8B3D-651A-9CC4C2F693DE}"/>
              </a:ext>
            </a:extLst>
          </p:cNvPr>
          <p:cNvSpPr txBox="1"/>
          <p:nvPr/>
        </p:nvSpPr>
        <p:spPr>
          <a:xfrm>
            <a:off x="1691679" y="1844824"/>
            <a:ext cx="616644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Software testing is a way to assess the quality of the software and to reduce the risk of software failure in operation.</a:t>
            </a:r>
          </a:p>
        </p:txBody>
      </p:sp>
    </p:spTree>
    <p:extLst>
      <p:ext uri="{BB962C8B-B14F-4D97-AF65-F5344CB8AC3E}">
        <p14:creationId xmlns:p14="http://schemas.microsoft.com/office/powerpoint/2010/main" val="7846528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40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3F6B0E-51DB-FEE1-5ACC-21FF9D74C0C4}"/>
              </a:ext>
            </a:extLst>
          </p:cNvPr>
          <p:cNvSpPr txBox="1"/>
          <p:nvPr/>
        </p:nvSpPr>
        <p:spPr>
          <a:xfrm>
            <a:off x="1115617" y="980728"/>
            <a:ext cx="674250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sz="2800" dirty="0"/>
            </a:br>
            <a:r>
              <a:rPr lang="en-US" sz="2800" b="1" dirty="0"/>
              <a:t>Test implementation also includes the following major activities: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58D605-78FA-1D1E-6EDF-09DA161B1327}"/>
              </a:ext>
            </a:extLst>
          </p:cNvPr>
          <p:cNvSpPr txBox="1"/>
          <p:nvPr/>
        </p:nvSpPr>
        <p:spPr>
          <a:xfrm>
            <a:off x="1266799" y="2737951"/>
            <a:ext cx="614451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Arranging the test suites within a test execution schedule in a way that results in efficient test execution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Building the test environment and verifying that everything needed has been set up correctly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Preparing test data and ensuring it is properly loaded in the test environment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68185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41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CE71C1-AC3F-BE9E-5D16-084EBD79D44B}"/>
              </a:ext>
            </a:extLst>
          </p:cNvPr>
          <p:cNvSpPr txBox="1"/>
          <p:nvPr/>
        </p:nvSpPr>
        <p:spPr>
          <a:xfrm>
            <a:off x="1691680" y="1196752"/>
            <a:ext cx="590450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implementation also includes the following major activities: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5CD05A-C8B2-EF6F-4309-3DF2AD5B3AEE}"/>
              </a:ext>
            </a:extLst>
          </p:cNvPr>
          <p:cNvSpPr txBox="1"/>
          <p:nvPr/>
        </p:nvSpPr>
        <p:spPr>
          <a:xfrm>
            <a:off x="1763614" y="2577983"/>
            <a:ext cx="576064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Verifying and updating traceability between the test conditions, test cases, test procedures, and test suites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Test design and test implementation tasks are often combined.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Creating test suites from the test procedures and (if any) automated test scripts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602401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42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C2EF0E-E8E6-BC47-D672-4FDA41DEC98A}"/>
              </a:ext>
            </a:extLst>
          </p:cNvPr>
          <p:cNvSpPr txBox="1"/>
          <p:nvPr/>
        </p:nvSpPr>
        <p:spPr>
          <a:xfrm>
            <a:off x="1763688" y="1124744"/>
            <a:ext cx="568863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execution - as Test Activities and Tasks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B4D57E-F2C6-BA62-0CF6-BC865516A9C4}"/>
              </a:ext>
            </a:extLst>
          </p:cNvPr>
          <p:cNvSpPr txBox="1"/>
          <p:nvPr/>
        </p:nvSpPr>
        <p:spPr>
          <a:xfrm>
            <a:off x="1611794" y="2492896"/>
            <a:ext cx="626469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During test execution, test suites are run in accordance with the test execution schedule.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Test execution includes the following major activities: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Recording the IDs and versions of the test item(s) or test object, test tool(s), and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testware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48970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43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299FA2-4B22-08AA-4914-06EE987A1EE6}"/>
              </a:ext>
            </a:extLst>
          </p:cNvPr>
          <p:cNvSpPr txBox="1"/>
          <p:nvPr/>
        </p:nvSpPr>
        <p:spPr>
          <a:xfrm>
            <a:off x="1115616" y="908720"/>
            <a:ext cx="691276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sz="2800" dirty="0"/>
            </a:br>
            <a:r>
              <a:rPr lang="en-US" sz="2800" b="1" dirty="0"/>
              <a:t>Test execution also includes the following major activities: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D1CC91-4BDB-4E22-30BD-FC622F74C51C}"/>
              </a:ext>
            </a:extLst>
          </p:cNvPr>
          <p:cNvSpPr txBox="1"/>
          <p:nvPr/>
        </p:nvSpPr>
        <p:spPr>
          <a:xfrm>
            <a:off x="1125634" y="2563738"/>
            <a:ext cx="6480571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Analyzing anomalies to establish their likely causes (e.g., failures may occur due to defects in the code)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Reporting defects based on the failures observed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Logging the outcome of test execution (e.g., pass, fail, blocked)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75108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44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70815C-A846-6F15-3F0C-89A44C678E9D}"/>
              </a:ext>
            </a:extLst>
          </p:cNvPr>
          <p:cNvSpPr txBox="1"/>
          <p:nvPr/>
        </p:nvSpPr>
        <p:spPr>
          <a:xfrm>
            <a:off x="1511178" y="1196752"/>
            <a:ext cx="608500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execution also includes the following major activities: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724E3C-24E5-98F8-6308-A8DAFCEECB55}"/>
              </a:ext>
            </a:extLst>
          </p:cNvPr>
          <p:cNvSpPr txBox="1"/>
          <p:nvPr/>
        </p:nvSpPr>
        <p:spPr>
          <a:xfrm>
            <a:off x="1529495" y="2420888"/>
            <a:ext cx="685892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Executing tests either manually or by using test execution tools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Comparing actual results with expected results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Repeating test activities either as a result of action taken for an anomaly or as part of the planned testing (e.g., execution of a corrected test)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3735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45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BC9AC3-EEBD-289F-697F-4A2E06B8E14A}"/>
              </a:ext>
            </a:extLst>
          </p:cNvPr>
          <p:cNvSpPr txBox="1"/>
          <p:nvPr/>
        </p:nvSpPr>
        <p:spPr>
          <a:xfrm>
            <a:off x="1511178" y="1340768"/>
            <a:ext cx="579712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execution also includes the following major activities: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F96B8F-506C-4FC9-AEBE-F9D7B87A401E}"/>
              </a:ext>
            </a:extLst>
          </p:cNvPr>
          <p:cNvSpPr txBox="1"/>
          <p:nvPr/>
        </p:nvSpPr>
        <p:spPr>
          <a:xfrm>
            <a:off x="1511178" y="2576455"/>
            <a:ext cx="634694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Verifying and updating traceability between the test basis, test conditions, test cases, test procedures, and test results.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09189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46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5709CF-A844-38B3-29EE-C0F3853DD9B6}"/>
              </a:ext>
            </a:extLst>
          </p:cNvPr>
          <p:cNvSpPr txBox="1"/>
          <p:nvPr/>
        </p:nvSpPr>
        <p:spPr>
          <a:xfrm>
            <a:off x="899592" y="1268760"/>
            <a:ext cx="5399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Test Work Products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E8827A-5D7A-2896-8588-0A5F1BF4434F}"/>
              </a:ext>
            </a:extLst>
          </p:cNvPr>
          <p:cNvSpPr txBox="1"/>
          <p:nvPr/>
        </p:nvSpPr>
        <p:spPr>
          <a:xfrm>
            <a:off x="899592" y="1797363"/>
            <a:ext cx="756285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Test work products are created as part of the test process: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Test planning work products  e.g. Master test plan or Test plan at each test level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Test monitoring and control work products e.g. Test progress reports, test completion reports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Test analysis work products e.g. defined &amp; prioritized test conditions</a:t>
            </a: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Test design work products e.g. Test cases, Test environment</a:t>
            </a:r>
          </a:p>
        </p:txBody>
      </p:sp>
    </p:spTree>
    <p:extLst>
      <p:ext uri="{BB962C8B-B14F-4D97-AF65-F5344CB8AC3E}">
        <p14:creationId xmlns:p14="http://schemas.microsoft.com/office/powerpoint/2010/main" val="10043866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47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9444AC-03A8-2529-B013-ED106EE8E06B}"/>
              </a:ext>
            </a:extLst>
          </p:cNvPr>
          <p:cNvSpPr txBox="1"/>
          <p:nvPr/>
        </p:nvSpPr>
        <p:spPr>
          <a:xfrm>
            <a:off x="539552" y="1052736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And 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1099EB-1D05-CF4C-CD7B-7525061BDAD8}"/>
              </a:ext>
            </a:extLst>
          </p:cNvPr>
          <p:cNvSpPr txBox="1"/>
          <p:nvPr/>
        </p:nvSpPr>
        <p:spPr>
          <a:xfrm>
            <a:off x="539552" y="1700808"/>
            <a:ext cx="731857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Test implementation work products e.g. test procedures &amp; sequencing of  test procedure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Test execution work products e.g. test case or test procedure  execution status docs, defects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Test completion work products e.g. test summary report, report on open defects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8174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48</a:t>
            </a:fld>
            <a:endParaRPr lang="en-A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38E21F-E4B3-884F-9A27-7D663D900460}"/>
              </a:ext>
            </a:extLst>
          </p:cNvPr>
          <p:cNvSpPr txBox="1"/>
          <p:nvPr/>
        </p:nvSpPr>
        <p:spPr>
          <a:xfrm>
            <a:off x="179512" y="1124744"/>
            <a:ext cx="842493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Traceability between the Test Basis and Test Work Products</a:t>
            </a: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F6A74-3896-9448-DDD9-61953FB65F58}"/>
              </a:ext>
            </a:extLst>
          </p:cNvPr>
          <p:cNvSpPr txBox="1"/>
          <p:nvPr/>
        </p:nvSpPr>
        <p:spPr>
          <a:xfrm>
            <a:off x="395536" y="2078780"/>
            <a:ext cx="46071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Good traceability supports: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10DD49-2FDE-216F-93AA-679DE41BCA02}"/>
              </a:ext>
            </a:extLst>
          </p:cNvPr>
          <p:cNvSpPr txBox="1"/>
          <p:nvPr/>
        </p:nvSpPr>
        <p:spPr>
          <a:xfrm>
            <a:off x="611560" y="3063668"/>
            <a:ext cx="597666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Analyzing the impact of changes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Making testing auditable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Meeting IT governance/control criteria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Improving the understandability of test progress reports and test summary reports</a:t>
            </a:r>
          </a:p>
        </p:txBody>
      </p:sp>
    </p:spTree>
    <p:extLst>
      <p:ext uri="{BB962C8B-B14F-4D97-AF65-F5344CB8AC3E}">
        <p14:creationId xmlns:p14="http://schemas.microsoft.com/office/powerpoint/2010/main" val="8064212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49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65802B-9344-D8C2-0196-0A9C05C30EDE}"/>
              </a:ext>
            </a:extLst>
          </p:cNvPr>
          <p:cNvSpPr txBox="1"/>
          <p:nvPr/>
        </p:nvSpPr>
        <p:spPr>
          <a:xfrm>
            <a:off x="877053" y="908720"/>
            <a:ext cx="674346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sz="2800" dirty="0"/>
            </a:br>
            <a:r>
              <a:rPr lang="en-US" sz="2800" b="1" dirty="0"/>
              <a:t>Good traceability also supports: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3F066A-0778-C8B0-CBAE-A5F5F72339E9}"/>
              </a:ext>
            </a:extLst>
          </p:cNvPr>
          <p:cNvSpPr txBox="1"/>
          <p:nvPr/>
        </p:nvSpPr>
        <p:spPr>
          <a:xfrm>
            <a:off x="877053" y="2852936"/>
            <a:ext cx="674346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Relating the technical aspects of testing to stakeholders in terms that they can understand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Providing information to assess product quality, process capability, and project progress against business goals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Some test management tools provide test work product models that match part or all of the test work products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5576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2B5999-9505-C8BB-404A-394F186DB3A3}"/>
              </a:ext>
            </a:extLst>
          </p:cNvPr>
          <p:cNvSpPr txBox="1"/>
          <p:nvPr/>
        </p:nvSpPr>
        <p:spPr>
          <a:xfrm>
            <a:off x="1835696" y="1340768"/>
            <a:ext cx="5039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Objectives of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5B2BFE-C32E-073B-58B3-1A82768729E7}"/>
              </a:ext>
            </a:extLst>
          </p:cNvPr>
          <p:cNvSpPr txBox="1"/>
          <p:nvPr/>
        </p:nvSpPr>
        <p:spPr>
          <a:xfrm>
            <a:off x="1835696" y="1844824"/>
            <a:ext cx="547260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To prevent defects by evaluating work products such as requirements, design, and code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To verify whether all specified requirements have been fulfilled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To check whether the test software is complete and validate if it works as the users and other stakeholders expect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7567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6DDD3E-5304-4442-01DA-7B72CC234DF5}"/>
              </a:ext>
            </a:extLst>
          </p:cNvPr>
          <p:cNvSpPr txBox="1"/>
          <p:nvPr/>
        </p:nvSpPr>
        <p:spPr>
          <a:xfrm>
            <a:off x="1979712" y="1340768"/>
            <a:ext cx="46071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More Objectives of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304301-F747-757A-68F7-AE1958C2A5F4}"/>
              </a:ext>
            </a:extLst>
          </p:cNvPr>
          <p:cNvSpPr txBox="1"/>
          <p:nvPr/>
        </p:nvSpPr>
        <p:spPr>
          <a:xfrm>
            <a:off x="1835696" y="2492896"/>
            <a:ext cx="554461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To build confidence in the level of quality of the test object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To find defects and failures by reducing the level of risk of inadequate software quality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3143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A00D25-1C69-EF64-42A4-66016402AF68}"/>
              </a:ext>
            </a:extLst>
          </p:cNvPr>
          <p:cNvSpPr txBox="1"/>
          <p:nvPr/>
        </p:nvSpPr>
        <p:spPr>
          <a:xfrm>
            <a:off x="1835696" y="1340768"/>
            <a:ext cx="50405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More Objectives of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300044-78C9-6EDE-09F7-DD160EEFE62D}"/>
              </a:ext>
            </a:extLst>
          </p:cNvPr>
          <p:cNvSpPr txBox="1"/>
          <p:nvPr/>
        </p:nvSpPr>
        <p:spPr>
          <a:xfrm>
            <a:off x="1115616" y="2060848"/>
            <a:ext cx="691276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To provide sufficient information to stakeholders to allow them to make informed decisions, especially regarding the level of quality of the test software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To comply with contractual, legal, or regulatory requirements or standards, and/or to verify the test object’s compliance with such requirements or standards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39142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8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F2AE50-EB1A-EA51-E917-9C58D1121E1C}"/>
              </a:ext>
            </a:extLst>
          </p:cNvPr>
          <p:cNvSpPr txBox="1"/>
          <p:nvPr/>
        </p:nvSpPr>
        <p:spPr>
          <a:xfrm>
            <a:off x="1763688" y="1340768"/>
            <a:ext cx="55446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More Objectives of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69BA5F-AF40-4F79-567B-05673C50AA05}"/>
              </a:ext>
            </a:extLst>
          </p:cNvPr>
          <p:cNvSpPr txBox="1"/>
          <p:nvPr/>
        </p:nvSpPr>
        <p:spPr>
          <a:xfrm>
            <a:off x="1757721" y="2274838"/>
            <a:ext cx="460716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To build confidence in the level of quality of the test object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To find defects and failures by reducing the level of risk of inadequate software quality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87450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9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C1C437-38CE-66AB-214C-8D352101DCEB}"/>
              </a:ext>
            </a:extLst>
          </p:cNvPr>
          <p:cNvSpPr txBox="1"/>
          <p:nvPr/>
        </p:nvSpPr>
        <p:spPr>
          <a:xfrm>
            <a:off x="2051720" y="1340768"/>
            <a:ext cx="55444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More Objectives of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8FAF62-1900-85FD-DEFE-D15541AE938E}"/>
              </a:ext>
            </a:extLst>
          </p:cNvPr>
          <p:cNvSpPr txBox="1"/>
          <p:nvPr/>
        </p:nvSpPr>
        <p:spPr>
          <a:xfrm>
            <a:off x="2051720" y="1988840"/>
            <a:ext cx="612068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To provide sufficient information to stakeholders to allow them to make informed decisions, especially regarding the level of quality of the test software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To comply with contractual, legal, or regulatory requirements or standards, and/or to verify the test object’s compliance with such requirements or standards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2520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7323</TotalTime>
  <Words>3363</Words>
  <Application>Microsoft Office PowerPoint</Application>
  <PresentationFormat>On-screen Show (4:3)</PresentationFormat>
  <Paragraphs>416</Paragraphs>
  <Slides>49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Apple Chancery</vt:lpstr>
      <vt:lpstr>Arial</vt:lpstr>
      <vt:lpstr>Arial Black</vt:lpstr>
      <vt:lpstr>Calibri</vt:lpstr>
      <vt:lpstr>Century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KFUPM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Abdullah</dc:creator>
  <cp:lastModifiedBy>rasham majachani</cp:lastModifiedBy>
  <cp:revision>378</cp:revision>
  <cp:lastPrinted>2020-09-02T06:00:26Z</cp:lastPrinted>
  <dcterms:created xsi:type="dcterms:W3CDTF">2009-07-12T19:40:29Z</dcterms:created>
  <dcterms:modified xsi:type="dcterms:W3CDTF">2023-02-08T20:28:08Z</dcterms:modified>
</cp:coreProperties>
</file>