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21"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FF"/>
    <a:srgbClr val="1343F5"/>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790AB7-D677-470F-9E8F-41DAEB46D259}" v="71" dt="2021-07-31T11:06:08.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9"/>
    <p:restoredTop sz="94843"/>
  </p:normalViewPr>
  <p:slideViewPr>
    <p:cSldViewPr>
      <p:cViewPr varScale="1">
        <p:scale>
          <a:sx n="109" d="100"/>
          <a:sy n="109" d="100"/>
        </p:scale>
        <p:origin x="133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us Grobbelaar" userId="f78c0ccbbd61117f" providerId="LiveId" clId="{39790AB7-D677-470F-9E8F-41DAEB46D259}"/>
    <pc:docChg chg="custSel addSld modSld">
      <pc:chgData name="Marius Grobbelaar" userId="f78c0ccbbd61117f" providerId="LiveId" clId="{39790AB7-D677-470F-9E8F-41DAEB46D259}" dt="2021-07-31T11:06:28.641" v="300" actId="122"/>
      <pc:docMkLst>
        <pc:docMk/>
      </pc:docMkLst>
      <pc:sldChg chg="addSp modSp mod">
        <pc:chgData name="Marius Grobbelaar" userId="f78c0ccbbd61117f" providerId="LiveId" clId="{39790AB7-D677-470F-9E8F-41DAEB46D259}" dt="2021-07-31T10:52:32.134" v="71" actId="14100"/>
        <pc:sldMkLst>
          <pc:docMk/>
          <pc:sldMk cId="622527261" sldId="406"/>
        </pc:sldMkLst>
        <pc:spChg chg="add mod">
          <ac:chgData name="Marius Grobbelaar" userId="f78c0ccbbd61117f" providerId="LiveId" clId="{39790AB7-D677-470F-9E8F-41DAEB46D259}" dt="2021-07-31T10:52:26.316" v="69" actId="14100"/>
          <ac:spMkLst>
            <pc:docMk/>
            <pc:sldMk cId="622527261" sldId="406"/>
            <ac:spMk id="6" creationId="{70EBAD14-B500-4A20-8759-B568FF410248}"/>
          </ac:spMkLst>
        </pc:spChg>
        <pc:spChg chg="add mod">
          <ac:chgData name="Marius Grobbelaar" userId="f78c0ccbbd61117f" providerId="LiveId" clId="{39790AB7-D677-470F-9E8F-41DAEB46D259}" dt="2021-07-31T10:52:32.134" v="71" actId="14100"/>
          <ac:spMkLst>
            <pc:docMk/>
            <pc:sldMk cId="622527261" sldId="406"/>
            <ac:spMk id="8" creationId="{EC7F9ECB-39B3-4FC8-A31C-9A1E41FF06FF}"/>
          </ac:spMkLst>
        </pc:spChg>
      </pc:sldChg>
      <pc:sldChg chg="addSp modSp add mod">
        <pc:chgData name="Marius Grobbelaar" userId="f78c0ccbbd61117f" providerId="LiveId" clId="{39790AB7-D677-470F-9E8F-41DAEB46D259}" dt="2021-07-31T10:52:37.142" v="72" actId="1076"/>
        <pc:sldMkLst>
          <pc:docMk/>
          <pc:sldMk cId="3945811129" sldId="407"/>
        </pc:sldMkLst>
        <pc:spChg chg="add mod">
          <ac:chgData name="Marius Grobbelaar" userId="f78c0ccbbd61117f" providerId="LiveId" clId="{39790AB7-D677-470F-9E8F-41DAEB46D259}" dt="2021-07-31T10:52:37.142" v="72" actId="1076"/>
          <ac:spMkLst>
            <pc:docMk/>
            <pc:sldMk cId="3945811129" sldId="407"/>
            <ac:spMk id="6" creationId="{3B4355C5-BAAD-49CC-B14F-279AAB0A5EA6}"/>
          </ac:spMkLst>
        </pc:spChg>
      </pc:sldChg>
      <pc:sldChg chg="addSp modSp add mod">
        <pc:chgData name="Marius Grobbelaar" userId="f78c0ccbbd61117f" providerId="LiveId" clId="{39790AB7-D677-470F-9E8F-41DAEB46D259}" dt="2021-07-31T10:53:06.055" v="79" actId="404"/>
        <pc:sldMkLst>
          <pc:docMk/>
          <pc:sldMk cId="304321298" sldId="408"/>
        </pc:sldMkLst>
        <pc:spChg chg="add mod">
          <ac:chgData name="Marius Grobbelaar" userId="f78c0ccbbd61117f" providerId="LiveId" clId="{39790AB7-D677-470F-9E8F-41DAEB46D259}" dt="2021-07-31T10:52:50.419" v="75" actId="1076"/>
          <ac:spMkLst>
            <pc:docMk/>
            <pc:sldMk cId="304321298" sldId="408"/>
            <ac:spMk id="6" creationId="{BA0EB994-9FF2-4AA3-A34B-FEA34C8E9F21}"/>
          </ac:spMkLst>
        </pc:spChg>
        <pc:spChg chg="add mod">
          <ac:chgData name="Marius Grobbelaar" userId="f78c0ccbbd61117f" providerId="LiveId" clId="{39790AB7-D677-470F-9E8F-41DAEB46D259}" dt="2021-07-31T10:53:06.055" v="79" actId="404"/>
          <ac:spMkLst>
            <pc:docMk/>
            <pc:sldMk cId="304321298" sldId="408"/>
            <ac:spMk id="8" creationId="{5D22B1D4-A5F4-41CF-AC9A-FAA6AEDA3684}"/>
          </ac:spMkLst>
        </pc:spChg>
      </pc:sldChg>
      <pc:sldChg chg="addSp modSp add mod">
        <pc:chgData name="Marius Grobbelaar" userId="f78c0ccbbd61117f" providerId="LiveId" clId="{39790AB7-D677-470F-9E8F-41DAEB46D259}" dt="2021-07-31T10:53:36.718" v="90" actId="14100"/>
        <pc:sldMkLst>
          <pc:docMk/>
          <pc:sldMk cId="3103176920" sldId="409"/>
        </pc:sldMkLst>
        <pc:spChg chg="add mod">
          <ac:chgData name="Marius Grobbelaar" userId="f78c0ccbbd61117f" providerId="LiveId" clId="{39790AB7-D677-470F-9E8F-41DAEB46D259}" dt="2021-07-31T10:53:22.713" v="85" actId="1076"/>
          <ac:spMkLst>
            <pc:docMk/>
            <pc:sldMk cId="3103176920" sldId="409"/>
            <ac:spMk id="6" creationId="{8E0DEBBA-BA17-4B39-BC5B-956677C49701}"/>
          </ac:spMkLst>
        </pc:spChg>
        <pc:picChg chg="add mod">
          <ac:chgData name="Marius Grobbelaar" userId="f78c0ccbbd61117f" providerId="LiveId" clId="{39790AB7-D677-470F-9E8F-41DAEB46D259}" dt="2021-07-31T10:53:28.148" v="87" actId="1076"/>
          <ac:picMkLst>
            <pc:docMk/>
            <pc:sldMk cId="3103176920" sldId="409"/>
            <ac:picMk id="8" creationId="{25784520-AFF9-4B9D-A1F6-075913644286}"/>
          </ac:picMkLst>
        </pc:picChg>
        <pc:picChg chg="add mod">
          <ac:chgData name="Marius Grobbelaar" userId="f78c0ccbbd61117f" providerId="LiveId" clId="{39790AB7-D677-470F-9E8F-41DAEB46D259}" dt="2021-07-31T10:53:36.718" v="90" actId="14100"/>
          <ac:picMkLst>
            <pc:docMk/>
            <pc:sldMk cId="3103176920" sldId="409"/>
            <ac:picMk id="10" creationId="{112FF735-5C2F-41EA-A1B6-9423D1804F5D}"/>
          </ac:picMkLst>
        </pc:picChg>
      </pc:sldChg>
      <pc:sldChg chg="addSp modSp add mod">
        <pc:chgData name="Marius Grobbelaar" userId="f78c0ccbbd61117f" providerId="LiveId" clId="{39790AB7-D677-470F-9E8F-41DAEB46D259}" dt="2021-07-31T10:54:07.674" v="96" actId="404"/>
        <pc:sldMkLst>
          <pc:docMk/>
          <pc:sldMk cId="2994551846" sldId="410"/>
        </pc:sldMkLst>
        <pc:spChg chg="add mod">
          <ac:chgData name="Marius Grobbelaar" userId="f78c0ccbbd61117f" providerId="LiveId" clId="{39790AB7-D677-470F-9E8F-41DAEB46D259}" dt="2021-07-31T10:53:53.208" v="93" actId="1076"/>
          <ac:spMkLst>
            <pc:docMk/>
            <pc:sldMk cId="2994551846" sldId="410"/>
            <ac:spMk id="6" creationId="{85BB79AE-173B-4578-996C-279F5EA95A0B}"/>
          </ac:spMkLst>
        </pc:spChg>
        <pc:spChg chg="add mod">
          <ac:chgData name="Marius Grobbelaar" userId="f78c0ccbbd61117f" providerId="LiveId" clId="{39790AB7-D677-470F-9E8F-41DAEB46D259}" dt="2021-07-31T10:54:07.674" v="96" actId="404"/>
          <ac:spMkLst>
            <pc:docMk/>
            <pc:sldMk cId="2994551846" sldId="410"/>
            <ac:spMk id="8" creationId="{E739AF3E-F831-4317-A098-354DC5BC3F61}"/>
          </ac:spMkLst>
        </pc:spChg>
      </pc:sldChg>
      <pc:sldChg chg="addSp modSp add mod">
        <pc:chgData name="Marius Grobbelaar" userId="f78c0ccbbd61117f" providerId="LiveId" clId="{39790AB7-D677-470F-9E8F-41DAEB46D259}" dt="2021-07-31T10:54:26.324" v="101" actId="1076"/>
        <pc:sldMkLst>
          <pc:docMk/>
          <pc:sldMk cId="264762616" sldId="411"/>
        </pc:sldMkLst>
        <pc:spChg chg="add mod">
          <ac:chgData name="Marius Grobbelaar" userId="f78c0ccbbd61117f" providerId="LiveId" clId="{39790AB7-D677-470F-9E8F-41DAEB46D259}" dt="2021-07-31T10:54:23.895" v="100" actId="1076"/>
          <ac:spMkLst>
            <pc:docMk/>
            <pc:sldMk cId="264762616" sldId="411"/>
            <ac:spMk id="6" creationId="{A7E71555-3DC2-4619-A038-8E7EBBBAECAF}"/>
          </ac:spMkLst>
        </pc:spChg>
        <pc:picChg chg="add mod">
          <ac:chgData name="Marius Grobbelaar" userId="f78c0ccbbd61117f" providerId="LiveId" clId="{39790AB7-D677-470F-9E8F-41DAEB46D259}" dt="2021-07-31T10:54:26.324" v="101" actId="1076"/>
          <ac:picMkLst>
            <pc:docMk/>
            <pc:sldMk cId="264762616" sldId="411"/>
            <ac:picMk id="8" creationId="{C539DCB4-D7A4-4507-8FB3-0876065CAC28}"/>
          </ac:picMkLst>
        </pc:picChg>
      </pc:sldChg>
      <pc:sldChg chg="addSp modSp add mod">
        <pc:chgData name="Marius Grobbelaar" userId="f78c0ccbbd61117f" providerId="LiveId" clId="{39790AB7-D677-470F-9E8F-41DAEB46D259}" dt="2021-07-31T10:54:49.896" v="110" actId="1076"/>
        <pc:sldMkLst>
          <pc:docMk/>
          <pc:sldMk cId="826257281" sldId="412"/>
        </pc:sldMkLst>
        <pc:spChg chg="add mod">
          <ac:chgData name="Marius Grobbelaar" userId="f78c0ccbbd61117f" providerId="LiveId" clId="{39790AB7-D677-470F-9E8F-41DAEB46D259}" dt="2021-07-31T10:54:36.983" v="105" actId="14100"/>
          <ac:spMkLst>
            <pc:docMk/>
            <pc:sldMk cId="826257281" sldId="412"/>
            <ac:spMk id="6" creationId="{4AF078A8-59F0-4CE0-827C-1A29F8304456}"/>
          </ac:spMkLst>
        </pc:spChg>
        <pc:picChg chg="add mod">
          <ac:chgData name="Marius Grobbelaar" userId="f78c0ccbbd61117f" providerId="LiveId" clId="{39790AB7-D677-470F-9E8F-41DAEB46D259}" dt="2021-07-31T10:54:49.896" v="110" actId="1076"/>
          <ac:picMkLst>
            <pc:docMk/>
            <pc:sldMk cId="826257281" sldId="412"/>
            <ac:picMk id="8" creationId="{2E0C3AA1-DF16-4F37-8C5B-C76A005F3DE8}"/>
          </ac:picMkLst>
        </pc:picChg>
      </pc:sldChg>
      <pc:sldChg chg="addSp modSp add mod">
        <pc:chgData name="Marius Grobbelaar" userId="f78c0ccbbd61117f" providerId="LiveId" clId="{39790AB7-D677-470F-9E8F-41DAEB46D259}" dt="2021-07-31T10:55:13.800" v="119" actId="1076"/>
        <pc:sldMkLst>
          <pc:docMk/>
          <pc:sldMk cId="2839513320" sldId="413"/>
        </pc:sldMkLst>
        <pc:spChg chg="add mod">
          <ac:chgData name="Marius Grobbelaar" userId="f78c0ccbbd61117f" providerId="LiveId" clId="{39790AB7-D677-470F-9E8F-41DAEB46D259}" dt="2021-07-31T10:55:00.132" v="113" actId="1076"/>
          <ac:spMkLst>
            <pc:docMk/>
            <pc:sldMk cId="2839513320" sldId="413"/>
            <ac:spMk id="6" creationId="{156459FE-9E38-4B52-A829-F4A7AF1A6F77}"/>
          </ac:spMkLst>
        </pc:spChg>
        <pc:picChg chg="add mod">
          <ac:chgData name="Marius Grobbelaar" userId="f78c0ccbbd61117f" providerId="LiveId" clId="{39790AB7-D677-470F-9E8F-41DAEB46D259}" dt="2021-07-31T10:55:10.522" v="118" actId="14100"/>
          <ac:picMkLst>
            <pc:docMk/>
            <pc:sldMk cId="2839513320" sldId="413"/>
            <ac:picMk id="8" creationId="{EA6D5178-7A59-42E1-8F5A-BBB7F02EF9C1}"/>
          </ac:picMkLst>
        </pc:picChg>
        <pc:picChg chg="add mod">
          <ac:chgData name="Marius Grobbelaar" userId="f78c0ccbbd61117f" providerId="LiveId" clId="{39790AB7-D677-470F-9E8F-41DAEB46D259}" dt="2021-07-31T10:55:13.800" v="119" actId="1076"/>
          <ac:picMkLst>
            <pc:docMk/>
            <pc:sldMk cId="2839513320" sldId="413"/>
            <ac:picMk id="10" creationId="{C77A893D-B476-4063-B303-68CDF1D5B2D4}"/>
          </ac:picMkLst>
        </pc:picChg>
      </pc:sldChg>
      <pc:sldChg chg="addSp modSp add mod">
        <pc:chgData name="Marius Grobbelaar" userId="f78c0ccbbd61117f" providerId="LiveId" clId="{39790AB7-D677-470F-9E8F-41DAEB46D259}" dt="2021-07-31T10:55:34.877" v="127" actId="1076"/>
        <pc:sldMkLst>
          <pc:docMk/>
          <pc:sldMk cId="3389876019" sldId="414"/>
        </pc:sldMkLst>
        <pc:spChg chg="add mod">
          <ac:chgData name="Marius Grobbelaar" userId="f78c0ccbbd61117f" providerId="LiveId" clId="{39790AB7-D677-470F-9E8F-41DAEB46D259}" dt="2021-07-31T10:55:23.241" v="122" actId="1076"/>
          <ac:spMkLst>
            <pc:docMk/>
            <pc:sldMk cId="3389876019" sldId="414"/>
            <ac:spMk id="6" creationId="{405375B1-3869-4611-8BB0-80805109CAF9}"/>
          </ac:spMkLst>
        </pc:spChg>
        <pc:picChg chg="add mod">
          <ac:chgData name="Marius Grobbelaar" userId="f78c0ccbbd61117f" providerId="LiveId" clId="{39790AB7-D677-470F-9E8F-41DAEB46D259}" dt="2021-07-31T10:55:28.080" v="124" actId="14100"/>
          <ac:picMkLst>
            <pc:docMk/>
            <pc:sldMk cId="3389876019" sldId="414"/>
            <ac:picMk id="8" creationId="{C0863427-C29D-4C79-9472-4B09F17BF5D2}"/>
          </ac:picMkLst>
        </pc:picChg>
        <pc:picChg chg="add mod">
          <ac:chgData name="Marius Grobbelaar" userId="f78c0ccbbd61117f" providerId="LiveId" clId="{39790AB7-D677-470F-9E8F-41DAEB46D259}" dt="2021-07-31T10:55:34.877" v="127" actId="1076"/>
          <ac:picMkLst>
            <pc:docMk/>
            <pc:sldMk cId="3389876019" sldId="414"/>
            <ac:picMk id="10" creationId="{D71B137D-5B94-4154-A72E-D2D5EE14C991}"/>
          </ac:picMkLst>
        </pc:picChg>
      </pc:sldChg>
      <pc:sldChg chg="addSp modSp add mod">
        <pc:chgData name="Marius Grobbelaar" userId="f78c0ccbbd61117f" providerId="LiveId" clId="{39790AB7-D677-470F-9E8F-41DAEB46D259}" dt="2021-07-31T10:55:57.225" v="133" actId="404"/>
        <pc:sldMkLst>
          <pc:docMk/>
          <pc:sldMk cId="2882172231" sldId="415"/>
        </pc:sldMkLst>
        <pc:spChg chg="add mod">
          <ac:chgData name="Marius Grobbelaar" userId="f78c0ccbbd61117f" providerId="LiveId" clId="{39790AB7-D677-470F-9E8F-41DAEB46D259}" dt="2021-07-31T10:55:46.933" v="130" actId="1076"/>
          <ac:spMkLst>
            <pc:docMk/>
            <pc:sldMk cId="2882172231" sldId="415"/>
            <ac:spMk id="6" creationId="{338D7A1F-020C-4D12-93EB-BC58DB5DB626}"/>
          </ac:spMkLst>
        </pc:spChg>
        <pc:spChg chg="add mod">
          <ac:chgData name="Marius Grobbelaar" userId="f78c0ccbbd61117f" providerId="LiveId" clId="{39790AB7-D677-470F-9E8F-41DAEB46D259}" dt="2021-07-31T10:55:57.225" v="133" actId="404"/>
          <ac:spMkLst>
            <pc:docMk/>
            <pc:sldMk cId="2882172231" sldId="415"/>
            <ac:spMk id="8" creationId="{B168D26F-8008-40EC-B54C-87B4DBC13B2C}"/>
          </ac:spMkLst>
        </pc:spChg>
      </pc:sldChg>
      <pc:sldChg chg="addSp modSp add mod">
        <pc:chgData name="Marius Grobbelaar" userId="f78c0ccbbd61117f" providerId="LiveId" clId="{39790AB7-D677-470F-9E8F-41DAEB46D259}" dt="2021-07-31T10:57:00.088" v="145" actId="1076"/>
        <pc:sldMkLst>
          <pc:docMk/>
          <pc:sldMk cId="153326135" sldId="416"/>
        </pc:sldMkLst>
        <pc:spChg chg="add mod">
          <ac:chgData name="Marius Grobbelaar" userId="f78c0ccbbd61117f" providerId="LiveId" clId="{39790AB7-D677-470F-9E8F-41DAEB46D259}" dt="2021-07-31T10:57:00.088" v="145" actId="1076"/>
          <ac:spMkLst>
            <pc:docMk/>
            <pc:sldMk cId="153326135" sldId="416"/>
            <ac:spMk id="6" creationId="{0C0805C6-3156-4DF6-BFFD-59E3BD1D3420}"/>
          </ac:spMkLst>
        </pc:spChg>
        <pc:spChg chg="add mod">
          <ac:chgData name="Marius Grobbelaar" userId="f78c0ccbbd61117f" providerId="LiveId" clId="{39790AB7-D677-470F-9E8F-41DAEB46D259}" dt="2021-07-31T10:56:42.281" v="144" actId="255"/>
          <ac:spMkLst>
            <pc:docMk/>
            <pc:sldMk cId="153326135" sldId="416"/>
            <ac:spMk id="8" creationId="{5AA395E1-2A36-4810-B6DD-AC4D5E8EF822}"/>
          </ac:spMkLst>
        </pc:spChg>
      </pc:sldChg>
      <pc:sldChg chg="addSp modSp add mod">
        <pc:chgData name="Marius Grobbelaar" userId="f78c0ccbbd61117f" providerId="LiveId" clId="{39790AB7-D677-470F-9E8F-41DAEB46D259}" dt="2021-07-31T10:57:16.522" v="150" actId="14100"/>
        <pc:sldMkLst>
          <pc:docMk/>
          <pc:sldMk cId="1563844421" sldId="417"/>
        </pc:sldMkLst>
        <pc:spChg chg="add mod">
          <ac:chgData name="Marius Grobbelaar" userId="f78c0ccbbd61117f" providerId="LiveId" clId="{39790AB7-D677-470F-9E8F-41DAEB46D259}" dt="2021-07-31T10:57:11.152" v="148" actId="1076"/>
          <ac:spMkLst>
            <pc:docMk/>
            <pc:sldMk cId="1563844421" sldId="417"/>
            <ac:spMk id="6" creationId="{53E6B0E6-29E7-4847-9CB1-80BE3D37717B}"/>
          </ac:spMkLst>
        </pc:spChg>
        <pc:spChg chg="add mod">
          <ac:chgData name="Marius Grobbelaar" userId="f78c0ccbbd61117f" providerId="LiveId" clId="{39790AB7-D677-470F-9E8F-41DAEB46D259}" dt="2021-07-31T10:57:16.522" v="150" actId="14100"/>
          <ac:spMkLst>
            <pc:docMk/>
            <pc:sldMk cId="1563844421" sldId="417"/>
            <ac:spMk id="8" creationId="{CC4C2BF2-EA1A-479A-873C-46B51D48939E}"/>
          </ac:spMkLst>
        </pc:spChg>
      </pc:sldChg>
      <pc:sldChg chg="addSp modSp add mod">
        <pc:chgData name="Marius Grobbelaar" userId="f78c0ccbbd61117f" providerId="LiveId" clId="{39790AB7-D677-470F-9E8F-41DAEB46D259}" dt="2021-07-31T10:57:33.292" v="155" actId="14100"/>
        <pc:sldMkLst>
          <pc:docMk/>
          <pc:sldMk cId="4062040083" sldId="418"/>
        </pc:sldMkLst>
        <pc:spChg chg="add mod">
          <ac:chgData name="Marius Grobbelaar" userId="f78c0ccbbd61117f" providerId="LiveId" clId="{39790AB7-D677-470F-9E8F-41DAEB46D259}" dt="2021-07-31T10:57:27.367" v="153" actId="1076"/>
          <ac:spMkLst>
            <pc:docMk/>
            <pc:sldMk cId="4062040083" sldId="418"/>
            <ac:spMk id="6" creationId="{6B2D135A-004F-4FAA-8B94-F2B3247AA8B0}"/>
          </ac:spMkLst>
        </pc:spChg>
        <pc:spChg chg="add mod">
          <ac:chgData name="Marius Grobbelaar" userId="f78c0ccbbd61117f" providerId="LiveId" clId="{39790AB7-D677-470F-9E8F-41DAEB46D259}" dt="2021-07-31T10:57:33.292" v="155" actId="14100"/>
          <ac:spMkLst>
            <pc:docMk/>
            <pc:sldMk cId="4062040083" sldId="418"/>
            <ac:spMk id="8" creationId="{74DA1260-027F-4AAF-942E-4091005CBE40}"/>
          </ac:spMkLst>
        </pc:spChg>
      </pc:sldChg>
      <pc:sldChg chg="addSp modSp add mod">
        <pc:chgData name="Marius Grobbelaar" userId="f78c0ccbbd61117f" providerId="LiveId" clId="{39790AB7-D677-470F-9E8F-41DAEB46D259}" dt="2021-07-31T10:58:11.266" v="164" actId="404"/>
        <pc:sldMkLst>
          <pc:docMk/>
          <pc:sldMk cId="108674590" sldId="419"/>
        </pc:sldMkLst>
        <pc:spChg chg="add mod">
          <ac:chgData name="Marius Grobbelaar" userId="f78c0ccbbd61117f" providerId="LiveId" clId="{39790AB7-D677-470F-9E8F-41DAEB46D259}" dt="2021-07-31T10:58:01.515" v="161" actId="1076"/>
          <ac:spMkLst>
            <pc:docMk/>
            <pc:sldMk cId="108674590" sldId="419"/>
            <ac:spMk id="6" creationId="{46DAEF15-D535-44DB-A97C-EE059467849A}"/>
          </ac:spMkLst>
        </pc:spChg>
        <pc:spChg chg="add mod">
          <ac:chgData name="Marius Grobbelaar" userId="f78c0ccbbd61117f" providerId="LiveId" clId="{39790AB7-D677-470F-9E8F-41DAEB46D259}" dt="2021-07-31T10:58:11.266" v="164" actId="404"/>
          <ac:spMkLst>
            <pc:docMk/>
            <pc:sldMk cId="108674590" sldId="419"/>
            <ac:spMk id="8" creationId="{4ED55E4E-821B-462C-8628-E75CCC840323}"/>
          </ac:spMkLst>
        </pc:spChg>
      </pc:sldChg>
      <pc:sldChg chg="addSp modSp add mod">
        <pc:chgData name="Marius Grobbelaar" userId="f78c0ccbbd61117f" providerId="LiveId" clId="{39790AB7-D677-470F-9E8F-41DAEB46D259}" dt="2021-07-31T10:59:17.998" v="184" actId="14100"/>
        <pc:sldMkLst>
          <pc:docMk/>
          <pc:sldMk cId="2247696692" sldId="420"/>
        </pc:sldMkLst>
        <pc:spChg chg="add mod">
          <ac:chgData name="Marius Grobbelaar" userId="f78c0ccbbd61117f" providerId="LiveId" clId="{39790AB7-D677-470F-9E8F-41DAEB46D259}" dt="2021-07-31T10:58:25.001" v="168" actId="14100"/>
          <ac:spMkLst>
            <pc:docMk/>
            <pc:sldMk cId="2247696692" sldId="420"/>
            <ac:spMk id="6" creationId="{A161ED08-E213-4C88-B38A-B6E5168A44C4}"/>
          </ac:spMkLst>
        </pc:spChg>
        <pc:picChg chg="add mod">
          <ac:chgData name="Marius Grobbelaar" userId="f78c0ccbbd61117f" providerId="LiveId" clId="{39790AB7-D677-470F-9E8F-41DAEB46D259}" dt="2021-07-31T10:59:17.998" v="184" actId="14100"/>
          <ac:picMkLst>
            <pc:docMk/>
            <pc:sldMk cId="2247696692" sldId="420"/>
            <ac:picMk id="8" creationId="{EAA4235E-B019-4D59-9A07-21C4FC35F013}"/>
          </ac:picMkLst>
        </pc:picChg>
      </pc:sldChg>
      <pc:sldChg chg="addSp modSp add mod">
        <pc:chgData name="Marius Grobbelaar" userId="f78c0ccbbd61117f" providerId="LiveId" clId="{39790AB7-D677-470F-9E8F-41DAEB46D259}" dt="2021-07-31T10:59:12.686" v="182" actId="14100"/>
        <pc:sldMkLst>
          <pc:docMk/>
          <pc:sldMk cId="4196261071" sldId="421"/>
        </pc:sldMkLst>
        <pc:spChg chg="add mod">
          <ac:chgData name="Marius Grobbelaar" userId="f78c0ccbbd61117f" providerId="LiveId" clId="{39790AB7-D677-470F-9E8F-41DAEB46D259}" dt="2021-07-31T10:58:55.335" v="177" actId="1076"/>
          <ac:spMkLst>
            <pc:docMk/>
            <pc:sldMk cId="4196261071" sldId="421"/>
            <ac:spMk id="6" creationId="{B37BB6F6-F745-4E4C-82EE-10E60197C770}"/>
          </ac:spMkLst>
        </pc:spChg>
        <pc:picChg chg="add mod">
          <ac:chgData name="Marius Grobbelaar" userId="f78c0ccbbd61117f" providerId="LiveId" clId="{39790AB7-D677-470F-9E8F-41DAEB46D259}" dt="2021-07-31T10:59:12.686" v="182" actId="14100"/>
          <ac:picMkLst>
            <pc:docMk/>
            <pc:sldMk cId="4196261071" sldId="421"/>
            <ac:picMk id="8" creationId="{98E44A6E-C087-42C7-8F5F-10AD7C728E7D}"/>
          </ac:picMkLst>
        </pc:picChg>
      </pc:sldChg>
      <pc:sldChg chg="addSp modSp add mod">
        <pc:chgData name="Marius Grobbelaar" userId="f78c0ccbbd61117f" providerId="LiveId" clId="{39790AB7-D677-470F-9E8F-41DAEB46D259}" dt="2021-07-31T10:59:34.904" v="188" actId="1076"/>
        <pc:sldMkLst>
          <pc:docMk/>
          <pc:sldMk cId="4258797302" sldId="422"/>
        </pc:sldMkLst>
        <pc:spChg chg="add mod">
          <ac:chgData name="Marius Grobbelaar" userId="f78c0ccbbd61117f" providerId="LiveId" clId="{39790AB7-D677-470F-9E8F-41DAEB46D259}" dt="2021-07-31T10:59:29.889" v="187" actId="1076"/>
          <ac:spMkLst>
            <pc:docMk/>
            <pc:sldMk cId="4258797302" sldId="422"/>
            <ac:spMk id="6" creationId="{BCA47B8F-5C91-4642-B521-ED52E29A2477}"/>
          </ac:spMkLst>
        </pc:spChg>
        <pc:picChg chg="add mod">
          <ac:chgData name="Marius Grobbelaar" userId="f78c0ccbbd61117f" providerId="LiveId" clId="{39790AB7-D677-470F-9E8F-41DAEB46D259}" dt="2021-07-31T10:59:34.904" v="188" actId="1076"/>
          <ac:picMkLst>
            <pc:docMk/>
            <pc:sldMk cId="4258797302" sldId="422"/>
            <ac:picMk id="8" creationId="{93534206-4157-4E24-B7DB-8604CBA72CCF}"/>
          </ac:picMkLst>
        </pc:picChg>
      </pc:sldChg>
      <pc:sldChg chg="addSp modSp add mod">
        <pc:chgData name="Marius Grobbelaar" userId="f78c0ccbbd61117f" providerId="LiveId" clId="{39790AB7-D677-470F-9E8F-41DAEB46D259}" dt="2021-07-31T10:59:55.279" v="194" actId="404"/>
        <pc:sldMkLst>
          <pc:docMk/>
          <pc:sldMk cId="459848149" sldId="423"/>
        </pc:sldMkLst>
        <pc:spChg chg="add mod">
          <ac:chgData name="Marius Grobbelaar" userId="f78c0ccbbd61117f" providerId="LiveId" clId="{39790AB7-D677-470F-9E8F-41DAEB46D259}" dt="2021-07-31T10:59:45.316" v="191" actId="1076"/>
          <ac:spMkLst>
            <pc:docMk/>
            <pc:sldMk cId="459848149" sldId="423"/>
            <ac:spMk id="6" creationId="{9E48D202-F081-43E4-9CFB-1EFF6D3FA3F6}"/>
          </ac:spMkLst>
        </pc:spChg>
        <pc:spChg chg="add mod">
          <ac:chgData name="Marius Grobbelaar" userId="f78c0ccbbd61117f" providerId="LiveId" clId="{39790AB7-D677-470F-9E8F-41DAEB46D259}" dt="2021-07-31T10:59:55.279" v="194" actId="404"/>
          <ac:spMkLst>
            <pc:docMk/>
            <pc:sldMk cId="459848149" sldId="423"/>
            <ac:spMk id="8" creationId="{B9029426-B831-4132-9062-14ED70C2E8C9}"/>
          </ac:spMkLst>
        </pc:spChg>
      </pc:sldChg>
      <pc:sldChg chg="addSp modSp add mod">
        <pc:chgData name="Marius Grobbelaar" userId="f78c0ccbbd61117f" providerId="LiveId" clId="{39790AB7-D677-470F-9E8F-41DAEB46D259}" dt="2021-07-31T11:00:29.003" v="203" actId="404"/>
        <pc:sldMkLst>
          <pc:docMk/>
          <pc:sldMk cId="2705983076" sldId="424"/>
        </pc:sldMkLst>
        <pc:spChg chg="add mod">
          <ac:chgData name="Marius Grobbelaar" userId="f78c0ccbbd61117f" providerId="LiveId" clId="{39790AB7-D677-470F-9E8F-41DAEB46D259}" dt="2021-07-31T11:00:12.452" v="197" actId="1076"/>
          <ac:spMkLst>
            <pc:docMk/>
            <pc:sldMk cId="2705983076" sldId="424"/>
            <ac:spMk id="6" creationId="{9983410B-CBA1-4F00-BFF3-AFBD8AD6A78F}"/>
          </ac:spMkLst>
        </pc:spChg>
        <pc:spChg chg="add mod">
          <ac:chgData name="Marius Grobbelaar" userId="f78c0ccbbd61117f" providerId="LiveId" clId="{39790AB7-D677-470F-9E8F-41DAEB46D259}" dt="2021-07-31T11:00:29.003" v="203" actId="404"/>
          <ac:spMkLst>
            <pc:docMk/>
            <pc:sldMk cId="2705983076" sldId="424"/>
            <ac:spMk id="8" creationId="{269928D6-4C57-4400-8D8B-827A6CEDA2EE}"/>
          </ac:spMkLst>
        </pc:spChg>
      </pc:sldChg>
      <pc:sldChg chg="addSp modSp add mod">
        <pc:chgData name="Marius Grobbelaar" userId="f78c0ccbbd61117f" providerId="LiveId" clId="{39790AB7-D677-470F-9E8F-41DAEB46D259}" dt="2021-07-31T11:00:51.103" v="209" actId="404"/>
        <pc:sldMkLst>
          <pc:docMk/>
          <pc:sldMk cId="2755909310" sldId="425"/>
        </pc:sldMkLst>
        <pc:spChg chg="add mod">
          <ac:chgData name="Marius Grobbelaar" userId="f78c0ccbbd61117f" providerId="LiveId" clId="{39790AB7-D677-470F-9E8F-41DAEB46D259}" dt="2021-07-31T11:00:39.753" v="206" actId="1076"/>
          <ac:spMkLst>
            <pc:docMk/>
            <pc:sldMk cId="2755909310" sldId="425"/>
            <ac:spMk id="6" creationId="{1CD8F2A8-9620-46E9-81C3-D6F1885B28E0}"/>
          </ac:spMkLst>
        </pc:spChg>
        <pc:spChg chg="add mod">
          <ac:chgData name="Marius Grobbelaar" userId="f78c0ccbbd61117f" providerId="LiveId" clId="{39790AB7-D677-470F-9E8F-41DAEB46D259}" dt="2021-07-31T11:00:51.103" v="209" actId="404"/>
          <ac:spMkLst>
            <pc:docMk/>
            <pc:sldMk cId="2755909310" sldId="425"/>
            <ac:spMk id="8" creationId="{0C8CADA4-5F24-4822-857B-576AB5E1189E}"/>
          </ac:spMkLst>
        </pc:spChg>
      </pc:sldChg>
      <pc:sldChg chg="addSp modSp add mod">
        <pc:chgData name="Marius Grobbelaar" userId="f78c0ccbbd61117f" providerId="LiveId" clId="{39790AB7-D677-470F-9E8F-41DAEB46D259}" dt="2021-07-31T11:01:28.881" v="220" actId="404"/>
        <pc:sldMkLst>
          <pc:docMk/>
          <pc:sldMk cId="3869301606" sldId="426"/>
        </pc:sldMkLst>
        <pc:spChg chg="add mod">
          <ac:chgData name="Marius Grobbelaar" userId="f78c0ccbbd61117f" providerId="LiveId" clId="{39790AB7-D677-470F-9E8F-41DAEB46D259}" dt="2021-07-31T11:01:14.883" v="216" actId="1076"/>
          <ac:spMkLst>
            <pc:docMk/>
            <pc:sldMk cId="3869301606" sldId="426"/>
            <ac:spMk id="6" creationId="{ED00F3C8-E12A-4A32-B803-7C7C3F01909B}"/>
          </ac:spMkLst>
        </pc:spChg>
        <pc:spChg chg="add mod">
          <ac:chgData name="Marius Grobbelaar" userId="f78c0ccbbd61117f" providerId="LiveId" clId="{39790AB7-D677-470F-9E8F-41DAEB46D259}" dt="2021-07-31T11:01:28.881" v="220" actId="404"/>
          <ac:spMkLst>
            <pc:docMk/>
            <pc:sldMk cId="3869301606" sldId="426"/>
            <ac:spMk id="8" creationId="{972980D2-CFED-48E7-A2B0-43B2DAD94316}"/>
          </ac:spMkLst>
        </pc:spChg>
      </pc:sldChg>
      <pc:sldChg chg="addSp modSp add mod">
        <pc:chgData name="Marius Grobbelaar" userId="f78c0ccbbd61117f" providerId="LiveId" clId="{39790AB7-D677-470F-9E8F-41DAEB46D259}" dt="2021-07-31T11:02:44.733" v="240" actId="1076"/>
        <pc:sldMkLst>
          <pc:docMk/>
          <pc:sldMk cId="961783883" sldId="427"/>
        </pc:sldMkLst>
        <pc:spChg chg="add mod">
          <ac:chgData name="Marius Grobbelaar" userId="f78c0ccbbd61117f" providerId="LiveId" clId="{39790AB7-D677-470F-9E8F-41DAEB46D259}" dt="2021-07-31T11:01:54.979" v="227" actId="27636"/>
          <ac:spMkLst>
            <pc:docMk/>
            <pc:sldMk cId="961783883" sldId="427"/>
            <ac:spMk id="6" creationId="{CAE0FBAB-2C01-4AB3-B576-EB3B6CB569F2}"/>
          </ac:spMkLst>
        </pc:spChg>
        <pc:spChg chg="add mod">
          <ac:chgData name="Marius Grobbelaar" userId="f78c0ccbbd61117f" providerId="LiveId" clId="{39790AB7-D677-470F-9E8F-41DAEB46D259}" dt="2021-07-31T11:02:39.659" v="239" actId="14100"/>
          <ac:spMkLst>
            <pc:docMk/>
            <pc:sldMk cId="961783883" sldId="427"/>
            <ac:spMk id="8" creationId="{62F83376-12F3-4D13-968F-B9A6873AD6E4}"/>
          </ac:spMkLst>
        </pc:spChg>
        <pc:spChg chg="add mod">
          <ac:chgData name="Marius Grobbelaar" userId="f78c0ccbbd61117f" providerId="LiveId" clId="{39790AB7-D677-470F-9E8F-41DAEB46D259}" dt="2021-07-31T11:02:44.733" v="240" actId="1076"/>
          <ac:spMkLst>
            <pc:docMk/>
            <pc:sldMk cId="961783883" sldId="427"/>
            <ac:spMk id="11" creationId="{E5270671-9C71-4750-AFE5-63F4492F8D1F}"/>
          </ac:spMkLst>
        </pc:spChg>
        <pc:picChg chg="add mod modCrop">
          <ac:chgData name="Marius Grobbelaar" userId="f78c0ccbbd61117f" providerId="LiveId" clId="{39790AB7-D677-470F-9E8F-41DAEB46D259}" dt="2021-07-31T11:02:32.481" v="237" actId="1076"/>
          <ac:picMkLst>
            <pc:docMk/>
            <pc:sldMk cId="961783883" sldId="427"/>
            <ac:picMk id="10" creationId="{B00AC3D8-EC88-4001-963D-08288B54DB62}"/>
          </ac:picMkLst>
        </pc:picChg>
      </pc:sldChg>
      <pc:sldChg chg="addSp modSp add mod">
        <pc:chgData name="Marius Grobbelaar" userId="f78c0ccbbd61117f" providerId="LiveId" clId="{39790AB7-D677-470F-9E8F-41DAEB46D259}" dt="2021-07-31T11:03:12.490" v="248" actId="404"/>
        <pc:sldMkLst>
          <pc:docMk/>
          <pc:sldMk cId="564473191" sldId="428"/>
        </pc:sldMkLst>
        <pc:spChg chg="add mod">
          <ac:chgData name="Marius Grobbelaar" userId="f78c0ccbbd61117f" providerId="LiveId" clId="{39790AB7-D677-470F-9E8F-41DAEB46D259}" dt="2021-07-31T11:02:59.776" v="244" actId="1076"/>
          <ac:spMkLst>
            <pc:docMk/>
            <pc:sldMk cId="564473191" sldId="428"/>
            <ac:spMk id="6" creationId="{1420CF7A-940A-4713-B17A-23E28A40851C}"/>
          </ac:spMkLst>
        </pc:spChg>
        <pc:spChg chg="add mod">
          <ac:chgData name="Marius Grobbelaar" userId="f78c0ccbbd61117f" providerId="LiveId" clId="{39790AB7-D677-470F-9E8F-41DAEB46D259}" dt="2021-07-31T11:03:12.490" v="248" actId="404"/>
          <ac:spMkLst>
            <pc:docMk/>
            <pc:sldMk cId="564473191" sldId="428"/>
            <ac:spMk id="8" creationId="{14E5DCE0-4D79-46F3-AC0E-39C3933A2DB0}"/>
          </ac:spMkLst>
        </pc:spChg>
      </pc:sldChg>
      <pc:sldChg chg="addSp modSp add mod">
        <pc:chgData name="Marius Grobbelaar" userId="f78c0ccbbd61117f" providerId="LiveId" clId="{39790AB7-D677-470F-9E8F-41DAEB46D259}" dt="2021-07-31T11:03:45.235" v="256" actId="404"/>
        <pc:sldMkLst>
          <pc:docMk/>
          <pc:sldMk cId="2447854812" sldId="429"/>
        </pc:sldMkLst>
        <pc:spChg chg="add mod">
          <ac:chgData name="Marius Grobbelaar" userId="f78c0ccbbd61117f" providerId="LiveId" clId="{39790AB7-D677-470F-9E8F-41DAEB46D259}" dt="2021-07-31T11:03:29.225" v="252" actId="1076"/>
          <ac:spMkLst>
            <pc:docMk/>
            <pc:sldMk cId="2447854812" sldId="429"/>
            <ac:spMk id="6" creationId="{4A875FFC-D41F-42DF-8362-38B152170257}"/>
          </ac:spMkLst>
        </pc:spChg>
        <pc:spChg chg="add mod">
          <ac:chgData name="Marius Grobbelaar" userId="f78c0ccbbd61117f" providerId="LiveId" clId="{39790AB7-D677-470F-9E8F-41DAEB46D259}" dt="2021-07-31T11:03:45.235" v="256" actId="404"/>
          <ac:spMkLst>
            <pc:docMk/>
            <pc:sldMk cId="2447854812" sldId="429"/>
            <ac:spMk id="8" creationId="{E750B11E-9CE7-4E1B-9B2B-43714395A37C}"/>
          </ac:spMkLst>
        </pc:spChg>
      </pc:sldChg>
      <pc:sldChg chg="addSp modSp add mod">
        <pc:chgData name="Marius Grobbelaar" userId="f78c0ccbbd61117f" providerId="LiveId" clId="{39790AB7-D677-470F-9E8F-41DAEB46D259}" dt="2021-07-31T11:04:12.403" v="262" actId="404"/>
        <pc:sldMkLst>
          <pc:docMk/>
          <pc:sldMk cId="2186718535" sldId="430"/>
        </pc:sldMkLst>
        <pc:spChg chg="add mod">
          <ac:chgData name="Marius Grobbelaar" userId="f78c0ccbbd61117f" providerId="LiveId" clId="{39790AB7-D677-470F-9E8F-41DAEB46D259}" dt="2021-07-31T11:03:56.749" v="259" actId="1076"/>
          <ac:spMkLst>
            <pc:docMk/>
            <pc:sldMk cId="2186718535" sldId="430"/>
            <ac:spMk id="6" creationId="{2D3265BB-8F2B-4993-B78B-4768513C5FED}"/>
          </ac:spMkLst>
        </pc:spChg>
        <pc:spChg chg="add mod">
          <ac:chgData name="Marius Grobbelaar" userId="f78c0ccbbd61117f" providerId="LiveId" clId="{39790AB7-D677-470F-9E8F-41DAEB46D259}" dt="2021-07-31T11:04:12.403" v="262" actId="404"/>
          <ac:spMkLst>
            <pc:docMk/>
            <pc:sldMk cId="2186718535" sldId="430"/>
            <ac:spMk id="8" creationId="{DCBCD204-2E3C-40F3-9C1B-73E34E6CE135}"/>
          </ac:spMkLst>
        </pc:spChg>
      </pc:sldChg>
      <pc:sldChg chg="addSp modSp add mod">
        <pc:chgData name="Marius Grobbelaar" userId="f78c0ccbbd61117f" providerId="LiveId" clId="{39790AB7-D677-470F-9E8F-41DAEB46D259}" dt="2021-07-31T11:05:05.719" v="273" actId="404"/>
        <pc:sldMkLst>
          <pc:docMk/>
          <pc:sldMk cId="382862245" sldId="431"/>
        </pc:sldMkLst>
        <pc:spChg chg="add mod">
          <ac:chgData name="Marius Grobbelaar" userId="f78c0ccbbd61117f" providerId="LiveId" clId="{39790AB7-D677-470F-9E8F-41DAEB46D259}" dt="2021-07-31T11:04:43.804" v="269" actId="404"/>
          <ac:spMkLst>
            <pc:docMk/>
            <pc:sldMk cId="382862245" sldId="431"/>
            <ac:spMk id="6" creationId="{3B7F5E2F-32A0-43F6-B833-CE2DFF02F3BF}"/>
          </ac:spMkLst>
        </pc:spChg>
        <pc:spChg chg="add mod">
          <ac:chgData name="Marius Grobbelaar" userId="f78c0ccbbd61117f" providerId="LiveId" clId="{39790AB7-D677-470F-9E8F-41DAEB46D259}" dt="2021-07-31T11:05:05.719" v="273" actId="404"/>
          <ac:spMkLst>
            <pc:docMk/>
            <pc:sldMk cId="382862245" sldId="431"/>
            <ac:spMk id="8" creationId="{F0555745-A9A6-44FF-865F-9866DF27E0D5}"/>
          </ac:spMkLst>
        </pc:spChg>
      </pc:sldChg>
      <pc:sldChg chg="addSp modSp add mod">
        <pc:chgData name="Marius Grobbelaar" userId="f78c0ccbbd61117f" providerId="LiveId" clId="{39790AB7-D677-470F-9E8F-41DAEB46D259}" dt="2021-07-31T11:05:25.988" v="278" actId="14100"/>
        <pc:sldMkLst>
          <pc:docMk/>
          <pc:sldMk cId="3161938764" sldId="432"/>
        </pc:sldMkLst>
        <pc:spChg chg="add mod">
          <ac:chgData name="Marius Grobbelaar" userId="f78c0ccbbd61117f" providerId="LiveId" clId="{39790AB7-D677-470F-9E8F-41DAEB46D259}" dt="2021-07-31T11:05:17.786" v="276" actId="1076"/>
          <ac:spMkLst>
            <pc:docMk/>
            <pc:sldMk cId="3161938764" sldId="432"/>
            <ac:spMk id="6" creationId="{CF6EFBF2-EB58-4BF5-900B-222653E14FD7}"/>
          </ac:spMkLst>
        </pc:spChg>
        <pc:spChg chg="add mod">
          <ac:chgData name="Marius Grobbelaar" userId="f78c0ccbbd61117f" providerId="LiveId" clId="{39790AB7-D677-470F-9E8F-41DAEB46D259}" dt="2021-07-31T11:05:25.988" v="278" actId="14100"/>
          <ac:spMkLst>
            <pc:docMk/>
            <pc:sldMk cId="3161938764" sldId="432"/>
            <ac:spMk id="8" creationId="{9806DA73-5A24-43FE-9241-566D9AD1B7F8}"/>
          </ac:spMkLst>
        </pc:spChg>
      </pc:sldChg>
      <pc:sldChg chg="addSp modSp add mod">
        <pc:chgData name="Marius Grobbelaar" userId="f78c0ccbbd61117f" providerId="LiveId" clId="{39790AB7-D677-470F-9E8F-41DAEB46D259}" dt="2021-07-31T11:05:53.824" v="287" actId="404"/>
        <pc:sldMkLst>
          <pc:docMk/>
          <pc:sldMk cId="3253070580" sldId="433"/>
        </pc:sldMkLst>
        <pc:spChg chg="add mod">
          <ac:chgData name="Marius Grobbelaar" userId="f78c0ccbbd61117f" providerId="LiveId" clId="{39790AB7-D677-470F-9E8F-41DAEB46D259}" dt="2021-07-31T11:05:37.487" v="282" actId="1076"/>
          <ac:spMkLst>
            <pc:docMk/>
            <pc:sldMk cId="3253070580" sldId="433"/>
            <ac:spMk id="6" creationId="{37FCB5FE-B35C-4A0E-8478-FACA73E62300}"/>
          </ac:spMkLst>
        </pc:spChg>
        <pc:spChg chg="add mod">
          <ac:chgData name="Marius Grobbelaar" userId="f78c0ccbbd61117f" providerId="LiveId" clId="{39790AB7-D677-470F-9E8F-41DAEB46D259}" dt="2021-07-31T11:05:53.824" v="287" actId="404"/>
          <ac:spMkLst>
            <pc:docMk/>
            <pc:sldMk cId="3253070580" sldId="433"/>
            <ac:spMk id="8" creationId="{4783293D-FEE2-4FA3-AC1C-5B3F547D0044}"/>
          </ac:spMkLst>
        </pc:spChg>
      </pc:sldChg>
      <pc:sldChg chg="addSp modSp add mod">
        <pc:chgData name="Marius Grobbelaar" userId="f78c0ccbbd61117f" providerId="LiveId" clId="{39790AB7-D677-470F-9E8F-41DAEB46D259}" dt="2021-07-31T11:06:08.588" v="292" actId="1076"/>
        <pc:sldMkLst>
          <pc:docMk/>
          <pc:sldMk cId="834347566" sldId="434"/>
        </pc:sldMkLst>
        <pc:spChg chg="add mod">
          <ac:chgData name="Marius Grobbelaar" userId="f78c0ccbbd61117f" providerId="LiveId" clId="{39790AB7-D677-470F-9E8F-41DAEB46D259}" dt="2021-07-31T11:06:06.342" v="291" actId="1076"/>
          <ac:spMkLst>
            <pc:docMk/>
            <pc:sldMk cId="834347566" sldId="434"/>
            <ac:spMk id="6" creationId="{7CF41FFF-886A-436A-9B9D-0A54F5973585}"/>
          </ac:spMkLst>
        </pc:spChg>
        <pc:picChg chg="add mod">
          <ac:chgData name="Marius Grobbelaar" userId="f78c0ccbbd61117f" providerId="LiveId" clId="{39790AB7-D677-470F-9E8F-41DAEB46D259}" dt="2021-07-31T11:06:08.588" v="292" actId="1076"/>
          <ac:picMkLst>
            <pc:docMk/>
            <pc:sldMk cId="834347566" sldId="434"/>
            <ac:picMk id="8" creationId="{55A28A27-2592-4AC3-AECB-F4F2EBA4B605}"/>
          </ac:picMkLst>
        </pc:picChg>
      </pc:sldChg>
      <pc:sldChg chg="addSp modSp add mod">
        <pc:chgData name="Marius Grobbelaar" userId="f78c0ccbbd61117f" providerId="LiveId" clId="{39790AB7-D677-470F-9E8F-41DAEB46D259}" dt="2021-07-31T11:06:28.641" v="300" actId="122"/>
        <pc:sldMkLst>
          <pc:docMk/>
          <pc:sldMk cId="4215774203" sldId="435"/>
        </pc:sldMkLst>
        <pc:spChg chg="add mod">
          <ac:chgData name="Marius Grobbelaar" userId="f78c0ccbbd61117f" providerId="LiveId" clId="{39790AB7-D677-470F-9E8F-41DAEB46D259}" dt="2021-07-31T11:06:17.483" v="296" actId="1076"/>
          <ac:spMkLst>
            <pc:docMk/>
            <pc:sldMk cId="4215774203" sldId="435"/>
            <ac:spMk id="6" creationId="{0336ECDA-A49D-4D89-84EE-656125EEDDE5}"/>
          </ac:spMkLst>
        </pc:spChg>
        <pc:spChg chg="add mod">
          <ac:chgData name="Marius Grobbelaar" userId="f78c0ccbbd61117f" providerId="LiveId" clId="{39790AB7-D677-470F-9E8F-41DAEB46D259}" dt="2021-07-31T11:06:28.641" v="300" actId="122"/>
          <ac:spMkLst>
            <pc:docMk/>
            <pc:sldMk cId="4215774203" sldId="435"/>
            <ac:spMk id="8" creationId="{A3D684AA-EE81-4E23-AB00-28141C52948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7/31/2021</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7/31/2021</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10</a:t>
            </a:fld>
            <a:endParaRPr lang="en-AU"/>
          </a:p>
        </p:txBody>
      </p:sp>
    </p:spTree>
    <p:extLst>
      <p:ext uri="{BB962C8B-B14F-4D97-AF65-F5344CB8AC3E}">
        <p14:creationId xmlns:p14="http://schemas.microsoft.com/office/powerpoint/2010/main" val="314408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11</a:t>
            </a:fld>
            <a:endParaRPr lang="en-AU"/>
          </a:p>
        </p:txBody>
      </p:sp>
    </p:spTree>
    <p:extLst>
      <p:ext uri="{BB962C8B-B14F-4D97-AF65-F5344CB8AC3E}">
        <p14:creationId xmlns:p14="http://schemas.microsoft.com/office/powerpoint/2010/main" val="3706430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12</a:t>
            </a:fld>
            <a:endParaRPr lang="en-AU"/>
          </a:p>
        </p:txBody>
      </p:sp>
    </p:spTree>
    <p:extLst>
      <p:ext uri="{BB962C8B-B14F-4D97-AF65-F5344CB8AC3E}">
        <p14:creationId xmlns:p14="http://schemas.microsoft.com/office/powerpoint/2010/main" val="314209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13</a:t>
            </a:fld>
            <a:endParaRPr lang="en-AU"/>
          </a:p>
        </p:txBody>
      </p:sp>
    </p:spTree>
    <p:extLst>
      <p:ext uri="{BB962C8B-B14F-4D97-AF65-F5344CB8AC3E}">
        <p14:creationId xmlns:p14="http://schemas.microsoft.com/office/powerpoint/2010/main" val="4194054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14</a:t>
            </a:fld>
            <a:endParaRPr lang="en-AU"/>
          </a:p>
        </p:txBody>
      </p:sp>
    </p:spTree>
    <p:extLst>
      <p:ext uri="{BB962C8B-B14F-4D97-AF65-F5344CB8AC3E}">
        <p14:creationId xmlns:p14="http://schemas.microsoft.com/office/powerpoint/2010/main" val="1196476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15</a:t>
            </a:fld>
            <a:endParaRPr lang="en-AU"/>
          </a:p>
        </p:txBody>
      </p:sp>
    </p:spTree>
    <p:extLst>
      <p:ext uri="{BB962C8B-B14F-4D97-AF65-F5344CB8AC3E}">
        <p14:creationId xmlns:p14="http://schemas.microsoft.com/office/powerpoint/2010/main" val="415435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16</a:t>
            </a:fld>
            <a:endParaRPr lang="en-AU"/>
          </a:p>
        </p:txBody>
      </p:sp>
    </p:spTree>
    <p:extLst>
      <p:ext uri="{BB962C8B-B14F-4D97-AF65-F5344CB8AC3E}">
        <p14:creationId xmlns:p14="http://schemas.microsoft.com/office/powerpoint/2010/main" val="3972433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17</a:t>
            </a:fld>
            <a:endParaRPr lang="en-AU"/>
          </a:p>
        </p:txBody>
      </p:sp>
    </p:spTree>
    <p:extLst>
      <p:ext uri="{BB962C8B-B14F-4D97-AF65-F5344CB8AC3E}">
        <p14:creationId xmlns:p14="http://schemas.microsoft.com/office/powerpoint/2010/main" val="419231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18</a:t>
            </a:fld>
            <a:endParaRPr lang="en-AU"/>
          </a:p>
        </p:txBody>
      </p:sp>
    </p:spTree>
    <p:extLst>
      <p:ext uri="{BB962C8B-B14F-4D97-AF65-F5344CB8AC3E}">
        <p14:creationId xmlns:p14="http://schemas.microsoft.com/office/powerpoint/2010/main" val="441565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19</a:t>
            </a:fld>
            <a:endParaRPr lang="en-AU"/>
          </a:p>
        </p:txBody>
      </p:sp>
    </p:spTree>
    <p:extLst>
      <p:ext uri="{BB962C8B-B14F-4D97-AF65-F5344CB8AC3E}">
        <p14:creationId xmlns:p14="http://schemas.microsoft.com/office/powerpoint/2010/main" val="364756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a:t>
            </a:fld>
            <a:endParaRPr lang="en-AU"/>
          </a:p>
        </p:txBody>
      </p:sp>
    </p:spTree>
    <p:extLst>
      <p:ext uri="{BB962C8B-B14F-4D97-AF65-F5344CB8AC3E}">
        <p14:creationId xmlns:p14="http://schemas.microsoft.com/office/powerpoint/2010/main" val="890998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20</a:t>
            </a:fld>
            <a:endParaRPr lang="en-AU"/>
          </a:p>
        </p:txBody>
      </p:sp>
    </p:spTree>
    <p:extLst>
      <p:ext uri="{BB962C8B-B14F-4D97-AF65-F5344CB8AC3E}">
        <p14:creationId xmlns:p14="http://schemas.microsoft.com/office/powerpoint/2010/main" val="1899068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21</a:t>
            </a:fld>
            <a:endParaRPr lang="en-AU"/>
          </a:p>
        </p:txBody>
      </p:sp>
    </p:spTree>
    <p:extLst>
      <p:ext uri="{BB962C8B-B14F-4D97-AF65-F5344CB8AC3E}">
        <p14:creationId xmlns:p14="http://schemas.microsoft.com/office/powerpoint/2010/main" val="3970964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22</a:t>
            </a:fld>
            <a:endParaRPr lang="en-AU"/>
          </a:p>
        </p:txBody>
      </p:sp>
    </p:spTree>
    <p:extLst>
      <p:ext uri="{BB962C8B-B14F-4D97-AF65-F5344CB8AC3E}">
        <p14:creationId xmlns:p14="http://schemas.microsoft.com/office/powerpoint/2010/main" val="2327119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23</a:t>
            </a:fld>
            <a:endParaRPr lang="en-AU"/>
          </a:p>
        </p:txBody>
      </p:sp>
    </p:spTree>
    <p:extLst>
      <p:ext uri="{BB962C8B-B14F-4D97-AF65-F5344CB8AC3E}">
        <p14:creationId xmlns:p14="http://schemas.microsoft.com/office/powerpoint/2010/main" val="436460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24</a:t>
            </a:fld>
            <a:endParaRPr lang="en-AU"/>
          </a:p>
        </p:txBody>
      </p:sp>
    </p:spTree>
    <p:extLst>
      <p:ext uri="{BB962C8B-B14F-4D97-AF65-F5344CB8AC3E}">
        <p14:creationId xmlns:p14="http://schemas.microsoft.com/office/powerpoint/2010/main" val="170121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25</a:t>
            </a:fld>
            <a:endParaRPr lang="en-AU"/>
          </a:p>
        </p:txBody>
      </p:sp>
    </p:spTree>
    <p:extLst>
      <p:ext uri="{BB962C8B-B14F-4D97-AF65-F5344CB8AC3E}">
        <p14:creationId xmlns:p14="http://schemas.microsoft.com/office/powerpoint/2010/main" val="2956286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26</a:t>
            </a:fld>
            <a:endParaRPr lang="en-AU"/>
          </a:p>
        </p:txBody>
      </p:sp>
    </p:spTree>
    <p:extLst>
      <p:ext uri="{BB962C8B-B14F-4D97-AF65-F5344CB8AC3E}">
        <p14:creationId xmlns:p14="http://schemas.microsoft.com/office/powerpoint/2010/main" val="1023542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27</a:t>
            </a:fld>
            <a:endParaRPr lang="en-AU"/>
          </a:p>
        </p:txBody>
      </p:sp>
    </p:spTree>
    <p:extLst>
      <p:ext uri="{BB962C8B-B14F-4D97-AF65-F5344CB8AC3E}">
        <p14:creationId xmlns:p14="http://schemas.microsoft.com/office/powerpoint/2010/main" val="2673075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28</a:t>
            </a:fld>
            <a:endParaRPr lang="en-AU"/>
          </a:p>
        </p:txBody>
      </p:sp>
    </p:spTree>
    <p:extLst>
      <p:ext uri="{BB962C8B-B14F-4D97-AF65-F5344CB8AC3E}">
        <p14:creationId xmlns:p14="http://schemas.microsoft.com/office/powerpoint/2010/main" val="3714215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29</a:t>
            </a:fld>
            <a:endParaRPr lang="en-AU"/>
          </a:p>
        </p:txBody>
      </p:sp>
    </p:spTree>
    <p:extLst>
      <p:ext uri="{BB962C8B-B14F-4D97-AF65-F5344CB8AC3E}">
        <p14:creationId xmlns:p14="http://schemas.microsoft.com/office/powerpoint/2010/main" val="64309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3</a:t>
            </a:fld>
            <a:endParaRPr lang="en-AU"/>
          </a:p>
        </p:txBody>
      </p:sp>
    </p:spTree>
    <p:extLst>
      <p:ext uri="{BB962C8B-B14F-4D97-AF65-F5344CB8AC3E}">
        <p14:creationId xmlns:p14="http://schemas.microsoft.com/office/powerpoint/2010/main" val="1568478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30</a:t>
            </a:fld>
            <a:endParaRPr lang="en-AU"/>
          </a:p>
        </p:txBody>
      </p:sp>
    </p:spTree>
    <p:extLst>
      <p:ext uri="{BB962C8B-B14F-4D97-AF65-F5344CB8AC3E}">
        <p14:creationId xmlns:p14="http://schemas.microsoft.com/office/powerpoint/2010/main" val="922969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31</a:t>
            </a:fld>
            <a:endParaRPr lang="en-AU"/>
          </a:p>
        </p:txBody>
      </p:sp>
    </p:spTree>
    <p:extLst>
      <p:ext uri="{BB962C8B-B14F-4D97-AF65-F5344CB8AC3E}">
        <p14:creationId xmlns:p14="http://schemas.microsoft.com/office/powerpoint/2010/main" val="146894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4</a:t>
            </a:fld>
            <a:endParaRPr lang="en-AU"/>
          </a:p>
        </p:txBody>
      </p:sp>
    </p:spTree>
    <p:extLst>
      <p:ext uri="{BB962C8B-B14F-4D97-AF65-F5344CB8AC3E}">
        <p14:creationId xmlns:p14="http://schemas.microsoft.com/office/powerpoint/2010/main" val="2996466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5</a:t>
            </a:fld>
            <a:endParaRPr lang="en-AU"/>
          </a:p>
        </p:txBody>
      </p:sp>
    </p:spTree>
    <p:extLst>
      <p:ext uri="{BB962C8B-B14F-4D97-AF65-F5344CB8AC3E}">
        <p14:creationId xmlns:p14="http://schemas.microsoft.com/office/powerpoint/2010/main" val="2333243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6</a:t>
            </a:fld>
            <a:endParaRPr lang="en-AU"/>
          </a:p>
        </p:txBody>
      </p:sp>
    </p:spTree>
    <p:extLst>
      <p:ext uri="{BB962C8B-B14F-4D97-AF65-F5344CB8AC3E}">
        <p14:creationId xmlns:p14="http://schemas.microsoft.com/office/powerpoint/2010/main" val="292873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7</a:t>
            </a:fld>
            <a:endParaRPr lang="en-AU"/>
          </a:p>
        </p:txBody>
      </p:sp>
    </p:spTree>
    <p:extLst>
      <p:ext uri="{BB962C8B-B14F-4D97-AF65-F5344CB8AC3E}">
        <p14:creationId xmlns:p14="http://schemas.microsoft.com/office/powerpoint/2010/main" val="1167430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8</a:t>
            </a:fld>
            <a:endParaRPr lang="en-AU"/>
          </a:p>
        </p:txBody>
      </p:sp>
    </p:spTree>
    <p:extLst>
      <p:ext uri="{BB962C8B-B14F-4D97-AF65-F5344CB8AC3E}">
        <p14:creationId xmlns:p14="http://schemas.microsoft.com/office/powerpoint/2010/main" val="193350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9</a:t>
            </a:fld>
            <a:endParaRPr lang="en-AU"/>
          </a:p>
        </p:txBody>
      </p:sp>
    </p:spTree>
    <p:extLst>
      <p:ext uri="{BB962C8B-B14F-4D97-AF65-F5344CB8AC3E}">
        <p14:creationId xmlns:p14="http://schemas.microsoft.com/office/powerpoint/2010/main" val="2575896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928670"/>
            <a:ext cx="8543956" cy="550072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thebalancesmb.com/everything-you-need-to-know-about-restaurant-kitchens-288880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hebalancesmb.com/what-is-the-best-size-for-a-restaurant-menu-288860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17815" y="26040"/>
            <a:ext cx="9144000" cy="738664"/>
          </a:xfrm>
          <a:prstGeom prst="rect">
            <a:avLst/>
          </a:prstGeom>
          <a:noFill/>
        </p:spPr>
        <p:txBody>
          <a:bodyPr wrap="square" rtlCol="0">
            <a:spAutoFit/>
          </a:bodyPr>
          <a:lstStyle/>
          <a:p>
            <a:pPr algn="r"/>
            <a:r>
              <a:rPr lang="en-US" sz="2500" b="1" dirty="0">
                <a:solidFill>
                  <a:srgbClr val="00B050"/>
                </a:solidFill>
                <a:latin typeface="Apple Chancery" panose="03020702040506060504" pitchFamily="66" charset="-79"/>
                <a:cs typeface="Apple Chancery" panose="03020702040506060504" pitchFamily="66" charset="-79"/>
              </a:rPr>
              <a:t>Nature Science Research and Innovation Centre</a:t>
            </a:r>
          </a:p>
          <a:p>
            <a:pPr algn="r"/>
            <a:r>
              <a:rPr lang="en-US" sz="1700" b="1" dirty="0">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36512" y="620688"/>
            <a:ext cx="9144000" cy="400110"/>
          </a:xfrm>
          <a:prstGeom prst="rect">
            <a:avLst/>
          </a:prstGeom>
          <a:noFill/>
        </p:spPr>
        <p:txBody>
          <a:bodyPr wrap="square" rtlCol="0">
            <a:spAutoFit/>
          </a:bodyPr>
          <a:lstStyle/>
          <a:p>
            <a:pPr algn="ctr"/>
            <a:r>
              <a:rPr lang="en-US" sz="2000" b="1" dirty="0">
                <a:solidFill>
                  <a:schemeClr val="accent6">
                    <a:lumMod val="75000"/>
                  </a:schemeClr>
                </a:solidFill>
                <a:latin typeface="Arial Black" panose="020B0A04020102020204" pitchFamily="34" charset="0"/>
              </a:rPr>
              <a:t>        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dirty="0">
                <a:solidFill>
                  <a:srgbClr val="00B0F0"/>
                </a:solidFill>
              </a:rPr>
              <a:t>https://www.nsric.ca</a:t>
            </a:r>
            <a:endParaRPr lang="en-US" b="1" dirty="0">
              <a:solidFill>
                <a:srgbClr val="00B0F0"/>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251520" y="1649699"/>
            <a:ext cx="8316416" cy="523220"/>
          </a:xfrm>
          <a:prstGeom prst="rect">
            <a:avLst/>
          </a:prstGeom>
          <a:noFill/>
        </p:spPr>
        <p:txBody>
          <a:bodyPr wrap="square" rtlCol="0">
            <a:spAutoFit/>
          </a:bodyPr>
          <a:lstStyle/>
          <a:p>
            <a:pPr algn="ctr"/>
            <a:r>
              <a:rPr lang="en-US" sz="2800" b="1" dirty="0">
                <a:latin typeface="Arial Black" panose="020B0A04020102020204" pitchFamily="34" charset="0"/>
              </a:rPr>
              <a:t>Recipe Development and Menu Planning</a:t>
            </a:r>
          </a:p>
        </p:txBody>
      </p:sp>
      <p:sp>
        <p:nvSpPr>
          <p:cNvPr id="12" name="Rectangle 11">
            <a:extLst>
              <a:ext uri="{FF2B5EF4-FFF2-40B4-BE49-F238E27FC236}">
                <a16:creationId xmlns:a16="http://schemas.microsoft.com/office/drawing/2014/main" id="{796C367C-4D63-2549-A2AE-45A2324F2165}"/>
              </a:ext>
            </a:extLst>
          </p:cNvPr>
          <p:cNvSpPr/>
          <p:nvPr/>
        </p:nvSpPr>
        <p:spPr>
          <a:xfrm>
            <a:off x="2287724" y="2924944"/>
            <a:ext cx="6388732" cy="1697452"/>
          </a:xfrm>
          <a:prstGeom prst="rect">
            <a:avLst/>
          </a:prstGeom>
        </p:spPr>
        <p:txBody>
          <a:bodyPr wrap="square">
            <a:spAutoFit/>
          </a:bodyPr>
          <a:lstStyle/>
          <a:p>
            <a:pPr marL="347663" indent="-347663">
              <a:tabLst>
                <a:tab pos="347663" algn="l"/>
              </a:tabLst>
            </a:pPr>
            <a:r>
              <a:rPr lang="en-US" dirty="0">
                <a:solidFill>
                  <a:srgbClr val="00B050"/>
                </a:solidFill>
                <a:latin typeface="Arial Black" pitchFamily="34" charset="0"/>
              </a:rPr>
              <a:t>    Ms Wonda Grobbelaar (MBA)</a:t>
            </a:r>
            <a:endParaRPr lang="en-US" sz="2000" dirty="0">
              <a:solidFill>
                <a:srgbClr val="00B050"/>
              </a:solidFill>
              <a:latin typeface="Arial Black" pitchFamily="34" charset="0"/>
            </a:endParaRPr>
          </a:p>
          <a:p>
            <a:pPr marL="347663" indent="-347663">
              <a:tabLst>
                <a:tab pos="347663" algn="l"/>
              </a:tabLst>
            </a:pPr>
            <a:r>
              <a:rPr lang="en-US" dirty="0">
                <a:solidFill>
                  <a:srgbClr val="7030A0"/>
                </a:solidFill>
                <a:latin typeface="Arial" panose="020B0604020202020204" pitchFamily="34" charset="0"/>
                <a:cs typeface="Arial" panose="020B0604020202020204" pitchFamily="34" charset="0"/>
              </a:rPr>
              <a:t>	Professor of Practice – OE Division</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1343F5"/>
                </a:solidFill>
                <a:latin typeface="Arial" panose="020B0604020202020204" pitchFamily="34" charset="0"/>
                <a:cs typeface="Arial" panose="020B0604020202020204" pitchFamily="34" charset="0"/>
              </a:rPr>
              <a:t>NSRIC Inc.</a:t>
            </a:r>
          </a:p>
          <a:p>
            <a:pPr marL="347663" indent="-347663">
              <a:lnSpc>
                <a:spcPct val="120000"/>
              </a:lnSpc>
              <a:tabLst>
                <a:tab pos="347663" algn="l"/>
              </a:tabLst>
            </a:pPr>
            <a:r>
              <a:rPr lang="en-US" sz="1900" dirty="0">
                <a:solidFill>
                  <a:srgbClr val="1343F5"/>
                </a:solidFill>
                <a:latin typeface="Arial" panose="020B0604020202020204" pitchFamily="34" charset="0"/>
                <a:cs typeface="Arial" panose="020B0604020202020204" pitchFamily="34" charset="0"/>
              </a:rPr>
              <a:t>	London, ON, Canada</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E-mail:</a:t>
            </a: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wonda.grobbelaar@gmail.com</a:t>
            </a:r>
          </a:p>
        </p:txBody>
      </p:sp>
      <p:pic>
        <p:nvPicPr>
          <p:cNvPr id="13" name="Picture 12">
            <a:extLst>
              <a:ext uri="{FF2B5EF4-FFF2-40B4-BE49-F238E27FC236}">
                <a16:creationId xmlns:a16="http://schemas.microsoft.com/office/drawing/2014/main" id="{46D90C48-0D1F-A746-8078-EC744674BB36}"/>
              </a:ext>
            </a:extLst>
          </p:cNvPr>
          <p:cNvPicPr>
            <a:picLocks noChangeAspect="1"/>
          </p:cNvPicPr>
          <p:nvPr/>
        </p:nvPicPr>
        <p:blipFill>
          <a:blip r:embed="rId3"/>
          <a:stretch>
            <a:fillRect/>
          </a:stretch>
        </p:blipFill>
        <p:spPr>
          <a:xfrm>
            <a:off x="35496" y="289401"/>
            <a:ext cx="1728192" cy="763336"/>
          </a:xfrm>
          <a:prstGeom prst="rect">
            <a:avLst/>
          </a:prstGeom>
        </p:spPr>
      </p:pic>
      <p:sp>
        <p:nvSpPr>
          <p:cNvPr id="14" name="TextBox 13">
            <a:extLst>
              <a:ext uri="{FF2B5EF4-FFF2-40B4-BE49-F238E27FC236}">
                <a16:creationId xmlns:a16="http://schemas.microsoft.com/office/drawing/2014/main" id="{7BC3D22D-EA82-4269-9463-7E9F87612BDF}"/>
              </a:ext>
            </a:extLst>
          </p:cNvPr>
          <p:cNvSpPr txBox="1"/>
          <p:nvPr/>
        </p:nvSpPr>
        <p:spPr>
          <a:xfrm>
            <a:off x="1979712" y="2379657"/>
            <a:ext cx="4653886" cy="369332"/>
          </a:xfrm>
          <a:prstGeom prst="rect">
            <a:avLst/>
          </a:prstGeom>
          <a:noFill/>
        </p:spPr>
        <p:txBody>
          <a:bodyPr wrap="square">
            <a:spAutoFit/>
          </a:bodyPr>
          <a:lstStyle/>
          <a:p>
            <a:pPr algn="ctr"/>
            <a:r>
              <a:rPr lang="en-US" sz="1800">
                <a:solidFill>
                  <a:schemeClr val="accent1">
                    <a:lumMod val="50000"/>
                  </a:schemeClr>
                </a:solidFill>
                <a:latin typeface="Arial Black" panose="020B0A04020102020204" pitchFamily="34" charset="0"/>
              </a:rPr>
              <a:t>Lesson 18</a:t>
            </a:r>
            <a:r>
              <a:rPr lang="en-US" sz="1800" b="1">
                <a:solidFill>
                  <a:schemeClr val="accent1">
                    <a:lumMod val="50000"/>
                  </a:schemeClr>
                </a:solidFill>
                <a:latin typeface="Arial Black" panose="020B0A04020102020204" pitchFamily="34" charset="0"/>
              </a:rPr>
              <a:t> </a:t>
            </a:r>
            <a:endParaRPr lang="en-US" sz="1800" b="1" dirty="0">
              <a:solidFill>
                <a:schemeClr val="accent1">
                  <a:lumMod val="50000"/>
                </a:schemeClr>
              </a:solidFill>
              <a:latin typeface="Arial Black" panose="020B0A04020102020204" pitchFamily="34" charset="0"/>
            </a:endParaRPr>
          </a:p>
        </p:txBody>
      </p:sp>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405375B1-3869-4611-8BB0-80805109CAF9}"/>
              </a:ext>
            </a:extLst>
          </p:cNvPr>
          <p:cNvSpPr>
            <a:spLocks noGrp="1"/>
          </p:cNvSpPr>
          <p:nvPr>
            <p:ph type="title"/>
          </p:nvPr>
        </p:nvSpPr>
        <p:spPr>
          <a:xfrm>
            <a:off x="1706074" y="32798"/>
            <a:ext cx="4539360" cy="790113"/>
          </a:xfrm>
        </p:spPr>
        <p:txBody>
          <a:bodyPr>
            <a:normAutofit/>
          </a:bodyPr>
          <a:lstStyle/>
          <a:p>
            <a:pPr algn="l"/>
            <a:r>
              <a:rPr lang="en-US" sz="4000" dirty="0">
                <a:latin typeface="+mn-lt"/>
                <a:ea typeface="Roboto" panose="02000000000000000000" pitchFamily="2" charset="0"/>
              </a:rPr>
              <a:t>Menu Mistakes</a:t>
            </a:r>
          </a:p>
        </p:txBody>
      </p:sp>
      <p:pic>
        <p:nvPicPr>
          <p:cNvPr id="8" name="Picture 7">
            <a:extLst>
              <a:ext uri="{FF2B5EF4-FFF2-40B4-BE49-F238E27FC236}">
                <a16:creationId xmlns:a16="http://schemas.microsoft.com/office/drawing/2014/main" id="{C0863427-C29D-4C79-9472-4B09F17BF5D2}"/>
              </a:ext>
            </a:extLst>
          </p:cNvPr>
          <p:cNvPicPr>
            <a:picLocks noChangeAspect="1"/>
          </p:cNvPicPr>
          <p:nvPr/>
        </p:nvPicPr>
        <p:blipFill>
          <a:blip r:embed="rId4"/>
          <a:stretch>
            <a:fillRect/>
          </a:stretch>
        </p:blipFill>
        <p:spPr>
          <a:xfrm>
            <a:off x="827585" y="1518436"/>
            <a:ext cx="3613584" cy="2054580"/>
          </a:xfrm>
          <a:prstGeom prst="rect">
            <a:avLst/>
          </a:prstGeom>
        </p:spPr>
      </p:pic>
      <p:pic>
        <p:nvPicPr>
          <p:cNvPr id="10" name="Picture 9">
            <a:extLst>
              <a:ext uri="{FF2B5EF4-FFF2-40B4-BE49-F238E27FC236}">
                <a16:creationId xmlns:a16="http://schemas.microsoft.com/office/drawing/2014/main" id="{D71B137D-5B94-4154-A72E-D2D5EE14C991}"/>
              </a:ext>
            </a:extLst>
          </p:cNvPr>
          <p:cNvPicPr>
            <a:picLocks noChangeAspect="1"/>
          </p:cNvPicPr>
          <p:nvPr/>
        </p:nvPicPr>
        <p:blipFill>
          <a:blip r:embed="rId5"/>
          <a:stretch>
            <a:fillRect/>
          </a:stretch>
        </p:blipFill>
        <p:spPr>
          <a:xfrm>
            <a:off x="4702833" y="1539491"/>
            <a:ext cx="3425205" cy="4565308"/>
          </a:xfrm>
          <a:prstGeom prst="rect">
            <a:avLst/>
          </a:prstGeom>
        </p:spPr>
      </p:pic>
    </p:spTree>
    <p:extLst>
      <p:ext uri="{BB962C8B-B14F-4D97-AF65-F5344CB8AC3E}">
        <p14:creationId xmlns:p14="http://schemas.microsoft.com/office/powerpoint/2010/main" val="338987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338D7A1F-020C-4D12-93EB-BC58DB5DB626}"/>
              </a:ext>
            </a:extLst>
          </p:cNvPr>
          <p:cNvSpPr>
            <a:spLocks noGrp="1"/>
          </p:cNvSpPr>
          <p:nvPr>
            <p:ph type="title"/>
          </p:nvPr>
        </p:nvSpPr>
        <p:spPr>
          <a:xfrm>
            <a:off x="1679690" y="912"/>
            <a:ext cx="6653975" cy="821999"/>
          </a:xfrm>
        </p:spPr>
        <p:txBody>
          <a:bodyPr>
            <a:normAutofit/>
          </a:bodyPr>
          <a:lstStyle/>
          <a:p>
            <a:pPr algn="l"/>
            <a:r>
              <a:rPr lang="en-US" dirty="0">
                <a:latin typeface="+mn-lt"/>
                <a:ea typeface="Roboto" panose="02000000000000000000" pitchFamily="2" charset="0"/>
              </a:rPr>
              <a:t>Check out the Competition</a:t>
            </a:r>
          </a:p>
        </p:txBody>
      </p:sp>
      <p:sp>
        <p:nvSpPr>
          <p:cNvPr id="8" name="TextBox 7">
            <a:extLst>
              <a:ext uri="{FF2B5EF4-FFF2-40B4-BE49-F238E27FC236}">
                <a16:creationId xmlns:a16="http://schemas.microsoft.com/office/drawing/2014/main" id="{B168D26F-8008-40EC-B54C-87B4DBC13B2C}"/>
              </a:ext>
            </a:extLst>
          </p:cNvPr>
          <p:cNvSpPr txBox="1"/>
          <p:nvPr/>
        </p:nvSpPr>
        <p:spPr>
          <a:xfrm>
            <a:off x="738915" y="1423567"/>
            <a:ext cx="7594750" cy="470898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Depending on the size of the city or town you're situated in, a customer's choice can come down to your place at one corner of the block and another establishment just two blocks over.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Eight out of 10 customers choose a restaurant within 10 minutes from home, so a good rule of thumb is to know what other restaurants within 10 minutes from </a:t>
            </a:r>
            <a:r>
              <a:rPr kumimoji="0" lang="en-US" sz="2000" b="0" i="1" u="none" strike="noStrike" kern="1200" cap="none" spc="0" normalizeH="0" baseline="0" noProof="0" dirty="0">
                <a:ln>
                  <a:noFill/>
                </a:ln>
                <a:solidFill>
                  <a:prstClr val="black"/>
                </a:solidFill>
                <a:effectLst/>
                <a:uLnTx/>
                <a:uFillTx/>
                <a:latin typeface="Calibri"/>
                <a:ea typeface="+mn-ea"/>
                <a:cs typeface="+mn-cs"/>
              </a:rPr>
              <a:t>your</a:t>
            </a:r>
            <a:r>
              <a:rPr kumimoji="0" lang="en-US" sz="2000" b="0" i="0" u="none" strike="noStrike" kern="1200" cap="none" spc="0" normalizeH="0" baseline="0" noProof="0" dirty="0">
                <a:ln>
                  <a:noFill/>
                </a:ln>
                <a:solidFill>
                  <a:prstClr val="black"/>
                </a:solidFill>
                <a:effectLst/>
                <a:uLnTx/>
                <a:uFillTx/>
                <a:latin typeface="Calibri"/>
                <a:ea typeface="+mn-ea"/>
                <a:cs typeface="+mn-cs"/>
              </a:rPr>
              <a:t> door are doing.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Take a little time to find out what other restaurants are up to with their menus.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You want customers to come through your door, not one of the others. Assess prices, themes, and cuisine. Find out when they typically offer to-die-for specials. Consider offering something other restaurants don’t.</a:t>
            </a:r>
          </a:p>
        </p:txBody>
      </p:sp>
    </p:spTree>
    <p:extLst>
      <p:ext uri="{BB962C8B-B14F-4D97-AF65-F5344CB8AC3E}">
        <p14:creationId xmlns:p14="http://schemas.microsoft.com/office/powerpoint/2010/main" val="288217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0C0805C6-3156-4DF6-BFFD-59E3BD1D3420}"/>
              </a:ext>
            </a:extLst>
          </p:cNvPr>
          <p:cNvSpPr>
            <a:spLocks noGrp="1"/>
          </p:cNvSpPr>
          <p:nvPr>
            <p:ph type="title"/>
          </p:nvPr>
        </p:nvSpPr>
        <p:spPr>
          <a:xfrm>
            <a:off x="1662106" y="88836"/>
            <a:ext cx="7267213" cy="716232"/>
          </a:xfrm>
        </p:spPr>
        <p:txBody>
          <a:bodyPr>
            <a:normAutofit/>
          </a:bodyPr>
          <a:lstStyle/>
          <a:p>
            <a:pPr algn="l"/>
            <a:r>
              <a:rPr lang="en-US" sz="3800" dirty="0">
                <a:latin typeface="+mn-lt"/>
                <a:ea typeface="Roboto" panose="02000000000000000000" pitchFamily="2" charset="0"/>
              </a:rPr>
              <a:t>Menu Should be a Manageable Size</a:t>
            </a:r>
          </a:p>
        </p:txBody>
      </p:sp>
      <p:sp>
        <p:nvSpPr>
          <p:cNvPr id="8" name="TextBox 7">
            <a:extLst>
              <a:ext uri="{FF2B5EF4-FFF2-40B4-BE49-F238E27FC236}">
                <a16:creationId xmlns:a16="http://schemas.microsoft.com/office/drawing/2014/main" id="{5AA395E1-2A36-4810-B6DD-AC4D5E8EF822}"/>
              </a:ext>
            </a:extLst>
          </p:cNvPr>
          <p:cNvSpPr txBox="1"/>
          <p:nvPr/>
        </p:nvSpPr>
        <p:spPr>
          <a:xfrm>
            <a:off x="774082" y="1422077"/>
            <a:ext cx="7542334" cy="517064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Avoid the temptation to offer a huge selection of items.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prstClr val="black"/>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Consider what the </a:t>
            </a:r>
            <a:r>
              <a:rPr kumimoji="0" lang="en-US" sz="2200" b="0" i="0" u="none" strike="noStrike" kern="1200" cap="none" spc="0" normalizeH="0" baseline="0" noProof="0" dirty="0">
                <a:ln>
                  <a:noFill/>
                </a:ln>
                <a:solidFill>
                  <a:prstClr val="black"/>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restaurant kitchen</a:t>
            </a:r>
            <a:r>
              <a:rPr kumimoji="0" lang="en-US" sz="2200" b="0" i="0" u="none" strike="noStrike" kern="1200" cap="none" spc="0" normalizeH="0" baseline="0" noProof="0" dirty="0">
                <a:ln>
                  <a:noFill/>
                </a:ln>
                <a:solidFill>
                  <a:prstClr val="black"/>
                </a:solidFill>
                <a:effectLst/>
                <a:uLnTx/>
                <a:uFillTx/>
                <a:latin typeface="Calibri"/>
                <a:ea typeface="+mn-ea"/>
                <a:cs typeface="+mn-cs"/>
              </a:rPr>
              <a:t> can produce.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prstClr val="black"/>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Are there enough stations to offer grilled items, sautéed dishes, salads, soups, and baked goods?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Manageability also means not overwhelming your customers with choices.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prstClr val="black"/>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Too many options can confuse people, or worse, it might even subconsciously stress them a little.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prstClr val="black"/>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Try to keep your dishes to </a:t>
            </a:r>
            <a:r>
              <a:rPr kumimoji="0" lang="en-US" sz="2200" b="0" i="0" u="none" strike="noStrike" kern="1200" cap="none" spc="0" normalizeH="0" baseline="0" noProof="0" dirty="0">
                <a:ln>
                  <a:noFill/>
                </a:ln>
                <a:solidFill>
                  <a:srgbClr val="FF0000"/>
                </a:solidFill>
                <a:effectLst/>
                <a:uLnTx/>
                <a:uFillTx/>
                <a:latin typeface="Calibri"/>
                <a:ea typeface="+mn-ea"/>
                <a:cs typeface="+mn-cs"/>
              </a:rPr>
              <a:t>seven or eight </a:t>
            </a:r>
            <a:r>
              <a:rPr kumimoji="0" lang="en-US" sz="2200" b="0" i="0" u="none" strike="noStrike" kern="1200" cap="none" spc="0" normalizeH="0" baseline="0" noProof="0" dirty="0">
                <a:ln>
                  <a:noFill/>
                </a:ln>
                <a:solidFill>
                  <a:prstClr val="black"/>
                </a:solidFill>
                <a:effectLst/>
                <a:uLnTx/>
                <a:uFillTx/>
                <a:latin typeface="Calibri"/>
                <a:ea typeface="+mn-ea"/>
                <a:cs typeface="+mn-cs"/>
              </a:rPr>
              <a:t>in each category or section. </a:t>
            </a:r>
          </a:p>
        </p:txBody>
      </p:sp>
    </p:spTree>
    <p:extLst>
      <p:ext uri="{BB962C8B-B14F-4D97-AF65-F5344CB8AC3E}">
        <p14:creationId xmlns:p14="http://schemas.microsoft.com/office/powerpoint/2010/main" val="153326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53E6B0E6-29E7-4847-9CB1-80BE3D37717B}"/>
              </a:ext>
            </a:extLst>
          </p:cNvPr>
          <p:cNvSpPr>
            <a:spLocks noGrp="1"/>
          </p:cNvSpPr>
          <p:nvPr>
            <p:ph type="title"/>
          </p:nvPr>
        </p:nvSpPr>
        <p:spPr>
          <a:xfrm>
            <a:off x="1679690" y="-69427"/>
            <a:ext cx="6077911" cy="948431"/>
          </a:xfrm>
        </p:spPr>
        <p:txBody>
          <a:bodyPr>
            <a:normAutofit/>
          </a:bodyPr>
          <a:lstStyle/>
          <a:p>
            <a:pPr algn="l"/>
            <a:r>
              <a:rPr lang="en-US" dirty="0">
                <a:latin typeface="+mn-lt"/>
                <a:ea typeface="Roboto" panose="02000000000000000000" pitchFamily="2" charset="0"/>
              </a:rPr>
              <a:t>Menu Descriptions</a:t>
            </a:r>
          </a:p>
        </p:txBody>
      </p:sp>
      <p:sp>
        <p:nvSpPr>
          <p:cNvPr id="8" name="TextBox 7">
            <a:extLst>
              <a:ext uri="{FF2B5EF4-FFF2-40B4-BE49-F238E27FC236}">
                <a16:creationId xmlns:a16="http://schemas.microsoft.com/office/drawing/2014/main" id="{CC4C2BF2-EA1A-479A-873C-46B51D48939E}"/>
              </a:ext>
            </a:extLst>
          </p:cNvPr>
          <p:cNvSpPr txBox="1"/>
          <p:nvPr/>
        </p:nvSpPr>
        <p:spPr>
          <a:xfrm>
            <a:off x="756504" y="1447542"/>
            <a:ext cx="7632849" cy="4524315"/>
          </a:xfrm>
          <a:prstGeom prst="rect">
            <a:avLst/>
          </a:prstGeom>
          <a:noFill/>
        </p:spPr>
        <p:txBody>
          <a:bodyPr wrap="square">
            <a:spAutoFit/>
          </a:bodyPr>
          <a:lstStyle/>
          <a:p>
            <a:pPr marL="342900" indent="-342900">
              <a:buFont typeface="Arial" panose="020B0604020202020204" pitchFamily="34" charset="0"/>
              <a:buChar char="•"/>
            </a:pPr>
            <a:r>
              <a:rPr lang="en-US" sz="2400" dirty="0"/>
              <a:t>A menu description should be vivid and enticing, enough to make a guest’s mouth water.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Mouth-watering restaurant menu descriptions can make customers crave offerings and will let them return many times.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menu can be seen as “a map that encourages easy navigation between hunger and satisfaction”.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Well written food descriptions can benefit a restaurant tremendously and could increase sales.</a:t>
            </a:r>
          </a:p>
        </p:txBody>
      </p:sp>
    </p:spTree>
    <p:extLst>
      <p:ext uri="{BB962C8B-B14F-4D97-AF65-F5344CB8AC3E}">
        <p14:creationId xmlns:p14="http://schemas.microsoft.com/office/powerpoint/2010/main" val="1563844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B2D135A-004F-4FAA-8B94-F2B3247AA8B0}"/>
              </a:ext>
            </a:extLst>
          </p:cNvPr>
          <p:cNvSpPr>
            <a:spLocks noGrp="1"/>
          </p:cNvSpPr>
          <p:nvPr>
            <p:ph type="title"/>
          </p:nvPr>
        </p:nvSpPr>
        <p:spPr>
          <a:xfrm>
            <a:off x="1662105" y="36081"/>
            <a:ext cx="8174935" cy="830792"/>
          </a:xfrm>
        </p:spPr>
        <p:txBody>
          <a:bodyPr>
            <a:normAutofit/>
          </a:bodyPr>
          <a:lstStyle/>
          <a:p>
            <a:pPr algn="l"/>
            <a:r>
              <a:rPr lang="en-US" dirty="0">
                <a:latin typeface="+mn-lt"/>
                <a:ea typeface="Roboto" panose="02000000000000000000" pitchFamily="2" charset="0"/>
              </a:rPr>
              <a:t>Menu Descriptions (Continued)</a:t>
            </a:r>
          </a:p>
        </p:txBody>
      </p:sp>
      <p:sp>
        <p:nvSpPr>
          <p:cNvPr id="8" name="TextBox 7">
            <a:extLst>
              <a:ext uri="{FF2B5EF4-FFF2-40B4-BE49-F238E27FC236}">
                <a16:creationId xmlns:a16="http://schemas.microsoft.com/office/drawing/2014/main" id="{74DA1260-027F-4AAF-942E-4091005CBE40}"/>
              </a:ext>
            </a:extLst>
          </p:cNvPr>
          <p:cNvSpPr txBox="1"/>
          <p:nvPr/>
        </p:nvSpPr>
        <p:spPr>
          <a:xfrm>
            <a:off x="746913" y="1453740"/>
            <a:ext cx="7632848" cy="3970318"/>
          </a:xfrm>
          <a:prstGeom prst="rect">
            <a:avLst/>
          </a:prstGeom>
          <a:noFill/>
        </p:spPr>
        <p:txBody>
          <a:bodyPr wrap="square">
            <a:spAutoFit/>
          </a:bodyPr>
          <a:lstStyle/>
          <a:p>
            <a:pPr marL="342900" indent="-342900">
              <a:buFont typeface="Arial" panose="020B0604020202020204" pitchFamily="34" charset="0"/>
              <a:buChar char="•"/>
            </a:pPr>
            <a:r>
              <a:rPr lang="en-US" sz="2400" dirty="0"/>
              <a:t>Menus are not only a food list but can make a huge difference.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Even researchers were curious if people spend more when the menu descriptions are appetizing.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study from 2019 shows that the menu description triggers 45 % of the buying decision for a specific dish.</a:t>
            </a:r>
          </a:p>
          <a:p>
            <a:endParaRPr lang="en-US" dirty="0"/>
          </a:p>
          <a:p>
            <a:r>
              <a:rPr lang="en-US" dirty="0"/>
              <a:t> </a:t>
            </a:r>
          </a:p>
        </p:txBody>
      </p:sp>
    </p:spTree>
    <p:extLst>
      <p:ext uri="{BB962C8B-B14F-4D97-AF65-F5344CB8AC3E}">
        <p14:creationId xmlns:p14="http://schemas.microsoft.com/office/powerpoint/2010/main" val="406204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46DAEF15-D535-44DB-A97C-EE059467849A}"/>
              </a:ext>
            </a:extLst>
          </p:cNvPr>
          <p:cNvSpPr>
            <a:spLocks noGrp="1"/>
          </p:cNvSpPr>
          <p:nvPr>
            <p:ph type="title"/>
          </p:nvPr>
        </p:nvSpPr>
        <p:spPr>
          <a:xfrm>
            <a:off x="1688485" y="-69426"/>
            <a:ext cx="7420836" cy="929176"/>
          </a:xfrm>
        </p:spPr>
        <p:txBody>
          <a:bodyPr>
            <a:normAutofit/>
          </a:bodyPr>
          <a:lstStyle/>
          <a:p>
            <a:pPr algn="l"/>
            <a:r>
              <a:rPr lang="en-US" sz="3600" dirty="0">
                <a:latin typeface="+mn-lt"/>
                <a:ea typeface="Roboto" panose="02000000000000000000" pitchFamily="2" charset="0"/>
              </a:rPr>
              <a:t>Important Factors (Menu Descriptions)</a:t>
            </a:r>
          </a:p>
        </p:txBody>
      </p:sp>
      <p:sp>
        <p:nvSpPr>
          <p:cNvPr id="8" name="TextBox 7">
            <a:extLst>
              <a:ext uri="{FF2B5EF4-FFF2-40B4-BE49-F238E27FC236}">
                <a16:creationId xmlns:a16="http://schemas.microsoft.com/office/drawing/2014/main" id="{4ED55E4E-821B-462C-8628-E75CCC840323}"/>
              </a:ext>
            </a:extLst>
          </p:cNvPr>
          <p:cNvSpPr txBox="1"/>
          <p:nvPr/>
        </p:nvSpPr>
        <p:spPr>
          <a:xfrm>
            <a:off x="774082" y="1421846"/>
            <a:ext cx="7542334" cy="3785652"/>
          </a:xfrm>
          <a:prstGeom prst="rect">
            <a:avLst/>
          </a:prstGeom>
          <a:noFill/>
        </p:spPr>
        <p:txBody>
          <a:bodyPr wrap="square">
            <a:spAutoFit/>
          </a:bodyPr>
          <a:lstStyle/>
          <a:p>
            <a:pPr marL="285750" indent="-285750">
              <a:buFont typeface="Arial" panose="020B0604020202020204" pitchFamily="34" charset="0"/>
              <a:buChar char="•"/>
            </a:pPr>
            <a:r>
              <a:rPr lang="en-US" sz="2000" dirty="0"/>
              <a:t>Identifying the food as local, indicating it belongs to this region.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Giving proof that the recipe is made with organic ingredients.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Create food items that promote a sense of place(personal experience, social interaction).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Explaining the ingredients in the local language.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Using sensory words (describe how we experience the world).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Including sentimental references (an opinion).</a:t>
            </a:r>
          </a:p>
        </p:txBody>
      </p:sp>
    </p:spTree>
    <p:extLst>
      <p:ext uri="{BB962C8B-B14F-4D97-AF65-F5344CB8AC3E}">
        <p14:creationId xmlns:p14="http://schemas.microsoft.com/office/powerpoint/2010/main" val="108674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A161ED08-E213-4C88-B38A-B6E5168A44C4}"/>
              </a:ext>
            </a:extLst>
          </p:cNvPr>
          <p:cNvSpPr>
            <a:spLocks noGrp="1"/>
          </p:cNvSpPr>
          <p:nvPr>
            <p:ph type="title"/>
          </p:nvPr>
        </p:nvSpPr>
        <p:spPr>
          <a:xfrm>
            <a:off x="1670899" y="18497"/>
            <a:ext cx="6069453" cy="830792"/>
          </a:xfrm>
        </p:spPr>
        <p:txBody>
          <a:bodyPr>
            <a:normAutofit/>
          </a:bodyPr>
          <a:lstStyle/>
          <a:p>
            <a:pPr algn="l"/>
            <a:r>
              <a:rPr lang="en-US" dirty="0">
                <a:latin typeface="+mn-lt"/>
                <a:ea typeface="Roboto" panose="02000000000000000000" pitchFamily="2" charset="0"/>
              </a:rPr>
              <a:t>Menu Descriptions</a:t>
            </a:r>
          </a:p>
        </p:txBody>
      </p:sp>
      <p:pic>
        <p:nvPicPr>
          <p:cNvPr id="8" name="Picture 7">
            <a:extLst>
              <a:ext uri="{FF2B5EF4-FFF2-40B4-BE49-F238E27FC236}">
                <a16:creationId xmlns:a16="http://schemas.microsoft.com/office/drawing/2014/main" id="{EAA4235E-B019-4D59-9A07-21C4FC35F013}"/>
              </a:ext>
            </a:extLst>
          </p:cNvPr>
          <p:cNvPicPr>
            <a:picLocks noChangeAspect="1"/>
          </p:cNvPicPr>
          <p:nvPr/>
        </p:nvPicPr>
        <p:blipFill>
          <a:blip r:embed="rId4"/>
          <a:stretch>
            <a:fillRect/>
          </a:stretch>
        </p:blipFill>
        <p:spPr>
          <a:xfrm>
            <a:off x="859648" y="1579829"/>
            <a:ext cx="7605971" cy="4657483"/>
          </a:xfrm>
          <a:prstGeom prst="rect">
            <a:avLst/>
          </a:prstGeom>
        </p:spPr>
      </p:pic>
    </p:spTree>
    <p:extLst>
      <p:ext uri="{BB962C8B-B14F-4D97-AF65-F5344CB8AC3E}">
        <p14:creationId xmlns:p14="http://schemas.microsoft.com/office/powerpoint/2010/main" val="2247696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37BB6F6-F745-4E4C-82EE-10E60197C770}"/>
              </a:ext>
            </a:extLst>
          </p:cNvPr>
          <p:cNvSpPr>
            <a:spLocks noGrp="1"/>
          </p:cNvSpPr>
          <p:nvPr>
            <p:ph type="title"/>
          </p:nvPr>
        </p:nvSpPr>
        <p:spPr>
          <a:xfrm>
            <a:off x="1688483" y="-16673"/>
            <a:ext cx="7014014" cy="885215"/>
          </a:xfrm>
        </p:spPr>
        <p:txBody>
          <a:bodyPr>
            <a:normAutofit/>
          </a:bodyPr>
          <a:lstStyle/>
          <a:p>
            <a:pPr algn="l"/>
            <a:r>
              <a:rPr lang="en-US" dirty="0">
                <a:latin typeface="+mn-lt"/>
                <a:ea typeface="Roboto" panose="02000000000000000000" pitchFamily="2" charset="0"/>
              </a:rPr>
              <a:t>Menu Descriptions</a:t>
            </a:r>
          </a:p>
        </p:txBody>
      </p:sp>
      <p:pic>
        <p:nvPicPr>
          <p:cNvPr id="8" name="Picture 7">
            <a:extLst>
              <a:ext uri="{FF2B5EF4-FFF2-40B4-BE49-F238E27FC236}">
                <a16:creationId xmlns:a16="http://schemas.microsoft.com/office/drawing/2014/main" id="{98E44A6E-C087-42C7-8F5F-10AD7C728E7D}"/>
              </a:ext>
            </a:extLst>
          </p:cNvPr>
          <p:cNvPicPr>
            <a:picLocks noChangeAspect="1"/>
          </p:cNvPicPr>
          <p:nvPr/>
        </p:nvPicPr>
        <p:blipFill>
          <a:blip r:embed="rId4"/>
          <a:stretch>
            <a:fillRect/>
          </a:stretch>
        </p:blipFill>
        <p:spPr>
          <a:xfrm>
            <a:off x="868210" y="1468869"/>
            <a:ext cx="7638003" cy="3894439"/>
          </a:xfrm>
          <a:prstGeom prst="rect">
            <a:avLst/>
          </a:prstGeom>
        </p:spPr>
      </p:pic>
    </p:spTree>
    <p:extLst>
      <p:ext uri="{BB962C8B-B14F-4D97-AF65-F5344CB8AC3E}">
        <p14:creationId xmlns:p14="http://schemas.microsoft.com/office/powerpoint/2010/main" val="419626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CA47B8F-5C91-4642-B521-ED52E29A2477}"/>
              </a:ext>
            </a:extLst>
          </p:cNvPr>
          <p:cNvSpPr>
            <a:spLocks noGrp="1"/>
          </p:cNvSpPr>
          <p:nvPr>
            <p:ph type="title"/>
          </p:nvPr>
        </p:nvSpPr>
        <p:spPr>
          <a:xfrm>
            <a:off x="1679692" y="27290"/>
            <a:ext cx="7077230" cy="795622"/>
          </a:xfrm>
        </p:spPr>
        <p:txBody>
          <a:bodyPr>
            <a:normAutofit/>
          </a:bodyPr>
          <a:lstStyle/>
          <a:p>
            <a:pPr algn="l"/>
            <a:r>
              <a:rPr lang="en-US" dirty="0">
                <a:latin typeface="+mn-lt"/>
                <a:ea typeface="Roboto" panose="02000000000000000000" pitchFamily="2" charset="0"/>
              </a:rPr>
              <a:t>Menu Satisfaction</a:t>
            </a:r>
          </a:p>
        </p:txBody>
      </p:sp>
      <p:pic>
        <p:nvPicPr>
          <p:cNvPr id="8" name="Picture 2" descr="&#10;                        figure&#10;                    ">
            <a:extLst>
              <a:ext uri="{FF2B5EF4-FFF2-40B4-BE49-F238E27FC236}">
                <a16:creationId xmlns:a16="http://schemas.microsoft.com/office/drawing/2014/main" id="{93534206-4157-4E24-B7DB-8604CBA72C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2744" y="1160596"/>
            <a:ext cx="5832149" cy="507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797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9E48D202-F081-43E4-9CFB-1EFF6D3FA3F6}"/>
              </a:ext>
            </a:extLst>
          </p:cNvPr>
          <p:cNvSpPr>
            <a:spLocks noGrp="1"/>
          </p:cNvSpPr>
          <p:nvPr>
            <p:ph type="title"/>
          </p:nvPr>
        </p:nvSpPr>
        <p:spPr>
          <a:xfrm>
            <a:off x="1679691" y="-104594"/>
            <a:ext cx="6069118" cy="874752"/>
          </a:xfrm>
        </p:spPr>
        <p:txBody>
          <a:bodyPr>
            <a:normAutofit/>
          </a:bodyPr>
          <a:lstStyle/>
          <a:p>
            <a:pPr algn="l"/>
            <a:r>
              <a:rPr lang="en-US" dirty="0">
                <a:latin typeface="+mn-lt"/>
                <a:ea typeface="Roboto" panose="02000000000000000000" pitchFamily="2" charset="0"/>
              </a:rPr>
              <a:t>Signature Dish</a:t>
            </a:r>
          </a:p>
        </p:txBody>
      </p:sp>
      <p:sp>
        <p:nvSpPr>
          <p:cNvPr id="8" name="TextBox 7">
            <a:extLst>
              <a:ext uri="{FF2B5EF4-FFF2-40B4-BE49-F238E27FC236}">
                <a16:creationId xmlns:a16="http://schemas.microsoft.com/office/drawing/2014/main" id="{B9029426-B831-4132-9062-14ED70C2E8C9}"/>
              </a:ext>
            </a:extLst>
          </p:cNvPr>
          <p:cNvSpPr txBox="1"/>
          <p:nvPr/>
        </p:nvSpPr>
        <p:spPr>
          <a:xfrm>
            <a:off x="777615" y="1479697"/>
            <a:ext cx="7538801" cy="4093428"/>
          </a:xfrm>
          <a:prstGeom prst="rect">
            <a:avLst/>
          </a:prstGeom>
          <a:noFill/>
        </p:spPr>
        <p:txBody>
          <a:bodyPr wrap="square">
            <a:spAutoFit/>
          </a:bodyPr>
          <a:lstStyle/>
          <a:p>
            <a:pPr marL="342900" indent="-342900">
              <a:buFont typeface="Arial" panose="020B0604020202020204" pitchFamily="34" charset="0"/>
              <a:buChar char="•"/>
            </a:pPr>
            <a:r>
              <a:rPr lang="en-US" sz="2000" dirty="0"/>
              <a:t>A signature dish is a recipe that identifies an individual chef or restaurant.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 signature dish can help to give the restaurant a certain identity.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converts people into loyal customers.</a:t>
            </a:r>
          </a:p>
          <a:p>
            <a:endParaRPr lang="en-US" sz="2000" dirty="0"/>
          </a:p>
          <a:p>
            <a:pPr marL="342900" indent="-342900">
              <a:buFont typeface="Arial" panose="020B0604020202020204" pitchFamily="34" charset="0"/>
              <a:buChar char="•"/>
            </a:pPr>
            <a:r>
              <a:rPr lang="en-US" sz="2000" dirty="0"/>
              <a:t>When developing a menu, create a signature dish.</a:t>
            </a:r>
          </a:p>
          <a:p>
            <a:endParaRPr lang="en-US" sz="2000" dirty="0"/>
          </a:p>
          <a:p>
            <a:pPr marL="342900" indent="-342900">
              <a:buFont typeface="Arial" panose="020B0604020202020204" pitchFamily="34" charset="0"/>
              <a:buChar char="•"/>
            </a:pPr>
            <a:r>
              <a:rPr lang="en-US" sz="2000" dirty="0"/>
              <a:t>The name should reflect the restaurant’s brand.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could be named after the restaurant’s name.</a:t>
            </a:r>
          </a:p>
        </p:txBody>
      </p:sp>
    </p:spTree>
    <p:extLst>
      <p:ext uri="{BB962C8B-B14F-4D97-AF65-F5344CB8AC3E}">
        <p14:creationId xmlns:p14="http://schemas.microsoft.com/office/powerpoint/2010/main" val="45984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70EBAD14-B500-4A20-8759-B568FF410248}"/>
              </a:ext>
            </a:extLst>
          </p:cNvPr>
          <p:cNvSpPr>
            <a:spLocks noGrp="1"/>
          </p:cNvSpPr>
          <p:nvPr>
            <p:ph type="title"/>
          </p:nvPr>
        </p:nvSpPr>
        <p:spPr>
          <a:xfrm>
            <a:off x="1645487" y="-55278"/>
            <a:ext cx="5302777" cy="952093"/>
          </a:xfrm>
        </p:spPr>
        <p:txBody>
          <a:bodyPr/>
          <a:lstStyle/>
          <a:p>
            <a:pPr algn="l"/>
            <a:r>
              <a:rPr lang="en-US" dirty="0">
                <a:latin typeface="+mn-lt"/>
                <a:ea typeface="Roboto" panose="02000000000000000000" pitchFamily="2" charset="0"/>
              </a:rPr>
              <a:t>Learning Outcomes</a:t>
            </a:r>
          </a:p>
        </p:txBody>
      </p:sp>
      <p:sp>
        <p:nvSpPr>
          <p:cNvPr id="8" name="TextBox 7">
            <a:extLst>
              <a:ext uri="{FF2B5EF4-FFF2-40B4-BE49-F238E27FC236}">
                <a16:creationId xmlns:a16="http://schemas.microsoft.com/office/drawing/2014/main" id="{EC7F9ECB-39B3-4FC8-A31C-9A1E41FF06FF}"/>
              </a:ext>
            </a:extLst>
          </p:cNvPr>
          <p:cNvSpPr txBox="1"/>
          <p:nvPr/>
        </p:nvSpPr>
        <p:spPr>
          <a:xfrm>
            <a:off x="745156" y="1448341"/>
            <a:ext cx="7632848"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student will have guidelines how to develop a menu.</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student will have knowledge how to write descriptions that will sell the products.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student will understand the industry tricks that can be applied to motivate customers to increase sales ticket.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62252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9983410B-CBA1-4F00-BFF3-AFBD8AD6A78F}"/>
              </a:ext>
            </a:extLst>
          </p:cNvPr>
          <p:cNvSpPr>
            <a:spLocks noGrp="1"/>
          </p:cNvSpPr>
          <p:nvPr>
            <p:ph type="title"/>
          </p:nvPr>
        </p:nvSpPr>
        <p:spPr>
          <a:xfrm>
            <a:off x="1662105" y="-69426"/>
            <a:ext cx="4836191" cy="848376"/>
          </a:xfrm>
        </p:spPr>
        <p:txBody>
          <a:bodyPr>
            <a:normAutofit/>
          </a:bodyPr>
          <a:lstStyle/>
          <a:p>
            <a:pPr algn="l"/>
            <a:r>
              <a:rPr lang="en-US" dirty="0">
                <a:latin typeface="+mn-lt"/>
                <a:ea typeface="Roboto" panose="02000000000000000000" pitchFamily="2" charset="0"/>
              </a:rPr>
              <a:t>Designing the menu</a:t>
            </a:r>
          </a:p>
        </p:txBody>
      </p:sp>
      <p:sp>
        <p:nvSpPr>
          <p:cNvPr id="8" name="TextBox 7">
            <a:extLst>
              <a:ext uri="{FF2B5EF4-FFF2-40B4-BE49-F238E27FC236}">
                <a16:creationId xmlns:a16="http://schemas.microsoft.com/office/drawing/2014/main" id="{269928D6-4C57-4400-8D8B-827A6CEDA2EE}"/>
              </a:ext>
            </a:extLst>
          </p:cNvPr>
          <p:cNvSpPr txBox="1"/>
          <p:nvPr/>
        </p:nvSpPr>
        <p:spPr>
          <a:xfrm>
            <a:off x="782875" y="1472691"/>
            <a:ext cx="7533542" cy="4708981"/>
          </a:xfrm>
          <a:prstGeom prst="rect">
            <a:avLst/>
          </a:prstGeom>
          <a:noFill/>
        </p:spPr>
        <p:txBody>
          <a:bodyPr wrap="square">
            <a:spAutoFit/>
          </a:bodyPr>
          <a:lstStyle/>
          <a:p>
            <a:pPr marL="342900" indent="-342900">
              <a:buFont typeface="Arial" panose="020B0604020202020204" pitchFamily="34" charset="0"/>
              <a:buChar char="•"/>
            </a:pPr>
            <a:r>
              <a:rPr lang="en-US" sz="2000" dirty="0"/>
              <a:t>The menu should offer balance of classic dishes and fresh food trends, while balancing the right food cost to maintain and increase profits.</a:t>
            </a:r>
          </a:p>
          <a:p>
            <a:endParaRPr lang="en-US" sz="2000" dirty="0"/>
          </a:p>
          <a:p>
            <a:pPr marL="342900" indent="-342900">
              <a:buFont typeface="Arial" panose="020B0604020202020204" pitchFamily="34" charset="0"/>
              <a:buChar char="•"/>
            </a:pPr>
            <a:r>
              <a:rPr lang="en-US" sz="2000" dirty="0"/>
              <a:t>Make Your Menu Versatile.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solidFill>
                  <a:srgbClr val="FF0000"/>
                </a:solidFill>
              </a:rPr>
              <a:t>Any menu ingredient should exist in at least 3 menu items. </a:t>
            </a:r>
          </a:p>
          <a:p>
            <a:pPr marL="342900" indent="-342900">
              <a:buFont typeface="Arial" panose="020B0604020202020204" pitchFamily="34" charset="0"/>
              <a:buChar char="•"/>
            </a:pPr>
            <a:endParaRPr lang="en-US" sz="2000" dirty="0">
              <a:solidFill>
                <a:srgbClr val="FF0000"/>
              </a:solidFill>
            </a:endParaRPr>
          </a:p>
          <a:p>
            <a:pPr marL="342900" indent="-342900">
              <a:buFont typeface="Arial" panose="020B0604020202020204" pitchFamily="34" charset="0"/>
              <a:buChar char="•"/>
            </a:pPr>
            <a:r>
              <a:rPr lang="en-US" sz="2000" dirty="0">
                <a:solidFill>
                  <a:srgbClr val="FF0000"/>
                </a:solidFill>
              </a:rPr>
              <a:t>By having it in more than one menu item you ensure that it gets ordered so that it rotates out and will always be fresh, but you’re also minimizing the number of ingredients you must carry reducing your food cost.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Meal/Time Period – such as breakfast, lunch, happy hour, or dinner.</a:t>
            </a:r>
            <a:endParaRPr lang="en-US" sz="1600" dirty="0"/>
          </a:p>
        </p:txBody>
      </p:sp>
    </p:spTree>
    <p:extLst>
      <p:ext uri="{BB962C8B-B14F-4D97-AF65-F5344CB8AC3E}">
        <p14:creationId xmlns:p14="http://schemas.microsoft.com/office/powerpoint/2010/main" val="270598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1CD8F2A8-9620-46E9-81C3-D6F1885B28E0}"/>
              </a:ext>
            </a:extLst>
          </p:cNvPr>
          <p:cNvSpPr>
            <a:spLocks noGrp="1"/>
          </p:cNvSpPr>
          <p:nvPr>
            <p:ph type="title"/>
          </p:nvPr>
        </p:nvSpPr>
        <p:spPr>
          <a:xfrm>
            <a:off x="1662106" y="-113387"/>
            <a:ext cx="6708171" cy="869526"/>
          </a:xfrm>
        </p:spPr>
        <p:txBody>
          <a:bodyPr>
            <a:normAutofit/>
          </a:bodyPr>
          <a:lstStyle/>
          <a:p>
            <a:pPr algn="l"/>
            <a:r>
              <a:rPr lang="en-US" dirty="0">
                <a:latin typeface="+mn-lt"/>
                <a:ea typeface="Roboto" panose="02000000000000000000" pitchFamily="2" charset="0"/>
              </a:rPr>
              <a:t>Designing the menu</a:t>
            </a:r>
          </a:p>
        </p:txBody>
      </p:sp>
      <p:sp>
        <p:nvSpPr>
          <p:cNvPr id="8" name="TextBox 7">
            <a:extLst>
              <a:ext uri="{FF2B5EF4-FFF2-40B4-BE49-F238E27FC236}">
                <a16:creationId xmlns:a16="http://schemas.microsoft.com/office/drawing/2014/main" id="{0C8CADA4-5F24-4822-857B-576AB5E1189E}"/>
              </a:ext>
            </a:extLst>
          </p:cNvPr>
          <p:cNvSpPr txBox="1"/>
          <p:nvPr/>
        </p:nvSpPr>
        <p:spPr>
          <a:xfrm>
            <a:off x="747706" y="1448196"/>
            <a:ext cx="7622572" cy="4708981"/>
          </a:xfrm>
          <a:prstGeom prst="rect">
            <a:avLst/>
          </a:prstGeom>
          <a:noFill/>
        </p:spPr>
        <p:txBody>
          <a:bodyPr wrap="square">
            <a:spAutoFit/>
          </a:bodyPr>
          <a:lstStyle/>
          <a:p>
            <a:pPr marL="285750" indent="-285750">
              <a:buFont typeface="Arial" panose="020B0604020202020204" pitchFamily="34" charset="0"/>
              <a:buChar char="•"/>
            </a:pPr>
            <a:r>
              <a:rPr lang="en-US" sz="2000" dirty="0"/>
              <a:t>Start with a menu pattern that fits your operation.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you must design all the timings, start with breakfast, then lunch, then dinner.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you are planning a lunch menu, will you have soups, salads, sandwiches, full platters, sides, desserts, and beverages?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How many selections will you offer in each of your chosen menu categories?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Will you have daily specials?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Are there any other special options you might want to offer your customers?</a:t>
            </a:r>
          </a:p>
        </p:txBody>
      </p:sp>
    </p:spTree>
    <p:extLst>
      <p:ext uri="{BB962C8B-B14F-4D97-AF65-F5344CB8AC3E}">
        <p14:creationId xmlns:p14="http://schemas.microsoft.com/office/powerpoint/2010/main" val="2755909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ED00F3C8-E12A-4A32-B803-7C7C3F01909B}"/>
              </a:ext>
            </a:extLst>
          </p:cNvPr>
          <p:cNvSpPr>
            <a:spLocks noGrp="1"/>
          </p:cNvSpPr>
          <p:nvPr>
            <p:ph type="title"/>
          </p:nvPr>
        </p:nvSpPr>
        <p:spPr>
          <a:xfrm>
            <a:off x="1643832" y="-11844"/>
            <a:ext cx="7068773" cy="739528"/>
          </a:xfrm>
        </p:spPr>
        <p:txBody>
          <a:bodyPr>
            <a:normAutofit fontScale="90000"/>
          </a:bodyPr>
          <a:lstStyle/>
          <a:p>
            <a:pPr algn="l"/>
            <a:r>
              <a:rPr lang="en-US" dirty="0">
                <a:latin typeface="+mn-lt"/>
                <a:ea typeface="Roboto" panose="02000000000000000000" pitchFamily="2" charset="0"/>
              </a:rPr>
              <a:t>Designing the menu (Continued)</a:t>
            </a:r>
          </a:p>
        </p:txBody>
      </p:sp>
      <p:sp>
        <p:nvSpPr>
          <p:cNvPr id="8" name="TextBox 7">
            <a:extLst>
              <a:ext uri="{FF2B5EF4-FFF2-40B4-BE49-F238E27FC236}">
                <a16:creationId xmlns:a16="http://schemas.microsoft.com/office/drawing/2014/main" id="{972980D2-CFED-48E7-A2B0-43B2DAD94316}"/>
              </a:ext>
            </a:extLst>
          </p:cNvPr>
          <p:cNvSpPr txBox="1"/>
          <p:nvPr/>
        </p:nvSpPr>
        <p:spPr>
          <a:xfrm>
            <a:off x="735480" y="1470996"/>
            <a:ext cx="7632848" cy="4247317"/>
          </a:xfrm>
          <a:prstGeom prst="rect">
            <a:avLst/>
          </a:prstGeom>
          <a:noFill/>
        </p:spPr>
        <p:txBody>
          <a:bodyPr wrap="square">
            <a:spAutoFit/>
          </a:bodyPr>
          <a:lstStyle/>
          <a:p>
            <a:pPr marL="285750" indent="-285750">
              <a:buFont typeface="Arial" panose="020B0604020202020204" pitchFamily="34" charset="0"/>
              <a:buChar char="•"/>
            </a:pPr>
            <a:r>
              <a:rPr lang="en-US" dirty="0"/>
              <a:t>Once you establish your menu categories, it is recommended to plan the main course first.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After the main course, plan the sides that go with the main course.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Other courses, salads are planned next.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is followed by soups, appetizers, additional sides, and any planned daily specials. </a:t>
            </a:r>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dirty="0"/>
              <a:t>Desserts and beverages finish off the categories.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This sequence of working through the menu categories helps make sure the most expensive dishes are chosen first so the lower-priced items can better fit in the plan and complement the choices offered.</a:t>
            </a:r>
          </a:p>
        </p:txBody>
      </p:sp>
    </p:spTree>
    <p:extLst>
      <p:ext uri="{BB962C8B-B14F-4D97-AF65-F5344CB8AC3E}">
        <p14:creationId xmlns:p14="http://schemas.microsoft.com/office/powerpoint/2010/main" val="3869301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CAE0FBAB-2C01-4AB3-B576-EB3B6CB569F2}"/>
              </a:ext>
            </a:extLst>
          </p:cNvPr>
          <p:cNvSpPr>
            <a:spLocks noGrp="1"/>
          </p:cNvSpPr>
          <p:nvPr>
            <p:ph type="title"/>
          </p:nvPr>
        </p:nvSpPr>
        <p:spPr>
          <a:xfrm>
            <a:off x="1577287" y="-164763"/>
            <a:ext cx="7496863" cy="1001185"/>
          </a:xfrm>
        </p:spPr>
        <p:txBody>
          <a:bodyPr>
            <a:normAutofit fontScale="90000"/>
          </a:bodyPr>
          <a:lstStyle/>
          <a:p>
            <a:r>
              <a:rPr lang="en-US" dirty="0">
                <a:latin typeface="+mn-lt"/>
                <a:ea typeface="Roboto" panose="02000000000000000000" pitchFamily="2" charset="0"/>
              </a:rPr>
              <a:t>Designing the menu (Continued)</a:t>
            </a:r>
          </a:p>
        </p:txBody>
      </p:sp>
      <p:sp>
        <p:nvSpPr>
          <p:cNvPr id="8" name="TextBox 7">
            <a:extLst>
              <a:ext uri="{FF2B5EF4-FFF2-40B4-BE49-F238E27FC236}">
                <a16:creationId xmlns:a16="http://schemas.microsoft.com/office/drawing/2014/main" id="{62F83376-12F3-4D13-968F-B9A6873AD6E4}"/>
              </a:ext>
            </a:extLst>
          </p:cNvPr>
          <p:cNvSpPr txBox="1"/>
          <p:nvPr/>
        </p:nvSpPr>
        <p:spPr>
          <a:xfrm>
            <a:off x="752184" y="1491058"/>
            <a:ext cx="3763811" cy="4893647"/>
          </a:xfrm>
          <a:prstGeom prst="rect">
            <a:avLst/>
          </a:prstGeom>
          <a:noFill/>
        </p:spPr>
        <p:txBody>
          <a:bodyPr wrap="square">
            <a:spAutoFit/>
          </a:bodyPr>
          <a:lstStyle/>
          <a:p>
            <a:r>
              <a:rPr lang="en-US" sz="2400" dirty="0"/>
              <a:t>Seven options per food category is a good choice. </a:t>
            </a:r>
          </a:p>
          <a:p>
            <a:endParaRPr lang="en-US" sz="2400" dirty="0"/>
          </a:p>
          <a:p>
            <a:r>
              <a:rPr lang="en-US" sz="2400" dirty="0"/>
              <a:t>The best menus account for the psychological theory known as the “paradox of choice,” which says that the more options we have, the more anxiety we feel. </a:t>
            </a:r>
          </a:p>
          <a:p>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B00AC3D8-EC88-4001-963D-08288B54DB62}"/>
              </a:ext>
            </a:extLst>
          </p:cNvPr>
          <p:cNvPicPr>
            <a:picLocks noChangeAspect="1"/>
          </p:cNvPicPr>
          <p:nvPr/>
        </p:nvPicPr>
        <p:blipFill rotWithShape="1">
          <a:blip r:embed="rId4"/>
          <a:srcRect l="7598" r="6942"/>
          <a:stretch/>
        </p:blipFill>
        <p:spPr>
          <a:xfrm>
            <a:off x="4628006" y="1600769"/>
            <a:ext cx="4009596" cy="2940156"/>
          </a:xfrm>
          <a:prstGeom prst="rect">
            <a:avLst/>
          </a:prstGeom>
        </p:spPr>
      </p:pic>
      <p:sp>
        <p:nvSpPr>
          <p:cNvPr id="11" name="TextBox 10">
            <a:extLst>
              <a:ext uri="{FF2B5EF4-FFF2-40B4-BE49-F238E27FC236}">
                <a16:creationId xmlns:a16="http://schemas.microsoft.com/office/drawing/2014/main" id="{E5270671-9C71-4750-AFE5-63F4492F8D1F}"/>
              </a:ext>
            </a:extLst>
          </p:cNvPr>
          <p:cNvSpPr txBox="1"/>
          <p:nvPr/>
        </p:nvSpPr>
        <p:spPr>
          <a:xfrm>
            <a:off x="2051720" y="5567772"/>
            <a:ext cx="55463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https://neurofied.com/paradox-of-choice-why-less-more</a:t>
            </a:r>
          </a:p>
        </p:txBody>
      </p:sp>
    </p:spTree>
    <p:extLst>
      <p:ext uri="{BB962C8B-B14F-4D97-AF65-F5344CB8AC3E}">
        <p14:creationId xmlns:p14="http://schemas.microsoft.com/office/powerpoint/2010/main" val="961783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1420CF7A-940A-4713-B17A-23E28A40851C}"/>
              </a:ext>
            </a:extLst>
          </p:cNvPr>
          <p:cNvSpPr>
            <a:spLocks noGrp="1"/>
          </p:cNvSpPr>
          <p:nvPr>
            <p:ph type="title"/>
          </p:nvPr>
        </p:nvSpPr>
        <p:spPr>
          <a:xfrm>
            <a:off x="1679691" y="62460"/>
            <a:ext cx="7688464" cy="741198"/>
          </a:xfrm>
        </p:spPr>
        <p:txBody>
          <a:bodyPr>
            <a:normAutofit fontScale="90000"/>
          </a:bodyPr>
          <a:lstStyle/>
          <a:p>
            <a:pPr algn="l"/>
            <a:r>
              <a:rPr lang="en-US" dirty="0">
                <a:latin typeface="+mn-lt"/>
                <a:ea typeface="Roboto" panose="02000000000000000000" pitchFamily="2" charset="0"/>
              </a:rPr>
              <a:t>Kids Sections on Menus</a:t>
            </a:r>
          </a:p>
        </p:txBody>
      </p:sp>
      <p:sp>
        <p:nvSpPr>
          <p:cNvPr id="8" name="TextBox 7">
            <a:extLst>
              <a:ext uri="{FF2B5EF4-FFF2-40B4-BE49-F238E27FC236}">
                <a16:creationId xmlns:a16="http://schemas.microsoft.com/office/drawing/2014/main" id="{14E5DCE0-4D79-46F3-AC0E-39C3933A2DB0}"/>
              </a:ext>
            </a:extLst>
          </p:cNvPr>
          <p:cNvSpPr txBox="1"/>
          <p:nvPr/>
        </p:nvSpPr>
        <p:spPr>
          <a:xfrm>
            <a:off x="798765" y="1440776"/>
            <a:ext cx="7517651" cy="4893647"/>
          </a:xfrm>
          <a:prstGeom prst="rect">
            <a:avLst/>
          </a:prstGeom>
          <a:noFill/>
        </p:spPr>
        <p:txBody>
          <a:bodyPr wrap="square">
            <a:spAutoFit/>
          </a:bodyPr>
          <a:lstStyle/>
          <a:p>
            <a:pPr marL="285750" indent="-285750">
              <a:buFont typeface="Arial" panose="020B0604020202020204" pitchFamily="34" charset="0"/>
              <a:buChar char="•"/>
            </a:pPr>
            <a:r>
              <a:rPr lang="en-US" dirty="0"/>
              <a:t>Extra-large portions served at restaurants put kids at risk of overweight and obesity. </a:t>
            </a:r>
          </a:p>
          <a:p>
            <a:pPr marL="285750" indent="-285750">
              <a:buFont typeface="Arial" panose="020B0604020202020204" pitchFamily="34" charset="0"/>
              <a:buChar char="•"/>
            </a:pPr>
            <a:r>
              <a:rPr lang="en-US" dirty="0"/>
              <a:t>Developing standards for portion sizes for kids' menus could reduce the risk that children will be served more food than they need for normal growth and wastage will be reduced.</a:t>
            </a:r>
          </a:p>
          <a:p>
            <a:pPr marL="285750" indent="-285750">
              <a:buFont typeface="Arial" panose="020B0604020202020204" pitchFamily="34" charset="0"/>
              <a:buChar char="•"/>
            </a:pPr>
            <a:r>
              <a:rPr lang="en-US" dirty="0"/>
              <a:t>Most restaurants offer kids' menu items which exceed the calorie counts recommended by nutrition experts.</a:t>
            </a:r>
          </a:p>
          <a:p>
            <a:pPr marL="285750" indent="-285750">
              <a:buFont typeface="Arial" panose="020B0604020202020204" pitchFamily="34" charset="0"/>
              <a:buChar char="•"/>
            </a:pPr>
            <a:r>
              <a:rPr lang="en-US" dirty="0"/>
              <a:t>According to research, the menu item that most often exceeded the calorie guidelines was fried potatoes. </a:t>
            </a:r>
          </a:p>
          <a:p>
            <a:pPr marL="285750" indent="-285750">
              <a:buFont typeface="Arial" panose="020B0604020202020204" pitchFamily="34" charset="0"/>
              <a:buChar char="•"/>
            </a:pPr>
            <a:r>
              <a:rPr lang="en-US" dirty="0"/>
              <a:t>The study found that the average calorie count for the popular side dish was 287, nearly triple the recommended amount.</a:t>
            </a:r>
          </a:p>
          <a:p>
            <a:pPr marL="285750" indent="-285750">
              <a:buFont typeface="Arial" panose="020B0604020202020204" pitchFamily="34" charset="0"/>
              <a:buChar char="•"/>
            </a:pPr>
            <a:r>
              <a:rPr lang="en-US" dirty="0"/>
              <a:t>Most kids will eat what they are served. </a:t>
            </a:r>
          </a:p>
          <a:p>
            <a:pPr marL="285750" indent="-285750">
              <a:buFont typeface="Arial" panose="020B0604020202020204" pitchFamily="34" charset="0"/>
              <a:buChar char="•"/>
            </a:pPr>
            <a:endParaRPr lang="en-US" dirty="0"/>
          </a:p>
          <a:p>
            <a:r>
              <a:rPr lang="en-US" dirty="0"/>
              <a:t>(</a:t>
            </a:r>
            <a:r>
              <a:rPr lang="en-US" sz="1400" dirty="0"/>
              <a:t>Kids’ Menu Items Often Include Excess Calories; Experts Say Changes May Help to Curb Childhood Obesity by Dr. Lenard I. Lesser of UC San Francisco, Cameron Wright of RAND, Mary Story of Duke University, and Christina D. </a:t>
            </a:r>
            <a:r>
              <a:rPr lang="en-US" sz="1400" dirty="0" err="1"/>
              <a:t>Economos</a:t>
            </a:r>
            <a:r>
              <a:rPr lang="en-US" sz="1400" dirty="0"/>
              <a:t> of Tufts University)</a:t>
            </a:r>
          </a:p>
          <a:p>
            <a:endParaRPr lang="en-US" sz="1400" dirty="0"/>
          </a:p>
          <a:p>
            <a:endParaRPr lang="en-US" dirty="0"/>
          </a:p>
        </p:txBody>
      </p:sp>
    </p:spTree>
    <p:extLst>
      <p:ext uri="{BB962C8B-B14F-4D97-AF65-F5344CB8AC3E}">
        <p14:creationId xmlns:p14="http://schemas.microsoft.com/office/powerpoint/2010/main" val="56447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4A875FFC-D41F-42DF-8362-38B152170257}"/>
              </a:ext>
            </a:extLst>
          </p:cNvPr>
          <p:cNvSpPr>
            <a:spLocks noGrp="1"/>
          </p:cNvSpPr>
          <p:nvPr>
            <p:ph type="title"/>
          </p:nvPr>
        </p:nvSpPr>
        <p:spPr>
          <a:xfrm>
            <a:off x="1670898" y="-25464"/>
            <a:ext cx="6005903" cy="848376"/>
          </a:xfrm>
        </p:spPr>
        <p:txBody>
          <a:bodyPr>
            <a:normAutofit/>
          </a:bodyPr>
          <a:lstStyle/>
          <a:p>
            <a:pPr algn="l"/>
            <a:r>
              <a:rPr lang="en-US" dirty="0">
                <a:latin typeface="+mn-lt"/>
                <a:ea typeface="Roboto" panose="02000000000000000000" pitchFamily="2" charset="0"/>
              </a:rPr>
              <a:t>Manipulative Prices</a:t>
            </a:r>
          </a:p>
        </p:txBody>
      </p:sp>
      <p:sp>
        <p:nvSpPr>
          <p:cNvPr id="8" name="TextBox 7">
            <a:extLst>
              <a:ext uri="{FF2B5EF4-FFF2-40B4-BE49-F238E27FC236}">
                <a16:creationId xmlns:a16="http://schemas.microsoft.com/office/drawing/2014/main" id="{E750B11E-9CE7-4E1B-9B2B-43714395A37C}"/>
              </a:ext>
            </a:extLst>
          </p:cNvPr>
          <p:cNvSpPr txBox="1"/>
          <p:nvPr/>
        </p:nvSpPr>
        <p:spPr>
          <a:xfrm>
            <a:off x="766121" y="1450374"/>
            <a:ext cx="7550295" cy="4093428"/>
          </a:xfrm>
          <a:prstGeom prst="rect">
            <a:avLst/>
          </a:prstGeom>
          <a:noFill/>
        </p:spPr>
        <p:txBody>
          <a:bodyPr wrap="square">
            <a:spAutoFit/>
          </a:bodyPr>
          <a:lstStyle/>
          <a:p>
            <a:pPr marL="342900" indent="-342900">
              <a:buFont typeface="Arial" panose="020B0604020202020204" pitchFamily="34" charset="0"/>
              <a:buChar char="•"/>
            </a:pPr>
            <a:r>
              <a:rPr lang="en-US" sz="2000" dirty="0"/>
              <a:t>Make price tags as inconspicuous as possible.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Currency signs will remind people that they as spending money.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Many food establishments have adopted prices without any currency signs for example 15.00 or only the number.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Some research has proven that if you write out the amount in words, that your customers will spend more money.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Some prices are  more acceptable than others. For example, 9.95 is a friendlier price than 10.00.</a:t>
            </a:r>
            <a:endParaRPr lang="en-US" sz="1600" dirty="0"/>
          </a:p>
        </p:txBody>
      </p:sp>
    </p:spTree>
    <p:extLst>
      <p:ext uri="{BB962C8B-B14F-4D97-AF65-F5344CB8AC3E}">
        <p14:creationId xmlns:p14="http://schemas.microsoft.com/office/powerpoint/2010/main" val="2447854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2D3265BB-8F2B-4993-B78B-4768513C5FED}"/>
              </a:ext>
            </a:extLst>
          </p:cNvPr>
          <p:cNvSpPr>
            <a:spLocks noGrp="1"/>
          </p:cNvSpPr>
          <p:nvPr>
            <p:ph type="title"/>
          </p:nvPr>
        </p:nvSpPr>
        <p:spPr>
          <a:xfrm>
            <a:off x="1609351" y="-104596"/>
            <a:ext cx="5205023" cy="874753"/>
          </a:xfrm>
        </p:spPr>
        <p:txBody>
          <a:bodyPr>
            <a:normAutofit/>
          </a:bodyPr>
          <a:lstStyle/>
          <a:p>
            <a:pPr algn="l"/>
            <a:r>
              <a:rPr lang="en-US" dirty="0">
                <a:latin typeface="+mn-lt"/>
                <a:ea typeface="Roboto" panose="02000000000000000000" pitchFamily="2" charset="0"/>
              </a:rPr>
              <a:t>Expensive Decoys</a:t>
            </a:r>
          </a:p>
        </p:txBody>
      </p:sp>
      <p:sp>
        <p:nvSpPr>
          <p:cNvPr id="8" name="TextBox 7">
            <a:extLst>
              <a:ext uri="{FF2B5EF4-FFF2-40B4-BE49-F238E27FC236}">
                <a16:creationId xmlns:a16="http://schemas.microsoft.com/office/drawing/2014/main" id="{DCBCD204-2E3C-40F3-9C1B-73E34E6CE135}"/>
              </a:ext>
            </a:extLst>
          </p:cNvPr>
          <p:cNvSpPr txBox="1"/>
          <p:nvPr/>
        </p:nvSpPr>
        <p:spPr>
          <a:xfrm>
            <a:off x="475144" y="1124801"/>
            <a:ext cx="7841272" cy="5324535"/>
          </a:xfrm>
          <a:prstGeom prst="rect">
            <a:avLst/>
          </a:prstGeom>
          <a:noFill/>
        </p:spPr>
        <p:txBody>
          <a:bodyPr wrap="square">
            <a:spAutoFit/>
          </a:bodyPr>
          <a:lstStyle/>
          <a:p>
            <a:pPr marL="342900" indent="-342900">
              <a:buFont typeface="Arial" panose="020B0604020202020204" pitchFamily="34" charset="0"/>
              <a:buChar char="•"/>
            </a:pPr>
            <a:r>
              <a:rPr lang="en-US" sz="2000" dirty="0"/>
              <a:t>Perspective is everything on menus.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Include an incredibly expensive item near the top of the menu.</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This will make everything else seem reasonably priced.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is never expected that a customer will order the AED 319.00 lobster, but it sure makes the AED95 steak looks affordable?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Slightly more expensive items, but make sure that it still falls within the boundaries of what the customer is willing to pay, suggest the food is of higher quality.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This pricing structure can literally make customers feel more satisfied when they leave. For example, one study gave participants an AED 189 buffet or an AED 59 buffet. While the food was the same, the AED 189  buffet was rated as tastier.</a:t>
            </a:r>
            <a:endParaRPr lang="en-US" sz="1600" dirty="0"/>
          </a:p>
        </p:txBody>
      </p:sp>
    </p:spTree>
    <p:extLst>
      <p:ext uri="{BB962C8B-B14F-4D97-AF65-F5344CB8AC3E}">
        <p14:creationId xmlns:p14="http://schemas.microsoft.com/office/powerpoint/2010/main" val="2186718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3B7F5E2F-32A0-43F6-B833-CE2DFF02F3BF}"/>
              </a:ext>
            </a:extLst>
          </p:cNvPr>
          <p:cNvSpPr>
            <a:spLocks noGrp="1"/>
          </p:cNvSpPr>
          <p:nvPr>
            <p:ph type="title"/>
          </p:nvPr>
        </p:nvSpPr>
        <p:spPr>
          <a:xfrm>
            <a:off x="1706067" y="18497"/>
            <a:ext cx="7258421" cy="786764"/>
          </a:xfrm>
        </p:spPr>
        <p:txBody>
          <a:bodyPr>
            <a:noAutofit/>
          </a:bodyPr>
          <a:lstStyle/>
          <a:p>
            <a:pPr algn="l"/>
            <a:r>
              <a:rPr lang="en-US" sz="3600" dirty="0">
                <a:latin typeface="+mn-lt"/>
                <a:ea typeface="Roboto" panose="02000000000000000000" pitchFamily="2" charset="0"/>
              </a:rPr>
              <a:t>Things to Avoid When Writing a Menu</a:t>
            </a:r>
          </a:p>
        </p:txBody>
      </p:sp>
      <p:sp>
        <p:nvSpPr>
          <p:cNvPr id="8" name="TextBox 7">
            <a:extLst>
              <a:ext uri="{FF2B5EF4-FFF2-40B4-BE49-F238E27FC236}">
                <a16:creationId xmlns:a16="http://schemas.microsoft.com/office/drawing/2014/main" id="{F0555745-A9A6-44FF-865F-9866DF27E0D5}"/>
              </a:ext>
            </a:extLst>
          </p:cNvPr>
          <p:cNvSpPr txBox="1"/>
          <p:nvPr/>
        </p:nvSpPr>
        <p:spPr>
          <a:xfrm>
            <a:off x="747705" y="1488763"/>
            <a:ext cx="7632849" cy="5016758"/>
          </a:xfrm>
          <a:prstGeom prst="rect">
            <a:avLst/>
          </a:prstGeom>
          <a:noFill/>
        </p:spPr>
        <p:txBody>
          <a:bodyPr wrap="square">
            <a:spAutoFit/>
          </a:bodyPr>
          <a:lstStyle/>
          <a:p>
            <a:r>
              <a:rPr lang="en-US" sz="2000" b="1" dirty="0"/>
              <a:t>Clip Art</a:t>
            </a:r>
          </a:p>
          <a:p>
            <a:pPr marL="342900" indent="-342900">
              <a:buFont typeface="Arial" panose="020B0604020202020204" pitchFamily="34" charset="0"/>
              <a:buChar char="•"/>
            </a:pPr>
            <a:r>
              <a:rPr lang="en-US" sz="2000" dirty="0"/>
              <a:t>Clipart makes a menu look like it was done on a home computer. It lacks the polish of professional photographs or graphic designs featuring your restaurant’s logo. A graphic designer can help you design something that will make your restaurant menu stand out.</a:t>
            </a:r>
          </a:p>
          <a:p>
            <a:pPr marL="342900" indent="-342900">
              <a:buFont typeface="Arial" panose="020B0604020202020204" pitchFamily="34" charset="0"/>
              <a:buChar char="•"/>
            </a:pPr>
            <a:endParaRPr lang="en-US" sz="2000" dirty="0"/>
          </a:p>
          <a:p>
            <a:r>
              <a:rPr lang="en-US" sz="2000" b="1" dirty="0"/>
              <a:t>Too Much Technical Jargon</a:t>
            </a:r>
          </a:p>
          <a:p>
            <a:pPr marL="342900" indent="-342900">
              <a:buFont typeface="Arial" panose="020B0604020202020204" pitchFamily="34" charset="0"/>
              <a:buChar char="•"/>
            </a:pPr>
            <a:r>
              <a:rPr lang="en-US" sz="2000" dirty="0"/>
              <a:t>Consider your audience. A few well-placed terms like sauté or mole (pronounced MOL-lay), will add just enough flavor to your menu, without frustrating customers. </a:t>
            </a:r>
          </a:p>
          <a:p>
            <a:pPr marL="342900" indent="-342900">
              <a:buFont typeface="Arial" panose="020B0604020202020204" pitchFamily="34" charset="0"/>
              <a:buChar char="•"/>
            </a:pPr>
            <a:endParaRPr lang="en-US" sz="2000" dirty="0"/>
          </a:p>
          <a:p>
            <a:r>
              <a:rPr lang="en-US" sz="2000" b="1" dirty="0"/>
              <a:t>Itemized Menus</a:t>
            </a:r>
          </a:p>
          <a:p>
            <a:pPr marL="342900" indent="-342900">
              <a:buFont typeface="Arial" panose="020B0604020202020204" pitchFamily="34" charset="0"/>
              <a:buChar char="•"/>
            </a:pPr>
            <a:r>
              <a:rPr lang="en-US" sz="2000" dirty="0"/>
              <a:t>Avoid saying exactly how many pieces of food come in a dish. If you must cut back customers will notice and will feel cheated.</a:t>
            </a:r>
            <a:endParaRPr lang="en-US" sz="1600" dirty="0"/>
          </a:p>
        </p:txBody>
      </p:sp>
    </p:spTree>
    <p:extLst>
      <p:ext uri="{BB962C8B-B14F-4D97-AF65-F5344CB8AC3E}">
        <p14:creationId xmlns:p14="http://schemas.microsoft.com/office/powerpoint/2010/main" val="382862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CF6EFBF2-EB58-4BF5-900B-222653E14FD7}"/>
              </a:ext>
            </a:extLst>
          </p:cNvPr>
          <p:cNvSpPr>
            <a:spLocks noGrp="1"/>
          </p:cNvSpPr>
          <p:nvPr>
            <p:ph type="title"/>
          </p:nvPr>
        </p:nvSpPr>
        <p:spPr>
          <a:xfrm>
            <a:off x="1670900" y="53666"/>
            <a:ext cx="5133014" cy="741199"/>
          </a:xfrm>
        </p:spPr>
        <p:txBody>
          <a:bodyPr>
            <a:normAutofit/>
          </a:bodyPr>
          <a:lstStyle/>
          <a:p>
            <a:pPr algn="l"/>
            <a:r>
              <a:rPr lang="en-US" sz="4000" dirty="0">
                <a:latin typeface="+mn-lt"/>
                <a:ea typeface="Roboto" panose="02000000000000000000" pitchFamily="2" charset="0"/>
              </a:rPr>
              <a:t>Menu Disclaimers</a:t>
            </a:r>
          </a:p>
        </p:txBody>
      </p:sp>
      <p:sp>
        <p:nvSpPr>
          <p:cNvPr id="8" name="TextBox 7">
            <a:extLst>
              <a:ext uri="{FF2B5EF4-FFF2-40B4-BE49-F238E27FC236}">
                <a16:creationId xmlns:a16="http://schemas.microsoft.com/office/drawing/2014/main" id="{9806DA73-5A24-43FE-9241-566D9AD1B7F8}"/>
              </a:ext>
            </a:extLst>
          </p:cNvPr>
          <p:cNvSpPr txBox="1"/>
          <p:nvPr/>
        </p:nvSpPr>
        <p:spPr>
          <a:xfrm>
            <a:off x="756499" y="1496820"/>
            <a:ext cx="7559918" cy="5170646"/>
          </a:xfrm>
          <a:prstGeom prst="rect">
            <a:avLst/>
          </a:prstGeom>
          <a:noFill/>
        </p:spPr>
        <p:txBody>
          <a:bodyPr wrap="square">
            <a:spAutoFit/>
          </a:bodyPr>
          <a:lstStyle/>
          <a:p>
            <a:pPr marL="342900" indent="-342900">
              <a:buFont typeface="Arial" panose="020B0604020202020204" pitchFamily="34" charset="0"/>
              <a:buChar char="•"/>
            </a:pPr>
            <a:r>
              <a:rPr lang="en-US" sz="2400" dirty="0"/>
              <a:t>Most menus will have a disclaimer or two in fine print on the bottom.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Common disclaimers include “gratuity will be added to parties of six or more” or “two for one special not available for take out” or “Kids menu available only for those 12 and under.”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Don’t add crazy with the disclaimers.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Don’t list all the things the restaurant won’t do for customers.</a:t>
            </a:r>
          </a:p>
          <a:p>
            <a:endParaRPr lang="en-US" sz="2400" dirty="0"/>
          </a:p>
          <a:p>
            <a:endParaRPr lang="en-US" dirty="0"/>
          </a:p>
        </p:txBody>
      </p:sp>
    </p:spTree>
    <p:extLst>
      <p:ext uri="{BB962C8B-B14F-4D97-AF65-F5344CB8AC3E}">
        <p14:creationId xmlns:p14="http://schemas.microsoft.com/office/powerpoint/2010/main" val="3161938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37FCB5FE-B35C-4A0E-8478-FACA73E62300}"/>
              </a:ext>
            </a:extLst>
          </p:cNvPr>
          <p:cNvSpPr>
            <a:spLocks noGrp="1"/>
          </p:cNvSpPr>
          <p:nvPr>
            <p:ph type="title"/>
          </p:nvPr>
        </p:nvSpPr>
        <p:spPr>
          <a:xfrm>
            <a:off x="1636329" y="20257"/>
            <a:ext cx="6814975" cy="753240"/>
          </a:xfrm>
        </p:spPr>
        <p:txBody>
          <a:bodyPr>
            <a:normAutofit fontScale="90000"/>
          </a:bodyPr>
          <a:lstStyle/>
          <a:p>
            <a:pPr algn="l"/>
            <a:r>
              <a:rPr lang="en-US" dirty="0">
                <a:latin typeface="+mn-lt"/>
                <a:ea typeface="Roboto" panose="02000000000000000000" pitchFamily="2" charset="0"/>
              </a:rPr>
              <a:t>Final Assignment- A Reminder</a:t>
            </a:r>
          </a:p>
        </p:txBody>
      </p:sp>
      <p:sp>
        <p:nvSpPr>
          <p:cNvPr id="8" name="TextBox 7">
            <a:extLst>
              <a:ext uri="{FF2B5EF4-FFF2-40B4-BE49-F238E27FC236}">
                <a16:creationId xmlns:a16="http://schemas.microsoft.com/office/drawing/2014/main" id="{4783293D-FEE2-4FA3-AC1C-5B3F547D0044}"/>
              </a:ext>
            </a:extLst>
          </p:cNvPr>
          <p:cNvSpPr txBox="1"/>
          <p:nvPr/>
        </p:nvSpPr>
        <p:spPr>
          <a:xfrm>
            <a:off x="801059" y="1447277"/>
            <a:ext cx="7515357" cy="440120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333333"/>
                </a:solidFill>
                <a:effectLst/>
                <a:uLnTx/>
                <a:uFillTx/>
                <a:latin typeface="proxima-nova"/>
                <a:ea typeface="+mn-ea"/>
                <a:cs typeface="+mn-cs"/>
              </a:rPr>
              <a:t>A new restaurant is hiring you to create their menu.</a:t>
            </a: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333333"/>
                </a:solidFill>
                <a:effectLst/>
                <a:uLnTx/>
                <a:uFillTx/>
                <a:latin typeface="proxima-nova"/>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333333"/>
                </a:solidFill>
                <a:latin typeface="proxima-nova"/>
              </a:rPr>
              <a:t>Their theme is Traditional Emirati Food.</a:t>
            </a:r>
          </a:p>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333333"/>
              </a:solidFill>
              <a:latin typeface="proxima-nova"/>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333333"/>
                </a:solidFill>
                <a:latin typeface="proxima-nova"/>
              </a:rPr>
              <a:t>You must create the menu from scratch. (Starters, Main Courses, Desserts and Drinks)</a:t>
            </a:r>
          </a:p>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333333"/>
              </a:solidFill>
              <a:latin typeface="proxima-nova"/>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333333"/>
                </a:solidFill>
                <a:latin typeface="proxima-nova"/>
              </a:rPr>
              <a:t>The owner is not clued up with restaurant food prices but insist that the prices will be suitable for the average tourist.</a:t>
            </a:r>
          </a:p>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333333"/>
              </a:solidFill>
              <a:latin typeface="proxima-nova"/>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333333"/>
                </a:solidFill>
                <a:latin typeface="proxima-nova"/>
              </a:rPr>
              <a:t>You need to think about how many food items, food items that will represent Emirati food, (Food fusions can be used, but the theme must be clearly identified when looking at the menu) cost, the design of the menu and what menu type will be most suitable for this restaurant.</a:t>
            </a:r>
            <a:endParaRPr kumimoji="0" lang="en-US" sz="2000" b="0" i="0" u="none" strike="noStrike" kern="1200" cap="none" spc="0" normalizeH="0" baseline="0" noProof="0" dirty="0">
              <a:ln>
                <a:noFill/>
              </a:ln>
              <a:solidFill>
                <a:srgbClr val="333333"/>
              </a:solidFill>
              <a:effectLst/>
              <a:uLnTx/>
              <a:uFillTx/>
              <a:latin typeface="proxima-nova"/>
              <a:ea typeface="+mn-ea"/>
              <a:cs typeface="+mn-cs"/>
            </a:endParaRPr>
          </a:p>
        </p:txBody>
      </p:sp>
    </p:spTree>
    <p:extLst>
      <p:ext uri="{BB962C8B-B14F-4D97-AF65-F5344CB8AC3E}">
        <p14:creationId xmlns:p14="http://schemas.microsoft.com/office/powerpoint/2010/main" val="325307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Rectangle 5">
            <a:extLst>
              <a:ext uri="{FF2B5EF4-FFF2-40B4-BE49-F238E27FC236}">
                <a16:creationId xmlns:a16="http://schemas.microsoft.com/office/drawing/2014/main" id="{3B4355C5-BAAD-49CC-B14F-279AAB0A5EA6}"/>
              </a:ext>
            </a:extLst>
          </p:cNvPr>
          <p:cNvSpPr/>
          <p:nvPr/>
        </p:nvSpPr>
        <p:spPr>
          <a:xfrm>
            <a:off x="743522" y="2983561"/>
            <a:ext cx="7434215" cy="769441"/>
          </a:xfrm>
          <a:prstGeom prst="rect">
            <a:avLst/>
          </a:prstGeom>
        </p:spPr>
        <p:txBody>
          <a:bodyPr wrap="none">
            <a:spAutoFit/>
          </a:bodyPr>
          <a:lstStyle/>
          <a:p>
            <a:pPr fontAlgn="base"/>
            <a:r>
              <a:rPr lang="en-US" sz="4400" dirty="0"/>
              <a:t>Construction of a Menu (Part 2)</a:t>
            </a:r>
          </a:p>
        </p:txBody>
      </p:sp>
    </p:spTree>
    <p:extLst>
      <p:ext uri="{BB962C8B-B14F-4D97-AF65-F5344CB8AC3E}">
        <p14:creationId xmlns:p14="http://schemas.microsoft.com/office/powerpoint/2010/main" val="3945811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30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7CF41FFF-886A-436A-9B9D-0A54F5973585}"/>
              </a:ext>
            </a:extLst>
          </p:cNvPr>
          <p:cNvSpPr>
            <a:spLocks noGrp="1"/>
          </p:cNvSpPr>
          <p:nvPr>
            <p:ph type="title"/>
          </p:nvPr>
        </p:nvSpPr>
        <p:spPr>
          <a:xfrm>
            <a:off x="1671499" y="81802"/>
            <a:ext cx="5970133" cy="607583"/>
          </a:xfrm>
        </p:spPr>
        <p:txBody>
          <a:bodyPr>
            <a:normAutofit fontScale="90000"/>
          </a:bodyPr>
          <a:lstStyle/>
          <a:p>
            <a:pPr algn="l"/>
            <a:r>
              <a:rPr lang="en-US" dirty="0">
                <a:latin typeface="+mn-lt"/>
                <a:ea typeface="Roboto" panose="02000000000000000000" pitchFamily="2" charset="0"/>
              </a:rPr>
              <a:t>Final Assignment</a:t>
            </a:r>
          </a:p>
        </p:txBody>
      </p:sp>
      <p:pic>
        <p:nvPicPr>
          <p:cNvPr id="8" name="Picture 4" descr="Haute Secrets Dubai: Al Fanar Restaurant and Cafe">
            <a:extLst>
              <a:ext uri="{FF2B5EF4-FFF2-40B4-BE49-F238E27FC236}">
                <a16:creationId xmlns:a16="http://schemas.microsoft.com/office/drawing/2014/main" id="{55A28A27-2592-4AC3-AECB-F4F2EBA4B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908" y="1124744"/>
            <a:ext cx="7431314" cy="520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347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31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0336ECDA-A49D-4D89-84EE-656125EEDDE5}"/>
              </a:ext>
            </a:extLst>
          </p:cNvPr>
          <p:cNvSpPr>
            <a:spLocks noGrp="1"/>
          </p:cNvSpPr>
          <p:nvPr>
            <p:ph type="title"/>
          </p:nvPr>
        </p:nvSpPr>
        <p:spPr>
          <a:xfrm>
            <a:off x="1706670" y="105303"/>
            <a:ext cx="5708476" cy="576931"/>
          </a:xfrm>
        </p:spPr>
        <p:txBody>
          <a:bodyPr>
            <a:normAutofit fontScale="90000"/>
          </a:bodyPr>
          <a:lstStyle/>
          <a:p>
            <a:pPr algn="l"/>
            <a:r>
              <a:rPr lang="en-US" dirty="0">
                <a:latin typeface="+mn-lt"/>
                <a:ea typeface="Roboto" panose="02000000000000000000" pitchFamily="2" charset="0"/>
              </a:rPr>
              <a:t>Conclusion</a:t>
            </a:r>
          </a:p>
        </p:txBody>
      </p:sp>
      <p:sp>
        <p:nvSpPr>
          <p:cNvPr id="8" name="TextBox 7">
            <a:extLst>
              <a:ext uri="{FF2B5EF4-FFF2-40B4-BE49-F238E27FC236}">
                <a16:creationId xmlns:a16="http://schemas.microsoft.com/office/drawing/2014/main" id="{A3D684AA-EE81-4E23-AB00-28141C529488}"/>
              </a:ext>
            </a:extLst>
          </p:cNvPr>
          <p:cNvSpPr txBox="1"/>
          <p:nvPr/>
        </p:nvSpPr>
        <p:spPr>
          <a:xfrm>
            <a:off x="800669" y="1463421"/>
            <a:ext cx="7587755" cy="5447645"/>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descriptions of food items should describe exactly what the customer will get to eat.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Learn the tricks of the trade to improve your restaurant sales.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 the next session, the student will learn about menu costing, price matrix and additional requirements in a menu.</a:t>
            </a:r>
          </a:p>
          <a:p>
            <a:pPr marL="285750" indent="-285750">
              <a:buFont typeface="Arial" panose="020B0604020202020204" pitchFamily="34" charset="0"/>
              <a:buChar char="•"/>
            </a:pPr>
            <a:endParaRPr lang="en-US" sz="2400" dirty="0"/>
          </a:p>
          <a:p>
            <a:r>
              <a:rPr lang="en-US" sz="2400" dirty="0"/>
              <a:t>                                     </a:t>
            </a:r>
          </a:p>
          <a:p>
            <a:pPr algn="ctr"/>
            <a:r>
              <a:rPr lang="en-US" sz="2400" dirty="0"/>
              <a:t>Thank you for attending the session!</a:t>
            </a:r>
          </a:p>
          <a:p>
            <a:pPr marL="285750" indent="-285750">
              <a:buFont typeface="Arial" panose="020B0604020202020204" pitchFamily="34" charset="0"/>
              <a:buChar char="•"/>
            </a:pPr>
            <a:endParaRPr lang="en-US" sz="2400" dirty="0"/>
          </a:p>
          <a:p>
            <a:r>
              <a:rPr lang="en-US" dirty="0"/>
              <a:t>                                                           </a:t>
            </a:r>
          </a:p>
          <a:p>
            <a:endParaRPr lang="en-US" dirty="0"/>
          </a:p>
        </p:txBody>
      </p:sp>
    </p:spTree>
    <p:extLst>
      <p:ext uri="{BB962C8B-B14F-4D97-AF65-F5344CB8AC3E}">
        <p14:creationId xmlns:p14="http://schemas.microsoft.com/office/powerpoint/2010/main" val="421577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A0EB994-9FF2-4AA3-A34B-FEA34C8E9F21}"/>
              </a:ext>
            </a:extLst>
          </p:cNvPr>
          <p:cNvSpPr>
            <a:spLocks noGrp="1"/>
          </p:cNvSpPr>
          <p:nvPr>
            <p:ph type="title"/>
          </p:nvPr>
        </p:nvSpPr>
        <p:spPr>
          <a:xfrm>
            <a:off x="1679691" y="-87011"/>
            <a:ext cx="7596194" cy="957450"/>
          </a:xfrm>
        </p:spPr>
        <p:txBody>
          <a:bodyPr>
            <a:normAutofit/>
          </a:bodyPr>
          <a:lstStyle/>
          <a:p>
            <a:pPr algn="l"/>
            <a:r>
              <a:rPr lang="en-US" dirty="0">
                <a:latin typeface="+mn-lt"/>
                <a:ea typeface="Roboto" panose="02000000000000000000" pitchFamily="2" charset="0"/>
              </a:rPr>
              <a:t>Guidelines for Menu Planning</a:t>
            </a:r>
          </a:p>
        </p:txBody>
      </p:sp>
      <p:sp>
        <p:nvSpPr>
          <p:cNvPr id="8" name="TextBox 7">
            <a:extLst>
              <a:ext uri="{FF2B5EF4-FFF2-40B4-BE49-F238E27FC236}">
                <a16:creationId xmlns:a16="http://schemas.microsoft.com/office/drawing/2014/main" id="{5D22B1D4-A5F4-41CF-AC9A-FAA6AEDA3684}"/>
              </a:ext>
            </a:extLst>
          </p:cNvPr>
          <p:cNvSpPr txBox="1"/>
          <p:nvPr/>
        </p:nvSpPr>
        <p:spPr>
          <a:xfrm>
            <a:off x="782889" y="1456960"/>
            <a:ext cx="7596194" cy="504753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sng" strike="noStrike" kern="1200" cap="none" spc="0" normalizeH="0" baseline="0" noProof="0" dirty="0">
                <a:ln>
                  <a:noFill/>
                </a:ln>
                <a:solidFill>
                  <a:prstClr val="black"/>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ideal restaurant menu</a:t>
            </a:r>
            <a:r>
              <a:rPr kumimoji="0" lang="en-US" sz="2000" b="0" i="0" u="none" strike="noStrike" kern="1200" cap="none" spc="0" normalizeH="0" baseline="0" noProof="0" dirty="0">
                <a:ln>
                  <a:noFill/>
                </a:ln>
                <a:solidFill>
                  <a:prstClr val="black"/>
                </a:solidFill>
                <a:effectLst/>
                <a:uLnTx/>
                <a:uFillTx/>
                <a:latin typeface="Calibri"/>
                <a:ea typeface="+mn-ea"/>
                <a:cs typeface="+mn-cs"/>
              </a:rPr>
              <a:t> offers a balance of unique dishes and old favorites.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a:endParaRPr>
          </a:p>
          <a:p>
            <a:pPr lvl="1">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Consider the Hummus.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800100" lvl="1" indent="-3429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mn-ea"/>
                <a:cs typeface="+mn-cs"/>
              </a:rPr>
              <a:t>You can offer it in classic form—plain, or you can add different flavors.</a:t>
            </a:r>
          </a:p>
          <a:p>
            <a:pPr marL="800100" lvl="1" indent="-342900">
              <a:buFont typeface="Arial" panose="020B0604020202020204" pitchFamily="34" charset="0"/>
              <a:buChar char="•"/>
              <a:defRPr/>
            </a:pPr>
            <a:endParaRPr lang="en-US" dirty="0">
              <a:solidFill>
                <a:prstClr val="black"/>
              </a:solidFill>
              <a:latin typeface="Calibri"/>
            </a:endParaRPr>
          </a:p>
          <a:p>
            <a:pPr marL="800100" lvl="1" indent="-3429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mn-ea"/>
                <a:cs typeface="+mn-cs"/>
              </a:rPr>
              <a:t>You can also offer a unique version, one that fits with your restaurant theme, such as a Ginger Beetroot Hummus.</a:t>
            </a:r>
          </a:p>
          <a:p>
            <a:pPr marL="800100" lvl="1" indent="-342900">
              <a:buFont typeface="Arial" panose="020B0604020202020204" pitchFamily="34" charset="0"/>
              <a:buChar char="•"/>
              <a:defRPr/>
            </a:pP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800100" lvl="1" indent="-3429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mn-ea"/>
                <a:cs typeface="+mn-cs"/>
              </a:rPr>
              <a:t>But how you present your dishes in print can be just as important as what your server delivers to your customers' tables. </a:t>
            </a:r>
          </a:p>
          <a:p>
            <a:pPr marL="800100" lvl="1" indent="-342900">
              <a:buFont typeface="Arial" panose="020B0604020202020204" pitchFamily="34" charset="0"/>
              <a:buChar char="•"/>
              <a:defRPr/>
            </a:pPr>
            <a:endParaRPr lang="en-US" dirty="0">
              <a:solidFill>
                <a:prstClr val="black"/>
              </a:solidFill>
              <a:latin typeface="Calibri"/>
            </a:endParaRPr>
          </a:p>
          <a:p>
            <a:pPr marL="800100" lvl="1" indent="-3429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mn-ea"/>
                <a:cs typeface="+mn-cs"/>
              </a:rPr>
              <a:t>They must find that great dish on your menu before they can enjoy it. </a:t>
            </a:r>
          </a:p>
          <a:p>
            <a:pPr marL="800100" lvl="1" indent="-342900">
              <a:buFont typeface="Arial" panose="020B0604020202020204" pitchFamily="34" charset="0"/>
              <a:buChar char="•"/>
              <a:defRPr/>
            </a:pPr>
            <a:endParaRPr lang="en-US" dirty="0">
              <a:solidFill>
                <a:prstClr val="black"/>
              </a:solidFill>
              <a:latin typeface="Calibri"/>
            </a:endParaRPr>
          </a:p>
          <a:p>
            <a:pPr marL="800100" lvl="1" indent="-3429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mn-ea"/>
                <a:cs typeface="+mn-cs"/>
              </a:rPr>
              <a:t>A great restaurants menu isn't just a list of dishes you offer. It should be a sales tool.</a:t>
            </a:r>
            <a:endParaRPr lang="en-US" sz="2000" dirty="0"/>
          </a:p>
        </p:txBody>
      </p:sp>
    </p:spTree>
    <p:extLst>
      <p:ext uri="{BB962C8B-B14F-4D97-AF65-F5344CB8AC3E}">
        <p14:creationId xmlns:p14="http://schemas.microsoft.com/office/powerpoint/2010/main" val="30432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8E0DEBBA-BA17-4B39-BC5B-956677C49701}"/>
              </a:ext>
            </a:extLst>
          </p:cNvPr>
          <p:cNvSpPr>
            <a:spLocks noGrp="1"/>
          </p:cNvSpPr>
          <p:nvPr>
            <p:ph type="title"/>
          </p:nvPr>
        </p:nvSpPr>
        <p:spPr>
          <a:xfrm>
            <a:off x="1706074" y="27260"/>
            <a:ext cx="6187220" cy="716184"/>
          </a:xfrm>
        </p:spPr>
        <p:txBody>
          <a:bodyPr>
            <a:normAutofit fontScale="90000"/>
          </a:bodyPr>
          <a:lstStyle/>
          <a:p>
            <a:pPr algn="l"/>
            <a:r>
              <a:rPr lang="en-US" dirty="0">
                <a:latin typeface="+mn-lt"/>
                <a:ea typeface="Roboto" panose="02000000000000000000" pitchFamily="2" charset="0"/>
              </a:rPr>
              <a:t>Planning a good menu</a:t>
            </a:r>
          </a:p>
        </p:txBody>
      </p:sp>
      <p:pic>
        <p:nvPicPr>
          <p:cNvPr id="8" name="Picture 7">
            <a:extLst>
              <a:ext uri="{FF2B5EF4-FFF2-40B4-BE49-F238E27FC236}">
                <a16:creationId xmlns:a16="http://schemas.microsoft.com/office/drawing/2014/main" id="{25784520-AFF9-4B9D-A1F6-075913644286}"/>
              </a:ext>
            </a:extLst>
          </p:cNvPr>
          <p:cNvPicPr>
            <a:picLocks noChangeAspect="1"/>
          </p:cNvPicPr>
          <p:nvPr/>
        </p:nvPicPr>
        <p:blipFill>
          <a:blip r:embed="rId4"/>
          <a:stretch>
            <a:fillRect/>
          </a:stretch>
        </p:blipFill>
        <p:spPr>
          <a:xfrm>
            <a:off x="856663" y="1551338"/>
            <a:ext cx="3891560" cy="4475294"/>
          </a:xfrm>
          <a:prstGeom prst="rect">
            <a:avLst/>
          </a:prstGeom>
        </p:spPr>
      </p:pic>
      <p:pic>
        <p:nvPicPr>
          <p:cNvPr id="10" name="Picture 2" descr="How to Make Hummus + 4 Easy Hummus Recipes • A Sweet Pea Chef">
            <a:extLst>
              <a:ext uri="{FF2B5EF4-FFF2-40B4-BE49-F238E27FC236}">
                <a16:creationId xmlns:a16="http://schemas.microsoft.com/office/drawing/2014/main" id="{112FF735-5C2F-41EA-A1B6-9423D1804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584838"/>
            <a:ext cx="3860386" cy="386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17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85BB79AE-173B-4578-996C-279F5EA95A0B}"/>
              </a:ext>
            </a:extLst>
          </p:cNvPr>
          <p:cNvSpPr>
            <a:spLocks noGrp="1"/>
          </p:cNvSpPr>
          <p:nvPr>
            <p:ph type="title"/>
          </p:nvPr>
        </p:nvSpPr>
        <p:spPr>
          <a:xfrm>
            <a:off x="1732452" y="-19955"/>
            <a:ext cx="7437264" cy="869243"/>
          </a:xfrm>
        </p:spPr>
        <p:txBody>
          <a:bodyPr>
            <a:normAutofit/>
          </a:bodyPr>
          <a:lstStyle/>
          <a:p>
            <a:pPr algn="l"/>
            <a:r>
              <a:rPr lang="en-US" dirty="0">
                <a:latin typeface="+mn-lt"/>
                <a:ea typeface="Roboto" panose="02000000000000000000" pitchFamily="2" charset="0"/>
              </a:rPr>
              <a:t>The Importance of a Menu</a:t>
            </a:r>
          </a:p>
        </p:txBody>
      </p:sp>
      <p:sp>
        <p:nvSpPr>
          <p:cNvPr id="8" name="TextBox 7">
            <a:extLst>
              <a:ext uri="{FF2B5EF4-FFF2-40B4-BE49-F238E27FC236}">
                <a16:creationId xmlns:a16="http://schemas.microsoft.com/office/drawing/2014/main" id="{E739AF3E-F831-4317-A098-354DC5BC3F61}"/>
              </a:ext>
            </a:extLst>
          </p:cNvPr>
          <p:cNvSpPr txBox="1"/>
          <p:nvPr/>
        </p:nvSpPr>
        <p:spPr>
          <a:xfrm>
            <a:off x="782880" y="1457922"/>
            <a:ext cx="7632849" cy="4093428"/>
          </a:xfrm>
          <a:prstGeom prst="rect">
            <a:avLst/>
          </a:prstGeom>
          <a:noFill/>
        </p:spPr>
        <p:txBody>
          <a:bodyPr wrap="square">
            <a:spAutoFit/>
          </a:bodyPr>
          <a:lstStyle/>
          <a:p>
            <a:pPr marL="342900" indent="-342900">
              <a:buFont typeface="Arial" panose="020B0604020202020204" pitchFamily="34" charset="0"/>
              <a:buChar char="•"/>
            </a:pPr>
            <a:r>
              <a:rPr lang="en-US" sz="2000" dirty="0"/>
              <a:t>A menu is a vital </a:t>
            </a:r>
            <a:r>
              <a:rPr lang="en-US" sz="2000" dirty="0">
                <a:solidFill>
                  <a:srgbClr val="FF0000"/>
                </a:solidFill>
              </a:rPr>
              <a:t>marketing</a:t>
            </a:r>
            <a:r>
              <a:rPr lang="en-US" sz="2000" dirty="0"/>
              <a:t> tool (Cousins et al., 2011).</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An </a:t>
            </a:r>
            <a:r>
              <a:rPr lang="en-US" sz="2000" dirty="0">
                <a:solidFill>
                  <a:srgbClr val="FF0000"/>
                </a:solidFill>
              </a:rPr>
              <a:t>advertisement</a:t>
            </a:r>
            <a:r>
              <a:rPr lang="en-US" sz="2000" dirty="0"/>
              <a:t> for a restaurant (Gillespie, 2001).</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 major factor in </a:t>
            </a:r>
            <a:r>
              <a:rPr lang="en-US" sz="2000" dirty="0">
                <a:solidFill>
                  <a:srgbClr val="FF0000"/>
                </a:solidFill>
              </a:rPr>
              <a:t>influencing </a:t>
            </a:r>
            <a:r>
              <a:rPr lang="en-US" sz="2000" dirty="0"/>
              <a:t>a customer’s first impressions of a restaurant and raising his or her expectations about its F&amp;B offer(</a:t>
            </a:r>
            <a:r>
              <a:rPr lang="en-US" sz="2000" dirty="0" err="1"/>
              <a:t>Antun</a:t>
            </a:r>
            <a:r>
              <a:rPr lang="en-US" sz="2000" dirty="0"/>
              <a:t> and Gustafson, 2005).</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 menu refers to the way in which a restaurant </a:t>
            </a:r>
            <a:r>
              <a:rPr lang="en-US" sz="2000" dirty="0">
                <a:solidFill>
                  <a:srgbClr val="FF0000"/>
                </a:solidFill>
              </a:rPr>
              <a:t>communicates</a:t>
            </a:r>
            <a:r>
              <a:rPr lang="en-US" sz="2000" dirty="0"/>
              <a:t> its offerings to customers and menu design should facilitate this communication (</a:t>
            </a:r>
            <a:r>
              <a:rPr lang="en-US" sz="2000" dirty="0" err="1"/>
              <a:t>Ozdemir</a:t>
            </a:r>
            <a:r>
              <a:rPr lang="en-US" sz="2000" dirty="0"/>
              <a:t> and </a:t>
            </a:r>
            <a:r>
              <a:rPr lang="en-US" sz="2000" dirty="0" err="1"/>
              <a:t>Caliskan</a:t>
            </a:r>
            <a:r>
              <a:rPr lang="en-US" sz="2000" dirty="0"/>
              <a:t>, 2015).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 menu </a:t>
            </a:r>
            <a:r>
              <a:rPr lang="en-US" sz="2000" dirty="0">
                <a:solidFill>
                  <a:srgbClr val="FF0000"/>
                </a:solidFill>
              </a:rPr>
              <a:t>reflects</a:t>
            </a:r>
            <a:r>
              <a:rPr lang="en-US" sz="2000" dirty="0"/>
              <a:t> the restaurants personality (Hence et al. 2016).</a:t>
            </a:r>
          </a:p>
        </p:txBody>
      </p:sp>
    </p:spTree>
    <p:extLst>
      <p:ext uri="{BB962C8B-B14F-4D97-AF65-F5344CB8AC3E}">
        <p14:creationId xmlns:p14="http://schemas.microsoft.com/office/powerpoint/2010/main" val="299455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A7E71555-3DC2-4619-A038-8E7EBBBAECAF}"/>
              </a:ext>
            </a:extLst>
          </p:cNvPr>
          <p:cNvSpPr>
            <a:spLocks noGrp="1"/>
          </p:cNvSpPr>
          <p:nvPr>
            <p:ph type="title"/>
          </p:nvPr>
        </p:nvSpPr>
        <p:spPr>
          <a:xfrm>
            <a:off x="1679696" y="-11163"/>
            <a:ext cx="5844297" cy="862121"/>
          </a:xfrm>
        </p:spPr>
        <p:txBody>
          <a:bodyPr>
            <a:normAutofit/>
          </a:bodyPr>
          <a:lstStyle/>
          <a:p>
            <a:pPr algn="l"/>
            <a:r>
              <a:rPr lang="en-US" sz="4000" dirty="0">
                <a:latin typeface="+mn-lt"/>
                <a:ea typeface="Roboto" panose="02000000000000000000" pitchFamily="2" charset="0"/>
              </a:rPr>
              <a:t>Menu Mistakes</a:t>
            </a:r>
          </a:p>
        </p:txBody>
      </p:sp>
      <p:pic>
        <p:nvPicPr>
          <p:cNvPr id="8" name="Picture 7">
            <a:extLst>
              <a:ext uri="{FF2B5EF4-FFF2-40B4-BE49-F238E27FC236}">
                <a16:creationId xmlns:a16="http://schemas.microsoft.com/office/drawing/2014/main" id="{C539DCB4-D7A4-4507-8FB3-0876065CAC28}"/>
              </a:ext>
            </a:extLst>
          </p:cNvPr>
          <p:cNvPicPr>
            <a:picLocks noChangeAspect="1"/>
          </p:cNvPicPr>
          <p:nvPr/>
        </p:nvPicPr>
        <p:blipFill>
          <a:blip r:embed="rId4"/>
          <a:stretch>
            <a:fillRect/>
          </a:stretch>
        </p:blipFill>
        <p:spPr>
          <a:xfrm>
            <a:off x="539552" y="962230"/>
            <a:ext cx="8244590" cy="5329017"/>
          </a:xfrm>
          <a:prstGeom prst="rect">
            <a:avLst/>
          </a:prstGeom>
        </p:spPr>
      </p:pic>
    </p:spTree>
    <p:extLst>
      <p:ext uri="{BB962C8B-B14F-4D97-AF65-F5344CB8AC3E}">
        <p14:creationId xmlns:p14="http://schemas.microsoft.com/office/powerpoint/2010/main" val="264762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4AF078A8-59F0-4CE0-827C-1A29F8304456}"/>
              </a:ext>
            </a:extLst>
          </p:cNvPr>
          <p:cNvSpPr>
            <a:spLocks noGrp="1"/>
          </p:cNvSpPr>
          <p:nvPr>
            <p:ph type="title"/>
          </p:nvPr>
        </p:nvSpPr>
        <p:spPr>
          <a:xfrm>
            <a:off x="1662111" y="24008"/>
            <a:ext cx="5214146" cy="790112"/>
          </a:xfrm>
        </p:spPr>
        <p:txBody>
          <a:bodyPr>
            <a:normAutofit/>
          </a:bodyPr>
          <a:lstStyle/>
          <a:p>
            <a:pPr algn="l"/>
            <a:r>
              <a:rPr lang="en-US" sz="4000" dirty="0">
                <a:latin typeface="+mn-lt"/>
                <a:ea typeface="Roboto" panose="02000000000000000000" pitchFamily="2" charset="0"/>
              </a:rPr>
              <a:t>Menu Mistakes</a:t>
            </a:r>
          </a:p>
        </p:txBody>
      </p:sp>
      <p:pic>
        <p:nvPicPr>
          <p:cNvPr id="8" name="Picture 7">
            <a:extLst>
              <a:ext uri="{FF2B5EF4-FFF2-40B4-BE49-F238E27FC236}">
                <a16:creationId xmlns:a16="http://schemas.microsoft.com/office/drawing/2014/main" id="{2E0C3AA1-DF16-4F37-8C5B-C76A005F3DE8}"/>
              </a:ext>
            </a:extLst>
          </p:cNvPr>
          <p:cNvPicPr>
            <a:picLocks noChangeAspect="1"/>
          </p:cNvPicPr>
          <p:nvPr/>
        </p:nvPicPr>
        <p:blipFill>
          <a:blip r:embed="rId4"/>
          <a:stretch>
            <a:fillRect/>
          </a:stretch>
        </p:blipFill>
        <p:spPr>
          <a:xfrm>
            <a:off x="1017977" y="1484784"/>
            <a:ext cx="7108045" cy="4608512"/>
          </a:xfrm>
          <a:prstGeom prst="rect">
            <a:avLst/>
          </a:prstGeom>
        </p:spPr>
      </p:pic>
    </p:spTree>
    <p:extLst>
      <p:ext uri="{BB962C8B-B14F-4D97-AF65-F5344CB8AC3E}">
        <p14:creationId xmlns:p14="http://schemas.microsoft.com/office/powerpoint/2010/main" val="82625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156459FE-9E38-4B52-A829-F4A7AF1A6F77}"/>
              </a:ext>
            </a:extLst>
          </p:cNvPr>
          <p:cNvSpPr>
            <a:spLocks noGrp="1"/>
          </p:cNvSpPr>
          <p:nvPr>
            <p:ph type="title"/>
          </p:nvPr>
        </p:nvSpPr>
        <p:spPr>
          <a:xfrm>
            <a:off x="1679696" y="-11163"/>
            <a:ext cx="4916985" cy="851659"/>
          </a:xfrm>
        </p:spPr>
        <p:txBody>
          <a:bodyPr>
            <a:normAutofit/>
          </a:bodyPr>
          <a:lstStyle/>
          <a:p>
            <a:pPr algn="l"/>
            <a:r>
              <a:rPr lang="en-US" sz="4000" dirty="0">
                <a:latin typeface="+mn-lt"/>
                <a:ea typeface="Roboto" panose="02000000000000000000" pitchFamily="2" charset="0"/>
              </a:rPr>
              <a:t>Menu Mistakes</a:t>
            </a:r>
          </a:p>
        </p:txBody>
      </p:sp>
      <p:pic>
        <p:nvPicPr>
          <p:cNvPr id="8" name="Picture 7">
            <a:extLst>
              <a:ext uri="{FF2B5EF4-FFF2-40B4-BE49-F238E27FC236}">
                <a16:creationId xmlns:a16="http://schemas.microsoft.com/office/drawing/2014/main" id="{EA6D5178-7A59-42E1-8F5A-BBB7F02EF9C1}"/>
              </a:ext>
            </a:extLst>
          </p:cNvPr>
          <p:cNvPicPr>
            <a:picLocks noChangeAspect="1"/>
          </p:cNvPicPr>
          <p:nvPr/>
        </p:nvPicPr>
        <p:blipFill>
          <a:blip r:embed="rId4"/>
          <a:stretch>
            <a:fillRect/>
          </a:stretch>
        </p:blipFill>
        <p:spPr>
          <a:xfrm>
            <a:off x="835787" y="1535416"/>
            <a:ext cx="3583921" cy="2469648"/>
          </a:xfrm>
          <a:prstGeom prst="rect">
            <a:avLst/>
          </a:prstGeom>
        </p:spPr>
      </p:pic>
      <p:pic>
        <p:nvPicPr>
          <p:cNvPr id="10" name="Picture 9">
            <a:extLst>
              <a:ext uri="{FF2B5EF4-FFF2-40B4-BE49-F238E27FC236}">
                <a16:creationId xmlns:a16="http://schemas.microsoft.com/office/drawing/2014/main" id="{C77A893D-B476-4063-B303-68CDF1D5B2D4}"/>
              </a:ext>
            </a:extLst>
          </p:cNvPr>
          <p:cNvPicPr>
            <a:picLocks noChangeAspect="1"/>
          </p:cNvPicPr>
          <p:nvPr/>
        </p:nvPicPr>
        <p:blipFill>
          <a:blip r:embed="rId5"/>
          <a:stretch>
            <a:fillRect/>
          </a:stretch>
        </p:blipFill>
        <p:spPr>
          <a:xfrm>
            <a:off x="4741325" y="1916832"/>
            <a:ext cx="3596457" cy="4361522"/>
          </a:xfrm>
          <a:prstGeom prst="rect">
            <a:avLst/>
          </a:prstGeom>
        </p:spPr>
      </p:pic>
    </p:spTree>
    <p:extLst>
      <p:ext uri="{BB962C8B-B14F-4D97-AF65-F5344CB8AC3E}">
        <p14:creationId xmlns:p14="http://schemas.microsoft.com/office/powerpoint/2010/main" val="2839513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12193</TotalTime>
  <Words>2610</Words>
  <Application>Microsoft Office PowerPoint</Application>
  <PresentationFormat>On-screen Show (4:3)</PresentationFormat>
  <Paragraphs>312</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Apple Chancery</vt:lpstr>
      <vt:lpstr>Arial</vt:lpstr>
      <vt:lpstr>Arial Black</vt:lpstr>
      <vt:lpstr>Calibri</vt:lpstr>
      <vt:lpstr>Century</vt:lpstr>
      <vt:lpstr>charter</vt:lpstr>
      <vt:lpstr>proxima-nova</vt:lpstr>
      <vt:lpstr>Times New Roman</vt:lpstr>
      <vt:lpstr>Office Theme</vt:lpstr>
      <vt:lpstr>PowerPoint Presentation</vt:lpstr>
      <vt:lpstr>Learning Outcomes</vt:lpstr>
      <vt:lpstr>PowerPoint Presentation</vt:lpstr>
      <vt:lpstr>Guidelines for Menu Planning</vt:lpstr>
      <vt:lpstr>Planning a good menu</vt:lpstr>
      <vt:lpstr>The Importance of a Menu</vt:lpstr>
      <vt:lpstr>Menu Mistakes</vt:lpstr>
      <vt:lpstr>Menu Mistakes</vt:lpstr>
      <vt:lpstr>Menu Mistakes</vt:lpstr>
      <vt:lpstr>Menu Mistakes</vt:lpstr>
      <vt:lpstr>Check out the Competition</vt:lpstr>
      <vt:lpstr>Menu Should be a Manageable Size</vt:lpstr>
      <vt:lpstr>Menu Descriptions</vt:lpstr>
      <vt:lpstr>Menu Descriptions (Continued)</vt:lpstr>
      <vt:lpstr>Important Factors (Menu Descriptions)</vt:lpstr>
      <vt:lpstr>Menu Descriptions</vt:lpstr>
      <vt:lpstr>Menu Descriptions</vt:lpstr>
      <vt:lpstr>Menu Satisfaction</vt:lpstr>
      <vt:lpstr>Signature Dish</vt:lpstr>
      <vt:lpstr>Designing the menu</vt:lpstr>
      <vt:lpstr>Designing the menu</vt:lpstr>
      <vt:lpstr>Designing the menu (Continued)</vt:lpstr>
      <vt:lpstr>Designing the menu (Continued)</vt:lpstr>
      <vt:lpstr>Kids Sections on Menus</vt:lpstr>
      <vt:lpstr>Manipulative Prices</vt:lpstr>
      <vt:lpstr>Expensive Decoys</vt:lpstr>
      <vt:lpstr>Things to Avoid When Writing a Menu</vt:lpstr>
      <vt:lpstr>Menu Disclaimers</vt:lpstr>
      <vt:lpstr>Final Assignment- A Reminder</vt:lpstr>
      <vt:lpstr>Final Assignment</vt:lpstr>
      <vt:lpstr>Conclusion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lastModifiedBy>Marius Grobbelaar</cp:lastModifiedBy>
  <cp:revision>341</cp:revision>
  <cp:lastPrinted>2020-09-02T06:00:26Z</cp:lastPrinted>
  <dcterms:created xsi:type="dcterms:W3CDTF">2009-07-12T19:40:29Z</dcterms:created>
  <dcterms:modified xsi:type="dcterms:W3CDTF">2021-07-31T11:06:47Z</dcterms:modified>
</cp:coreProperties>
</file>