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handoutMasterIdLst>
    <p:handoutMasterId r:id="rId27"/>
  </p:handoutMasterIdLst>
  <p:sldIdLst>
    <p:sldId id="321" r:id="rId2"/>
    <p:sldId id="406" r:id="rId3"/>
    <p:sldId id="407" r:id="rId4"/>
    <p:sldId id="408" r:id="rId5"/>
    <p:sldId id="409" r:id="rId6"/>
    <p:sldId id="410" r:id="rId7"/>
    <p:sldId id="411" r:id="rId8"/>
    <p:sldId id="412" r:id="rId9"/>
    <p:sldId id="413" r:id="rId10"/>
    <p:sldId id="414" r:id="rId11"/>
    <p:sldId id="415" r:id="rId12"/>
    <p:sldId id="416" r:id="rId13"/>
    <p:sldId id="417" r:id="rId14"/>
    <p:sldId id="418" r:id="rId15"/>
    <p:sldId id="419" r:id="rId16"/>
    <p:sldId id="420" r:id="rId17"/>
    <p:sldId id="421" r:id="rId18"/>
    <p:sldId id="422" r:id="rId19"/>
    <p:sldId id="423" r:id="rId20"/>
    <p:sldId id="424" r:id="rId21"/>
    <p:sldId id="425" r:id="rId22"/>
    <p:sldId id="426" r:id="rId23"/>
    <p:sldId id="427" r:id="rId24"/>
    <p:sldId id="428" r:id="rId25"/>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66FF"/>
    <a:srgbClr val="1343F5"/>
    <a:srgbClr val="FF0000"/>
    <a:srgbClr val="0000FF"/>
    <a:srgbClr val="800000"/>
    <a:srgbClr val="0099CC"/>
    <a:srgbClr val="80808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01E733-C587-4D66-9A3F-E3EB6F32DF87}" v="366" dt="2021-07-26T08:59:47.6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59"/>
    <p:restoredTop sz="94843"/>
  </p:normalViewPr>
  <p:slideViewPr>
    <p:cSldViewPr>
      <p:cViewPr varScale="1">
        <p:scale>
          <a:sx n="109" d="100"/>
          <a:sy n="109" d="100"/>
        </p:scale>
        <p:origin x="1338"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4035"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21366829-C2A0-4959-B592-08B220B64025}" type="datetimeFigureOut">
              <a:rPr lang="en-US"/>
              <a:pPr>
                <a:defRPr/>
              </a:pPr>
              <a:t>7/26/2021</a:t>
            </a:fld>
            <a:endParaRPr lang="en-US"/>
          </a:p>
        </p:txBody>
      </p:sp>
      <p:sp>
        <p:nvSpPr>
          <p:cNvPr id="44036"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4037"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09F250C-2446-461E-99D3-83257EDBEAE8}" type="slidenum">
              <a:rPr lang="en-US"/>
              <a:pPr>
                <a:defRPr/>
              </a:pPr>
              <a:t>‹#›</a:t>
            </a:fld>
            <a:endParaRPr lang="en-US"/>
          </a:p>
        </p:txBody>
      </p:sp>
    </p:spTree>
    <p:extLst>
      <p:ext uri="{BB962C8B-B14F-4D97-AF65-F5344CB8AC3E}">
        <p14:creationId xmlns:p14="http://schemas.microsoft.com/office/powerpoint/2010/main" val="854529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latin typeface="Calibri" pitchFamily="34" charset="0"/>
              </a:defRPr>
            </a:lvl1pPr>
          </a:lstStyle>
          <a:p>
            <a:pPr>
              <a:defRPr/>
            </a:pPr>
            <a:endParaRPr lang="en-AU"/>
          </a:p>
        </p:txBody>
      </p:sp>
      <p:sp>
        <p:nvSpPr>
          <p:cNvPr id="3" name="Date Placeholder 2"/>
          <p:cNvSpPr>
            <a:spLocks noGrp="1"/>
          </p:cNvSpPr>
          <p:nvPr>
            <p:ph type="dt" idx="1"/>
          </p:nvPr>
        </p:nvSpPr>
        <p:spPr bwMode="auto">
          <a:xfrm>
            <a:off x="4021138"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latin typeface="Calibri" pitchFamily="34" charset="0"/>
              </a:defRPr>
            </a:lvl1pPr>
          </a:lstStyle>
          <a:p>
            <a:pPr>
              <a:defRPr/>
            </a:pPr>
            <a:fld id="{561CF55E-B248-4146-9A13-761331EC8C7E}" type="datetimeFigureOut">
              <a:rPr lang="en-US"/>
              <a:pPr>
                <a:defRPr/>
              </a:pPr>
              <a:t>7/26/2021</a:t>
            </a:fld>
            <a:endParaRPr lang="en-AU"/>
          </a:p>
        </p:txBody>
      </p:sp>
      <p:sp>
        <p:nvSpPr>
          <p:cNvPr id="4" name="Slide Image Placeholder 3"/>
          <p:cNvSpPr>
            <a:spLocks noGrp="1" noRot="1" noChangeAspect="1"/>
          </p:cNvSpPr>
          <p:nvPr>
            <p:ph type="sldImg" idx="2"/>
          </p:nvPr>
        </p:nvSpPr>
        <p:spPr>
          <a:xfrm>
            <a:off x="990600" y="768350"/>
            <a:ext cx="5118100" cy="3836988"/>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bwMode="auto">
          <a:xfrm>
            <a:off x="709613" y="4860925"/>
            <a:ext cx="5680075" cy="4605338"/>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bwMode="auto">
          <a:xfrm>
            <a:off x="0"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latin typeface="Calibri" pitchFamily="34" charset="0"/>
              </a:defRPr>
            </a:lvl1pPr>
          </a:lstStyle>
          <a:p>
            <a:pPr>
              <a:defRPr/>
            </a:pPr>
            <a:endParaRPr lang="en-AU"/>
          </a:p>
        </p:txBody>
      </p:sp>
      <p:sp>
        <p:nvSpPr>
          <p:cNvPr id="7" name="Slide Number Placeholder 6"/>
          <p:cNvSpPr>
            <a:spLocks noGrp="1"/>
          </p:cNvSpPr>
          <p:nvPr>
            <p:ph type="sldNum" sz="quarter" idx="5"/>
          </p:nvPr>
        </p:nvSpPr>
        <p:spPr bwMode="auto">
          <a:xfrm>
            <a:off x="4021138"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latin typeface="Calibri" pitchFamily="34" charset="0"/>
              </a:defRPr>
            </a:lvl1pPr>
          </a:lstStyle>
          <a:p>
            <a:pPr>
              <a:defRPr/>
            </a:pPr>
            <a:fld id="{7208B34F-4657-43C2-B88C-D3EE7757987B}" type="slidenum">
              <a:rPr lang="en-AU"/>
              <a:pPr>
                <a:defRPr/>
              </a:pPr>
              <a:t>‹#›</a:t>
            </a:fld>
            <a:endParaRPr lang="en-AU"/>
          </a:p>
        </p:txBody>
      </p:sp>
    </p:spTree>
    <p:extLst>
      <p:ext uri="{BB962C8B-B14F-4D97-AF65-F5344CB8AC3E}">
        <p14:creationId xmlns:p14="http://schemas.microsoft.com/office/powerpoint/2010/main" val="35750805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a:t>
            </a:fld>
            <a:endParaRPr lang="en-AU"/>
          </a:p>
        </p:txBody>
      </p:sp>
    </p:spTree>
    <p:extLst>
      <p:ext uri="{BB962C8B-B14F-4D97-AF65-F5344CB8AC3E}">
        <p14:creationId xmlns:p14="http://schemas.microsoft.com/office/powerpoint/2010/main" val="666102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10</a:t>
            </a:fld>
            <a:endParaRPr lang="en-AU"/>
          </a:p>
        </p:txBody>
      </p:sp>
    </p:spTree>
    <p:extLst>
      <p:ext uri="{BB962C8B-B14F-4D97-AF65-F5344CB8AC3E}">
        <p14:creationId xmlns:p14="http://schemas.microsoft.com/office/powerpoint/2010/main" val="2657715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11</a:t>
            </a:fld>
            <a:endParaRPr lang="en-AU"/>
          </a:p>
        </p:txBody>
      </p:sp>
    </p:spTree>
    <p:extLst>
      <p:ext uri="{BB962C8B-B14F-4D97-AF65-F5344CB8AC3E}">
        <p14:creationId xmlns:p14="http://schemas.microsoft.com/office/powerpoint/2010/main" val="671403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12</a:t>
            </a:fld>
            <a:endParaRPr lang="en-AU"/>
          </a:p>
        </p:txBody>
      </p:sp>
    </p:spTree>
    <p:extLst>
      <p:ext uri="{BB962C8B-B14F-4D97-AF65-F5344CB8AC3E}">
        <p14:creationId xmlns:p14="http://schemas.microsoft.com/office/powerpoint/2010/main" val="2812928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13</a:t>
            </a:fld>
            <a:endParaRPr lang="en-AU"/>
          </a:p>
        </p:txBody>
      </p:sp>
    </p:spTree>
    <p:extLst>
      <p:ext uri="{BB962C8B-B14F-4D97-AF65-F5344CB8AC3E}">
        <p14:creationId xmlns:p14="http://schemas.microsoft.com/office/powerpoint/2010/main" val="1815862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14</a:t>
            </a:fld>
            <a:endParaRPr lang="en-AU"/>
          </a:p>
        </p:txBody>
      </p:sp>
    </p:spTree>
    <p:extLst>
      <p:ext uri="{BB962C8B-B14F-4D97-AF65-F5344CB8AC3E}">
        <p14:creationId xmlns:p14="http://schemas.microsoft.com/office/powerpoint/2010/main" val="2311271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15</a:t>
            </a:fld>
            <a:endParaRPr lang="en-AU"/>
          </a:p>
        </p:txBody>
      </p:sp>
    </p:spTree>
    <p:extLst>
      <p:ext uri="{BB962C8B-B14F-4D97-AF65-F5344CB8AC3E}">
        <p14:creationId xmlns:p14="http://schemas.microsoft.com/office/powerpoint/2010/main" val="215467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16</a:t>
            </a:fld>
            <a:endParaRPr lang="en-AU"/>
          </a:p>
        </p:txBody>
      </p:sp>
    </p:spTree>
    <p:extLst>
      <p:ext uri="{BB962C8B-B14F-4D97-AF65-F5344CB8AC3E}">
        <p14:creationId xmlns:p14="http://schemas.microsoft.com/office/powerpoint/2010/main" val="3922991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17</a:t>
            </a:fld>
            <a:endParaRPr lang="en-AU"/>
          </a:p>
        </p:txBody>
      </p:sp>
    </p:spTree>
    <p:extLst>
      <p:ext uri="{BB962C8B-B14F-4D97-AF65-F5344CB8AC3E}">
        <p14:creationId xmlns:p14="http://schemas.microsoft.com/office/powerpoint/2010/main" val="1980878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18</a:t>
            </a:fld>
            <a:endParaRPr lang="en-AU"/>
          </a:p>
        </p:txBody>
      </p:sp>
    </p:spTree>
    <p:extLst>
      <p:ext uri="{BB962C8B-B14F-4D97-AF65-F5344CB8AC3E}">
        <p14:creationId xmlns:p14="http://schemas.microsoft.com/office/powerpoint/2010/main" val="22229621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19</a:t>
            </a:fld>
            <a:endParaRPr lang="en-AU"/>
          </a:p>
        </p:txBody>
      </p:sp>
    </p:spTree>
    <p:extLst>
      <p:ext uri="{BB962C8B-B14F-4D97-AF65-F5344CB8AC3E}">
        <p14:creationId xmlns:p14="http://schemas.microsoft.com/office/powerpoint/2010/main" val="159196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a:t>
            </a:fld>
            <a:endParaRPr lang="en-AU"/>
          </a:p>
        </p:txBody>
      </p:sp>
    </p:spTree>
    <p:extLst>
      <p:ext uri="{BB962C8B-B14F-4D97-AF65-F5344CB8AC3E}">
        <p14:creationId xmlns:p14="http://schemas.microsoft.com/office/powerpoint/2010/main" val="8909984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20</a:t>
            </a:fld>
            <a:endParaRPr lang="en-AU"/>
          </a:p>
        </p:txBody>
      </p:sp>
    </p:spTree>
    <p:extLst>
      <p:ext uri="{BB962C8B-B14F-4D97-AF65-F5344CB8AC3E}">
        <p14:creationId xmlns:p14="http://schemas.microsoft.com/office/powerpoint/2010/main" val="32966370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21</a:t>
            </a:fld>
            <a:endParaRPr lang="en-AU"/>
          </a:p>
        </p:txBody>
      </p:sp>
    </p:spTree>
    <p:extLst>
      <p:ext uri="{BB962C8B-B14F-4D97-AF65-F5344CB8AC3E}">
        <p14:creationId xmlns:p14="http://schemas.microsoft.com/office/powerpoint/2010/main" val="30484191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22</a:t>
            </a:fld>
            <a:endParaRPr lang="en-AU"/>
          </a:p>
        </p:txBody>
      </p:sp>
    </p:spTree>
    <p:extLst>
      <p:ext uri="{BB962C8B-B14F-4D97-AF65-F5344CB8AC3E}">
        <p14:creationId xmlns:p14="http://schemas.microsoft.com/office/powerpoint/2010/main" val="9407333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23</a:t>
            </a:fld>
            <a:endParaRPr lang="en-AU"/>
          </a:p>
        </p:txBody>
      </p:sp>
    </p:spTree>
    <p:extLst>
      <p:ext uri="{BB962C8B-B14F-4D97-AF65-F5344CB8AC3E}">
        <p14:creationId xmlns:p14="http://schemas.microsoft.com/office/powerpoint/2010/main" val="9736333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24</a:t>
            </a:fld>
            <a:endParaRPr lang="en-AU"/>
          </a:p>
        </p:txBody>
      </p:sp>
    </p:spTree>
    <p:extLst>
      <p:ext uri="{BB962C8B-B14F-4D97-AF65-F5344CB8AC3E}">
        <p14:creationId xmlns:p14="http://schemas.microsoft.com/office/powerpoint/2010/main" val="2364548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3</a:t>
            </a:fld>
            <a:endParaRPr lang="en-AU"/>
          </a:p>
        </p:txBody>
      </p:sp>
    </p:spTree>
    <p:extLst>
      <p:ext uri="{BB962C8B-B14F-4D97-AF65-F5344CB8AC3E}">
        <p14:creationId xmlns:p14="http://schemas.microsoft.com/office/powerpoint/2010/main" val="1610656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4</a:t>
            </a:fld>
            <a:endParaRPr lang="en-AU"/>
          </a:p>
        </p:txBody>
      </p:sp>
    </p:spTree>
    <p:extLst>
      <p:ext uri="{BB962C8B-B14F-4D97-AF65-F5344CB8AC3E}">
        <p14:creationId xmlns:p14="http://schemas.microsoft.com/office/powerpoint/2010/main" val="3796099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5</a:t>
            </a:fld>
            <a:endParaRPr lang="en-AU"/>
          </a:p>
        </p:txBody>
      </p:sp>
    </p:spTree>
    <p:extLst>
      <p:ext uri="{BB962C8B-B14F-4D97-AF65-F5344CB8AC3E}">
        <p14:creationId xmlns:p14="http://schemas.microsoft.com/office/powerpoint/2010/main" val="3648231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6</a:t>
            </a:fld>
            <a:endParaRPr lang="en-AU"/>
          </a:p>
        </p:txBody>
      </p:sp>
    </p:spTree>
    <p:extLst>
      <p:ext uri="{BB962C8B-B14F-4D97-AF65-F5344CB8AC3E}">
        <p14:creationId xmlns:p14="http://schemas.microsoft.com/office/powerpoint/2010/main" val="3971780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7</a:t>
            </a:fld>
            <a:endParaRPr lang="en-AU"/>
          </a:p>
        </p:txBody>
      </p:sp>
    </p:spTree>
    <p:extLst>
      <p:ext uri="{BB962C8B-B14F-4D97-AF65-F5344CB8AC3E}">
        <p14:creationId xmlns:p14="http://schemas.microsoft.com/office/powerpoint/2010/main" val="2647774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8</a:t>
            </a:fld>
            <a:endParaRPr lang="en-AU"/>
          </a:p>
        </p:txBody>
      </p:sp>
    </p:spTree>
    <p:extLst>
      <p:ext uri="{BB962C8B-B14F-4D97-AF65-F5344CB8AC3E}">
        <p14:creationId xmlns:p14="http://schemas.microsoft.com/office/powerpoint/2010/main" val="2979818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9</a:t>
            </a:fld>
            <a:endParaRPr lang="en-AU"/>
          </a:p>
        </p:txBody>
      </p:sp>
    </p:spTree>
    <p:extLst>
      <p:ext uri="{BB962C8B-B14F-4D97-AF65-F5344CB8AC3E}">
        <p14:creationId xmlns:p14="http://schemas.microsoft.com/office/powerpoint/2010/main" val="1898074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Times New Roman" pitchFamily="18" charset="0"/>
                <a:cs typeface="Times New Roman" pitchFamily="18" charset="0"/>
              </a:defRPr>
            </a:lvl1p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FD6C4FA6-7C82-4F6E-B3D0-F9DEFB1346CA}"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875D2CA6-44F1-451B-B2C9-9C2CD8CE2D4E}" type="slidenum">
              <a:rPr lang="en-AU"/>
              <a:pPr>
                <a:defRPr/>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7"/>
          <p:cNvCxnSpPr/>
          <p:nvPr userDrawn="1"/>
        </p:nvCxnSpPr>
        <p:spPr>
          <a:xfrm>
            <a:off x="0" y="785813"/>
            <a:ext cx="9144000" cy="1587"/>
          </a:xfrm>
          <a:prstGeom prst="line">
            <a:avLst/>
          </a:prstGeom>
          <a:ln w="1270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Straight Connector 25"/>
          <p:cNvCxnSpPr>
            <a:cxnSpLocks noChangeShapeType="1"/>
          </p:cNvCxnSpPr>
          <p:nvPr userDrawn="1"/>
        </p:nvCxnSpPr>
        <p:spPr bwMode="auto">
          <a:xfrm>
            <a:off x="0" y="6572250"/>
            <a:ext cx="9144000" cy="1588"/>
          </a:xfrm>
          <a:prstGeom prst="line">
            <a:avLst/>
          </a:prstGeom>
          <a:noFill/>
          <a:ln w="38100" algn="ctr">
            <a:solidFill>
              <a:srgbClr val="808080"/>
            </a:solidFill>
            <a:round/>
            <a:headEnd/>
            <a:tailEnd/>
          </a:ln>
        </p:spPr>
      </p:cxnSp>
      <p:sp>
        <p:nvSpPr>
          <p:cNvPr id="2" name="Title 1"/>
          <p:cNvSpPr>
            <a:spLocks noGrp="1"/>
          </p:cNvSpPr>
          <p:nvPr>
            <p:ph type="title"/>
          </p:nvPr>
        </p:nvSpPr>
        <p:spPr>
          <a:xfrm>
            <a:off x="0" y="-24"/>
            <a:ext cx="9144000" cy="725470"/>
          </a:xfrm>
        </p:spPr>
        <p:txBody>
          <a:bodyPr/>
          <a:lstStyle>
            <a:lvl1pPr>
              <a:defRPr>
                <a:latin typeface="Times New Roman" pitchFamily="18" charset="0"/>
                <a:cs typeface="Times New Roman" pitchFamily="18" charset="0"/>
              </a:defRPr>
            </a:lvl1pPr>
          </a:lstStyle>
          <a:p>
            <a:r>
              <a:rPr lang="en-US" dirty="0"/>
              <a:t>Click to edit Master title style</a:t>
            </a:r>
            <a:endParaRPr lang="en-AU" dirty="0"/>
          </a:p>
        </p:txBody>
      </p:sp>
      <p:sp>
        <p:nvSpPr>
          <p:cNvPr id="3" name="Content Placeholder 2"/>
          <p:cNvSpPr>
            <a:spLocks noGrp="1"/>
          </p:cNvSpPr>
          <p:nvPr>
            <p:ph idx="1"/>
          </p:nvPr>
        </p:nvSpPr>
        <p:spPr>
          <a:xfrm>
            <a:off x="457200" y="928670"/>
            <a:ext cx="8543956" cy="5500726"/>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4"/>
          <p:cNvSpPr>
            <a:spLocks noGrp="1"/>
          </p:cNvSpPr>
          <p:nvPr>
            <p:ph type="ftr" sz="quarter" idx="10"/>
          </p:nvPr>
        </p:nvSpPr>
        <p:spPr>
          <a:xfrm>
            <a:off x="33338" y="6572250"/>
            <a:ext cx="7562850" cy="285750"/>
          </a:xfrm>
        </p:spPr>
        <p:txBody>
          <a:bodyPr/>
          <a:lstStyle>
            <a:lvl1pPr algn="l">
              <a:defRPr smtClean="0">
                <a:solidFill>
                  <a:srgbClr val="808080"/>
                </a:solidFill>
                <a:latin typeface="Times New Roman" pitchFamily="18" charset="0"/>
                <a:cs typeface="Times New Roman" pitchFamily="18" charset="0"/>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1"/>
          </p:nvPr>
        </p:nvSpPr>
        <p:spPr>
          <a:xfrm>
            <a:off x="7858125" y="6572250"/>
            <a:ext cx="1285875" cy="285750"/>
          </a:xfrm>
        </p:spPr>
        <p:txBody>
          <a:bodyPr/>
          <a:lstStyle>
            <a:lvl1pPr>
              <a:defRPr/>
            </a:lvl1pPr>
          </a:lstStyle>
          <a:p>
            <a:pPr>
              <a:defRPr/>
            </a:pPr>
            <a:fld id="{29FC55B1-72B1-4398-A925-DD2EE0F982DB}" type="slidenum">
              <a:rPr lang="en-AU"/>
              <a:pPr>
                <a:defRPr/>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1015E919-5BD7-4912-8033-E3E398BB38B1}" type="slidenum">
              <a:rPr lang="en-AU"/>
              <a:pPr>
                <a:defRPr/>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B3664FE8-B0D9-4C05-B81B-4932A3A76014}" type="slidenum">
              <a:rPr lang="en-AU"/>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p:cNvSpPr>
            <a:spLocks noGrp="1"/>
          </p:cNvSpPr>
          <p:nvPr>
            <p:ph type="dt" sz="half" idx="10"/>
          </p:nvPr>
        </p:nvSpPr>
        <p:spPr/>
        <p:txBody>
          <a:bodyPr/>
          <a:lstStyle>
            <a:lvl1pPr>
              <a:defRPr/>
            </a:lvl1pPr>
          </a:lstStyle>
          <a:p>
            <a:pPr>
              <a:defRPr/>
            </a:pPr>
            <a:endParaRPr lang="en-AU"/>
          </a:p>
        </p:txBody>
      </p:sp>
      <p:sp>
        <p:nvSpPr>
          <p:cNvPr id="8"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9" name="Slide Number Placeholder 5"/>
          <p:cNvSpPr>
            <a:spLocks noGrp="1"/>
          </p:cNvSpPr>
          <p:nvPr>
            <p:ph type="sldNum" sz="quarter" idx="12"/>
          </p:nvPr>
        </p:nvSpPr>
        <p:spPr/>
        <p:txBody>
          <a:bodyPr/>
          <a:lstStyle>
            <a:lvl1pPr>
              <a:defRPr/>
            </a:lvl1pPr>
          </a:lstStyle>
          <a:p>
            <a:pPr>
              <a:defRPr/>
            </a:pPr>
            <a:fld id="{727349E7-26C7-48C6-B0EA-976DAF694999}"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endParaRPr lang="en-AU"/>
          </a:p>
        </p:txBody>
      </p:sp>
      <p:sp>
        <p:nvSpPr>
          <p:cNvPr id="4"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5" name="Slide Number Placeholder 5"/>
          <p:cNvSpPr>
            <a:spLocks noGrp="1"/>
          </p:cNvSpPr>
          <p:nvPr>
            <p:ph type="sldNum" sz="quarter" idx="12"/>
          </p:nvPr>
        </p:nvSpPr>
        <p:spPr/>
        <p:txBody>
          <a:bodyPr/>
          <a:lstStyle>
            <a:lvl1pPr>
              <a:defRPr/>
            </a:lvl1pPr>
          </a:lstStyle>
          <a:p>
            <a:pPr>
              <a:defRPr/>
            </a:pPr>
            <a:fld id="{7DBEB4AB-301E-462B-8E73-E9871DB77C74}" type="slidenum">
              <a:rPr lang="en-AU"/>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AU"/>
          </a:p>
        </p:txBody>
      </p:sp>
      <p:sp>
        <p:nvSpPr>
          <p:cNvPr id="3"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4" name="Slide Number Placeholder 5"/>
          <p:cNvSpPr>
            <a:spLocks noGrp="1"/>
          </p:cNvSpPr>
          <p:nvPr>
            <p:ph type="sldNum" sz="quarter" idx="12"/>
          </p:nvPr>
        </p:nvSpPr>
        <p:spPr/>
        <p:txBody>
          <a:bodyPr/>
          <a:lstStyle>
            <a:lvl1pPr>
              <a:defRPr/>
            </a:lvl1pPr>
          </a:lstStyle>
          <a:p>
            <a:pPr>
              <a:defRPr/>
            </a:pPr>
            <a:fld id="{77485B47-EFAA-49A6-9B1E-EC01EDD64FFB}" type="slidenum">
              <a:rPr lang="en-AU"/>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8994D50D-933D-43BF-AF72-EF50DBB76536}" type="slidenum">
              <a:rPr lang="en-AU"/>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52A2838C-C338-4DEB-8A60-5466E7239004}"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34" charset="0"/>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22A4E0D-B09F-480A-B953-2A4EF35E624C}"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bakeryandsnacks.com/Article/2019/08/06/Sesame-allergies-among-Americans-on-the-rise-prompting-calls-for-warning"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6F54DD-FCC8-7241-AD2D-A4E465A1786A}"/>
              </a:ext>
            </a:extLst>
          </p:cNvPr>
          <p:cNvSpPr txBox="1"/>
          <p:nvPr/>
        </p:nvSpPr>
        <p:spPr>
          <a:xfrm>
            <a:off x="-17815" y="26040"/>
            <a:ext cx="9144000" cy="738664"/>
          </a:xfrm>
          <a:prstGeom prst="rect">
            <a:avLst/>
          </a:prstGeom>
          <a:noFill/>
        </p:spPr>
        <p:txBody>
          <a:bodyPr wrap="square" rtlCol="0">
            <a:spAutoFit/>
          </a:bodyPr>
          <a:lstStyle/>
          <a:p>
            <a:pPr algn="r"/>
            <a:r>
              <a:rPr lang="en-US" sz="2500" b="1" dirty="0">
                <a:solidFill>
                  <a:srgbClr val="00B050"/>
                </a:solidFill>
                <a:latin typeface="Apple Chancery" panose="03020702040506060504" pitchFamily="66" charset="-79"/>
                <a:cs typeface="Apple Chancery" panose="03020702040506060504" pitchFamily="66" charset="-79"/>
              </a:rPr>
              <a:t>Nature Science Research and Innovation Centre</a:t>
            </a:r>
          </a:p>
          <a:p>
            <a:pPr algn="r"/>
            <a:r>
              <a:rPr lang="en-US" sz="1700" b="1" dirty="0">
                <a:solidFill>
                  <a:srgbClr val="002060"/>
                </a:solidFill>
                <a:latin typeface="Century" panose="02040604050505020304" pitchFamily="18" charset="0"/>
                <a:cs typeface="Apple Chancery" panose="03020702040506060504" pitchFamily="66" charset="-79"/>
              </a:rPr>
              <a:t>Ontario (ON), Canada</a:t>
            </a:r>
          </a:p>
        </p:txBody>
      </p:sp>
      <p:cxnSp>
        <p:nvCxnSpPr>
          <p:cNvPr id="4" name="Straight Connector 3">
            <a:extLst>
              <a:ext uri="{FF2B5EF4-FFF2-40B4-BE49-F238E27FC236}">
                <a16:creationId xmlns:a16="http://schemas.microsoft.com/office/drawing/2014/main" id="{9424C441-2313-1144-8770-52D9685FFFED}"/>
              </a:ext>
            </a:extLst>
          </p:cNvPr>
          <p:cNvCxnSpPr>
            <a:cxnSpLocks/>
          </p:cNvCxnSpPr>
          <p:nvPr/>
        </p:nvCxnSpPr>
        <p:spPr>
          <a:xfrm>
            <a:off x="-17815" y="1124744"/>
            <a:ext cx="9161815" cy="0"/>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1C52F5A6-2001-FB4C-AADB-78687F57996F}"/>
              </a:ext>
            </a:extLst>
          </p:cNvPr>
          <p:cNvCxnSpPr>
            <a:cxnSpLocks/>
          </p:cNvCxnSpPr>
          <p:nvPr/>
        </p:nvCxnSpPr>
        <p:spPr>
          <a:xfrm>
            <a:off x="-17815" y="1196752"/>
            <a:ext cx="9161815" cy="0"/>
          </a:xfrm>
          <a:prstGeom prst="line">
            <a:avLst/>
          </a:prstGeom>
        </p:spPr>
        <p:style>
          <a:lnRef idx="2">
            <a:schemeClr val="dk1"/>
          </a:lnRef>
          <a:fillRef idx="0">
            <a:schemeClr val="dk1"/>
          </a:fillRef>
          <a:effectRef idx="1">
            <a:schemeClr val="dk1"/>
          </a:effectRef>
          <a:fontRef idx="minor">
            <a:schemeClr val="tx1"/>
          </a:fontRef>
        </p:style>
      </p:cxnSp>
      <p:sp>
        <p:nvSpPr>
          <p:cNvPr id="15" name="TextBox 14">
            <a:extLst>
              <a:ext uri="{FF2B5EF4-FFF2-40B4-BE49-F238E27FC236}">
                <a16:creationId xmlns:a16="http://schemas.microsoft.com/office/drawing/2014/main" id="{A1268EB7-0129-704E-AC75-0CC1D7D21550}"/>
              </a:ext>
            </a:extLst>
          </p:cNvPr>
          <p:cNvSpPr txBox="1"/>
          <p:nvPr/>
        </p:nvSpPr>
        <p:spPr>
          <a:xfrm>
            <a:off x="36512" y="620688"/>
            <a:ext cx="9144000" cy="400110"/>
          </a:xfrm>
          <a:prstGeom prst="rect">
            <a:avLst/>
          </a:prstGeom>
          <a:noFill/>
        </p:spPr>
        <p:txBody>
          <a:bodyPr wrap="square" rtlCol="0">
            <a:spAutoFit/>
          </a:bodyPr>
          <a:lstStyle/>
          <a:p>
            <a:pPr algn="ctr"/>
            <a:r>
              <a:rPr lang="en-US" sz="2000" b="1" dirty="0">
                <a:solidFill>
                  <a:schemeClr val="accent6">
                    <a:lumMod val="75000"/>
                  </a:schemeClr>
                </a:solidFill>
                <a:latin typeface="Arial Black" panose="020B0A04020102020204" pitchFamily="34" charset="0"/>
              </a:rPr>
              <a:t>        Online Education (OE) Division</a:t>
            </a:r>
          </a:p>
        </p:txBody>
      </p:sp>
      <p:cxnSp>
        <p:nvCxnSpPr>
          <p:cNvPr id="16" name="Straight Connector 15">
            <a:extLst>
              <a:ext uri="{FF2B5EF4-FFF2-40B4-BE49-F238E27FC236}">
                <a16:creationId xmlns:a16="http://schemas.microsoft.com/office/drawing/2014/main" id="{2C255F3F-FB58-AA48-B815-368E209BE8D8}"/>
              </a:ext>
            </a:extLst>
          </p:cNvPr>
          <p:cNvCxnSpPr>
            <a:cxnSpLocks/>
          </p:cNvCxnSpPr>
          <p:nvPr/>
        </p:nvCxnSpPr>
        <p:spPr>
          <a:xfrm>
            <a:off x="-36512" y="6309320"/>
            <a:ext cx="9161815" cy="0"/>
          </a:xfrm>
          <a:prstGeom prst="line">
            <a:avLst/>
          </a:prstGeom>
        </p:spPr>
        <p:style>
          <a:lnRef idx="2">
            <a:schemeClr val="dk1"/>
          </a:lnRef>
          <a:fillRef idx="0">
            <a:schemeClr val="dk1"/>
          </a:fillRef>
          <a:effectRef idx="1">
            <a:schemeClr val="dk1"/>
          </a:effectRef>
          <a:fontRef idx="minor">
            <a:schemeClr val="tx1"/>
          </a:fontRef>
        </p:style>
      </p:cxnSp>
      <p:sp>
        <p:nvSpPr>
          <p:cNvPr id="17" name="Rectangle 16">
            <a:extLst>
              <a:ext uri="{FF2B5EF4-FFF2-40B4-BE49-F238E27FC236}">
                <a16:creationId xmlns:a16="http://schemas.microsoft.com/office/drawing/2014/main" id="{5E56D8B0-FB5C-9B40-926C-7CF8678FC049}"/>
              </a:ext>
            </a:extLst>
          </p:cNvPr>
          <p:cNvSpPr/>
          <p:nvPr/>
        </p:nvSpPr>
        <p:spPr>
          <a:xfrm>
            <a:off x="-36513" y="6381328"/>
            <a:ext cx="9161815" cy="369332"/>
          </a:xfrm>
          <a:prstGeom prst="rect">
            <a:avLst/>
          </a:prstGeom>
        </p:spPr>
        <p:txBody>
          <a:bodyPr wrap="square">
            <a:spAutoFit/>
          </a:bodyPr>
          <a:lstStyle/>
          <a:p>
            <a:pPr algn="ctr"/>
            <a:r>
              <a:rPr lang="en-AU" b="1" dirty="0">
                <a:solidFill>
                  <a:srgbClr val="00B0F0"/>
                </a:solidFill>
              </a:rPr>
              <a:t>https://www.nsric.ca</a:t>
            </a:r>
            <a:endParaRPr lang="en-US" b="1" dirty="0">
              <a:solidFill>
                <a:srgbClr val="00B0F0"/>
              </a:solidFill>
            </a:endParaRPr>
          </a:p>
        </p:txBody>
      </p:sp>
      <p:sp>
        <p:nvSpPr>
          <p:cNvPr id="11" name="TextBox 10">
            <a:extLst>
              <a:ext uri="{FF2B5EF4-FFF2-40B4-BE49-F238E27FC236}">
                <a16:creationId xmlns:a16="http://schemas.microsoft.com/office/drawing/2014/main" id="{5C505776-AE6A-2844-A938-AB36487FE916}"/>
              </a:ext>
            </a:extLst>
          </p:cNvPr>
          <p:cNvSpPr txBox="1"/>
          <p:nvPr/>
        </p:nvSpPr>
        <p:spPr>
          <a:xfrm>
            <a:off x="251520" y="1649699"/>
            <a:ext cx="8316416" cy="523220"/>
          </a:xfrm>
          <a:prstGeom prst="rect">
            <a:avLst/>
          </a:prstGeom>
          <a:noFill/>
        </p:spPr>
        <p:txBody>
          <a:bodyPr wrap="square" rtlCol="0">
            <a:spAutoFit/>
          </a:bodyPr>
          <a:lstStyle/>
          <a:p>
            <a:pPr algn="ctr"/>
            <a:r>
              <a:rPr lang="en-US" sz="2800" b="1" dirty="0">
                <a:latin typeface="Arial Black" panose="020B0A04020102020204" pitchFamily="34" charset="0"/>
              </a:rPr>
              <a:t>Recipe Development and Menu Planning</a:t>
            </a:r>
          </a:p>
        </p:txBody>
      </p:sp>
      <p:sp>
        <p:nvSpPr>
          <p:cNvPr id="12" name="Rectangle 11">
            <a:extLst>
              <a:ext uri="{FF2B5EF4-FFF2-40B4-BE49-F238E27FC236}">
                <a16:creationId xmlns:a16="http://schemas.microsoft.com/office/drawing/2014/main" id="{796C367C-4D63-2549-A2AE-45A2324F2165}"/>
              </a:ext>
            </a:extLst>
          </p:cNvPr>
          <p:cNvSpPr/>
          <p:nvPr/>
        </p:nvSpPr>
        <p:spPr>
          <a:xfrm>
            <a:off x="2287724" y="2924944"/>
            <a:ext cx="6388732" cy="1697452"/>
          </a:xfrm>
          <a:prstGeom prst="rect">
            <a:avLst/>
          </a:prstGeom>
        </p:spPr>
        <p:txBody>
          <a:bodyPr wrap="square">
            <a:spAutoFit/>
          </a:bodyPr>
          <a:lstStyle/>
          <a:p>
            <a:pPr marL="347663" indent="-347663">
              <a:tabLst>
                <a:tab pos="347663" algn="l"/>
              </a:tabLst>
            </a:pPr>
            <a:r>
              <a:rPr lang="en-US" dirty="0">
                <a:solidFill>
                  <a:srgbClr val="00B050"/>
                </a:solidFill>
                <a:latin typeface="Arial Black" pitchFamily="34" charset="0"/>
              </a:rPr>
              <a:t>    Ms Wonda Grobbelaar (MBA)</a:t>
            </a:r>
            <a:endParaRPr lang="en-US" sz="2000" dirty="0">
              <a:solidFill>
                <a:srgbClr val="00B050"/>
              </a:solidFill>
              <a:latin typeface="Arial Black" pitchFamily="34" charset="0"/>
            </a:endParaRPr>
          </a:p>
          <a:p>
            <a:pPr marL="347663" indent="-347663">
              <a:tabLst>
                <a:tab pos="347663" algn="l"/>
              </a:tabLst>
            </a:pPr>
            <a:r>
              <a:rPr lang="en-US" dirty="0">
                <a:solidFill>
                  <a:srgbClr val="7030A0"/>
                </a:solidFill>
                <a:latin typeface="Arial" panose="020B0604020202020204" pitchFamily="34" charset="0"/>
                <a:cs typeface="Arial" panose="020B0604020202020204" pitchFamily="34" charset="0"/>
              </a:rPr>
              <a:t>	Professor of Practice – OE Division</a:t>
            </a:r>
          </a:p>
          <a:p>
            <a:pPr marL="347663" indent="-347663">
              <a:lnSpc>
                <a:spcPct val="120000"/>
              </a:lnSpc>
              <a:tabLst>
                <a:tab pos="347663" algn="l"/>
              </a:tabLst>
            </a:pPr>
            <a:r>
              <a:rPr lang="en-US" sz="1900" dirty="0">
                <a:solidFill>
                  <a:srgbClr val="7030A0"/>
                </a:solidFill>
                <a:latin typeface="Arial" panose="020B0604020202020204" pitchFamily="34" charset="0"/>
                <a:cs typeface="Arial" panose="020B0604020202020204" pitchFamily="34" charset="0"/>
              </a:rPr>
              <a:t>	</a:t>
            </a:r>
            <a:r>
              <a:rPr lang="en-US" sz="1900" dirty="0">
                <a:solidFill>
                  <a:srgbClr val="1343F5"/>
                </a:solidFill>
                <a:latin typeface="Arial" panose="020B0604020202020204" pitchFamily="34" charset="0"/>
                <a:cs typeface="Arial" panose="020B0604020202020204" pitchFamily="34" charset="0"/>
              </a:rPr>
              <a:t>NSRIC Inc.</a:t>
            </a:r>
          </a:p>
          <a:p>
            <a:pPr marL="347663" indent="-347663">
              <a:lnSpc>
                <a:spcPct val="120000"/>
              </a:lnSpc>
              <a:tabLst>
                <a:tab pos="347663" algn="l"/>
              </a:tabLst>
            </a:pPr>
            <a:r>
              <a:rPr lang="en-US" sz="1900" dirty="0">
                <a:solidFill>
                  <a:srgbClr val="1343F5"/>
                </a:solidFill>
                <a:latin typeface="Arial" panose="020B0604020202020204" pitchFamily="34" charset="0"/>
                <a:cs typeface="Arial" panose="020B0604020202020204" pitchFamily="34" charset="0"/>
              </a:rPr>
              <a:t>	London, ON, Canada</a:t>
            </a:r>
          </a:p>
          <a:p>
            <a:pPr marL="347663" indent="-347663">
              <a:lnSpc>
                <a:spcPct val="120000"/>
              </a:lnSpc>
              <a:tabLst>
                <a:tab pos="347663" algn="l"/>
              </a:tabLst>
            </a:pPr>
            <a:r>
              <a:rPr lang="en-US" sz="1900" dirty="0">
                <a:solidFill>
                  <a:srgbClr val="7030A0"/>
                </a:solidFill>
                <a:latin typeface="Arial" panose="020B0604020202020204" pitchFamily="34" charset="0"/>
                <a:cs typeface="Arial" panose="020B0604020202020204" pitchFamily="34" charset="0"/>
              </a:rPr>
              <a:t>	</a:t>
            </a:r>
            <a:r>
              <a:rPr lang="en-US" sz="1900" dirty="0">
                <a:solidFill>
                  <a:srgbClr val="0099CC"/>
                </a:solidFill>
                <a:latin typeface="Arial" panose="020B0604020202020204" pitchFamily="34" charset="0"/>
                <a:cs typeface="Arial" panose="020B0604020202020204" pitchFamily="34" charset="0"/>
              </a:rPr>
              <a:t>E-mail:</a:t>
            </a:r>
            <a:r>
              <a:rPr lang="en-US" sz="1900" dirty="0">
                <a:solidFill>
                  <a:srgbClr val="7030A0"/>
                </a:solidFill>
                <a:latin typeface="Arial" panose="020B0604020202020204" pitchFamily="34" charset="0"/>
                <a:cs typeface="Arial" panose="020B0604020202020204" pitchFamily="34" charset="0"/>
              </a:rPr>
              <a:t> </a:t>
            </a:r>
            <a:r>
              <a:rPr lang="en-US" sz="1900" dirty="0">
                <a:solidFill>
                  <a:srgbClr val="0099CC"/>
                </a:solidFill>
                <a:latin typeface="Arial" panose="020B0604020202020204" pitchFamily="34" charset="0"/>
                <a:cs typeface="Arial" panose="020B0604020202020204" pitchFamily="34" charset="0"/>
              </a:rPr>
              <a:t>wonda.grobbelaar@gmail.com</a:t>
            </a:r>
          </a:p>
        </p:txBody>
      </p:sp>
      <p:pic>
        <p:nvPicPr>
          <p:cNvPr id="13" name="Picture 12">
            <a:extLst>
              <a:ext uri="{FF2B5EF4-FFF2-40B4-BE49-F238E27FC236}">
                <a16:creationId xmlns:a16="http://schemas.microsoft.com/office/drawing/2014/main" id="{46D90C48-0D1F-A746-8078-EC744674BB36}"/>
              </a:ext>
            </a:extLst>
          </p:cNvPr>
          <p:cNvPicPr>
            <a:picLocks noChangeAspect="1"/>
          </p:cNvPicPr>
          <p:nvPr/>
        </p:nvPicPr>
        <p:blipFill>
          <a:blip r:embed="rId3"/>
          <a:stretch>
            <a:fillRect/>
          </a:stretch>
        </p:blipFill>
        <p:spPr>
          <a:xfrm>
            <a:off x="35496" y="289401"/>
            <a:ext cx="1728192" cy="763336"/>
          </a:xfrm>
          <a:prstGeom prst="rect">
            <a:avLst/>
          </a:prstGeom>
        </p:spPr>
      </p:pic>
      <p:sp>
        <p:nvSpPr>
          <p:cNvPr id="14" name="TextBox 13">
            <a:extLst>
              <a:ext uri="{FF2B5EF4-FFF2-40B4-BE49-F238E27FC236}">
                <a16:creationId xmlns:a16="http://schemas.microsoft.com/office/drawing/2014/main" id="{7BC3D22D-EA82-4269-9463-7E9F87612BDF}"/>
              </a:ext>
            </a:extLst>
          </p:cNvPr>
          <p:cNvSpPr txBox="1"/>
          <p:nvPr/>
        </p:nvSpPr>
        <p:spPr>
          <a:xfrm>
            <a:off x="1979712" y="2379657"/>
            <a:ext cx="4653886" cy="369332"/>
          </a:xfrm>
          <a:prstGeom prst="rect">
            <a:avLst/>
          </a:prstGeom>
          <a:noFill/>
        </p:spPr>
        <p:txBody>
          <a:bodyPr wrap="square">
            <a:spAutoFit/>
          </a:bodyPr>
          <a:lstStyle/>
          <a:p>
            <a:pPr algn="ctr"/>
            <a:r>
              <a:rPr lang="en-US" sz="1800" dirty="0">
                <a:solidFill>
                  <a:schemeClr val="accent1">
                    <a:lumMod val="50000"/>
                  </a:schemeClr>
                </a:solidFill>
                <a:latin typeface="Arial Black" panose="020B0A04020102020204" pitchFamily="34" charset="0"/>
              </a:rPr>
              <a:t>Lesson 6</a:t>
            </a:r>
            <a:r>
              <a:rPr lang="en-US" sz="1800" b="1" dirty="0">
                <a:solidFill>
                  <a:schemeClr val="accent1">
                    <a:lumMod val="50000"/>
                  </a:schemeClr>
                </a:solidFill>
                <a:latin typeface="Arial Black" panose="020B0A04020102020204" pitchFamily="34" charset="0"/>
              </a:rPr>
              <a:t> </a:t>
            </a:r>
          </a:p>
        </p:txBody>
      </p:sp>
    </p:spTree>
    <p:extLst>
      <p:ext uri="{BB962C8B-B14F-4D97-AF65-F5344CB8AC3E}">
        <p14:creationId xmlns:p14="http://schemas.microsoft.com/office/powerpoint/2010/main" val="65993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10</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TextBox 5">
            <a:extLst>
              <a:ext uri="{FF2B5EF4-FFF2-40B4-BE49-F238E27FC236}">
                <a16:creationId xmlns:a16="http://schemas.microsoft.com/office/drawing/2014/main" id="{B5D637F0-0C49-4F26-AA46-CC940D60C276}"/>
              </a:ext>
            </a:extLst>
          </p:cNvPr>
          <p:cNvSpPr txBox="1"/>
          <p:nvPr/>
        </p:nvSpPr>
        <p:spPr>
          <a:xfrm>
            <a:off x="1711223" y="223164"/>
            <a:ext cx="6245153"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Food that Might Contain Gluten</a:t>
            </a:r>
          </a:p>
        </p:txBody>
      </p:sp>
      <p:sp>
        <p:nvSpPr>
          <p:cNvPr id="8" name="TextBox 7">
            <a:extLst>
              <a:ext uri="{FF2B5EF4-FFF2-40B4-BE49-F238E27FC236}">
                <a16:creationId xmlns:a16="http://schemas.microsoft.com/office/drawing/2014/main" id="{6010DAC0-8909-4311-A44B-2CE04C74F2D2}"/>
              </a:ext>
            </a:extLst>
          </p:cNvPr>
          <p:cNvSpPr txBox="1"/>
          <p:nvPr/>
        </p:nvSpPr>
        <p:spPr>
          <a:xfrm>
            <a:off x="683568" y="1160585"/>
            <a:ext cx="2986700" cy="4247317"/>
          </a:xfrm>
          <a:prstGeom prst="rect">
            <a:avLst/>
          </a:prstGeom>
          <a:noFill/>
        </p:spPr>
        <p:txBody>
          <a:bodyPr wrap="square">
            <a:spAutoFit/>
          </a:bodyPr>
          <a:lstStyle/>
          <a:p>
            <a:pPr marL="285750" indent="-285750">
              <a:buFont typeface="Arial" panose="020B0604020202020204" pitchFamily="34" charset="0"/>
              <a:buChar char="•"/>
            </a:pPr>
            <a:r>
              <a:rPr lang="en-US" dirty="0"/>
              <a:t>Artificial coffee creamer</a:t>
            </a:r>
          </a:p>
          <a:p>
            <a:pPr marL="285750" indent="-285750">
              <a:buFont typeface="Arial" panose="020B0604020202020204" pitchFamily="34" charset="0"/>
              <a:buChar char="•"/>
            </a:pPr>
            <a:r>
              <a:rPr lang="en-US" dirty="0"/>
              <a:t>Beer</a:t>
            </a:r>
          </a:p>
          <a:p>
            <a:pPr marL="285750" indent="-285750">
              <a:buFont typeface="Arial" panose="020B0604020202020204" pitchFamily="34" charset="0"/>
              <a:buChar char="•"/>
            </a:pPr>
            <a:r>
              <a:rPr lang="en-US" dirty="0"/>
              <a:t>Bouillon cubes</a:t>
            </a:r>
          </a:p>
          <a:p>
            <a:pPr marL="285750" indent="-285750">
              <a:buFont typeface="Arial" panose="020B0604020202020204" pitchFamily="34" charset="0"/>
              <a:buChar char="•"/>
            </a:pPr>
            <a:r>
              <a:rPr lang="en-US" dirty="0"/>
              <a:t>Broth/stocks</a:t>
            </a:r>
          </a:p>
          <a:p>
            <a:pPr marL="285750" indent="-285750">
              <a:buFont typeface="Arial" panose="020B0604020202020204" pitchFamily="34" charset="0"/>
              <a:buChar char="•"/>
            </a:pPr>
            <a:r>
              <a:rPr lang="en-US" dirty="0"/>
              <a:t>Candy</a:t>
            </a:r>
          </a:p>
          <a:p>
            <a:pPr marL="285750" indent="-285750">
              <a:buFont typeface="Arial" panose="020B0604020202020204" pitchFamily="34" charset="0"/>
              <a:buChar char="•"/>
            </a:pPr>
            <a:r>
              <a:rPr lang="en-US" dirty="0"/>
              <a:t>Certain ground spices</a:t>
            </a:r>
          </a:p>
          <a:p>
            <a:pPr marL="285750" indent="-285750">
              <a:buFont typeface="Arial" panose="020B0604020202020204" pitchFamily="34" charset="0"/>
              <a:buChar char="•"/>
            </a:pPr>
            <a:r>
              <a:rPr lang="en-US" dirty="0"/>
              <a:t>Certain veined cheeses</a:t>
            </a:r>
          </a:p>
          <a:p>
            <a:pPr marL="285750" indent="-285750">
              <a:buFont typeface="Arial" panose="020B0604020202020204" pitchFamily="34" charset="0"/>
              <a:buChar char="•"/>
            </a:pPr>
            <a:r>
              <a:rPr lang="en-US" dirty="0"/>
              <a:t>Chewing gum</a:t>
            </a:r>
          </a:p>
          <a:p>
            <a:pPr marL="285750" indent="-285750">
              <a:buFont typeface="Arial" panose="020B0604020202020204" pitchFamily="34" charset="0"/>
              <a:buChar char="•"/>
            </a:pPr>
            <a:r>
              <a:rPr lang="en-US" dirty="0"/>
              <a:t>Chips</a:t>
            </a:r>
          </a:p>
          <a:p>
            <a:pPr marL="285750" indent="-285750">
              <a:buFont typeface="Arial" panose="020B0604020202020204" pitchFamily="34" charset="0"/>
              <a:buChar char="•"/>
            </a:pPr>
            <a:r>
              <a:rPr lang="en-US" dirty="0"/>
              <a:t>Cold cuts</a:t>
            </a:r>
          </a:p>
          <a:p>
            <a:pPr marL="285750" indent="-285750">
              <a:buFont typeface="Arial" panose="020B0604020202020204" pitchFamily="34" charset="0"/>
              <a:buChar char="•"/>
            </a:pPr>
            <a:r>
              <a:rPr lang="en-US" dirty="0"/>
              <a:t>Tomato sauces</a:t>
            </a:r>
          </a:p>
          <a:p>
            <a:pPr marL="285750" indent="-285750">
              <a:buFont typeface="Arial" panose="020B0604020202020204" pitchFamily="34" charset="0"/>
              <a:buChar char="•"/>
            </a:pPr>
            <a:r>
              <a:rPr lang="en-US" dirty="0"/>
              <a:t>Vegetable cooking spray</a:t>
            </a:r>
          </a:p>
          <a:p>
            <a:pPr marL="285750" indent="-285750">
              <a:buFont typeface="Arial" panose="020B0604020202020204" pitchFamily="34" charset="0"/>
              <a:buChar char="•"/>
            </a:pPr>
            <a:r>
              <a:rPr lang="en-US" dirty="0"/>
              <a:t>Veggie burgers</a:t>
            </a:r>
          </a:p>
          <a:p>
            <a:pPr marL="285750" indent="-285750">
              <a:buFont typeface="Arial" panose="020B0604020202020204" pitchFamily="34" charset="0"/>
              <a:buChar char="•"/>
            </a:pPr>
            <a:r>
              <a:rPr lang="en-US" dirty="0"/>
              <a:t>Vodka</a:t>
            </a:r>
          </a:p>
          <a:p>
            <a:pPr marL="285750" indent="-285750">
              <a:buFont typeface="Arial" panose="020B0604020202020204" pitchFamily="34" charset="0"/>
              <a:buChar char="•"/>
            </a:pPr>
            <a:r>
              <a:rPr lang="en-US" dirty="0"/>
              <a:t>Wine coolers</a:t>
            </a:r>
          </a:p>
        </p:txBody>
      </p:sp>
      <p:sp>
        <p:nvSpPr>
          <p:cNvPr id="10" name="TextBox 9">
            <a:extLst>
              <a:ext uri="{FF2B5EF4-FFF2-40B4-BE49-F238E27FC236}">
                <a16:creationId xmlns:a16="http://schemas.microsoft.com/office/drawing/2014/main" id="{D63EF0FD-3213-4B72-9220-82CF9CA22E33}"/>
              </a:ext>
            </a:extLst>
          </p:cNvPr>
          <p:cNvSpPr txBox="1"/>
          <p:nvPr/>
        </p:nvSpPr>
        <p:spPr>
          <a:xfrm>
            <a:off x="3670268" y="1169377"/>
            <a:ext cx="2736540" cy="3693319"/>
          </a:xfrm>
          <a:prstGeom prst="rect">
            <a:avLst/>
          </a:prstGeom>
          <a:noFill/>
        </p:spPr>
        <p:txBody>
          <a:bodyPr wrap="square">
            <a:spAutoFit/>
          </a:bodyPr>
          <a:lstStyle/>
          <a:p>
            <a:pPr marL="285750" indent="-285750">
              <a:buFont typeface="Arial" panose="020B0604020202020204" pitchFamily="34" charset="0"/>
              <a:buChar char="•"/>
            </a:pPr>
            <a:r>
              <a:rPr lang="en-US" dirty="0"/>
              <a:t>Flavored teas</a:t>
            </a:r>
          </a:p>
          <a:p>
            <a:pPr marL="285750" indent="-285750">
              <a:buFont typeface="Arial" panose="020B0604020202020204" pitchFamily="34" charset="0"/>
              <a:buChar char="•"/>
            </a:pPr>
            <a:r>
              <a:rPr lang="en-US" dirty="0"/>
              <a:t>Flavored rice</a:t>
            </a:r>
          </a:p>
          <a:p>
            <a:pPr marL="285750" indent="-285750">
              <a:buFont typeface="Arial" panose="020B0604020202020204" pitchFamily="34" charset="0"/>
              <a:buChar char="•"/>
            </a:pPr>
            <a:r>
              <a:rPr lang="en-US" dirty="0"/>
              <a:t>Fish sticks</a:t>
            </a:r>
          </a:p>
          <a:p>
            <a:pPr marL="285750" indent="-285750">
              <a:buFont typeface="Arial" panose="020B0604020202020204" pitchFamily="34" charset="0"/>
              <a:buChar char="•"/>
            </a:pPr>
            <a:r>
              <a:rPr lang="en-US" dirty="0"/>
              <a:t>Flavored crackers</a:t>
            </a:r>
          </a:p>
          <a:p>
            <a:pPr marL="285750" indent="-285750">
              <a:buFont typeface="Arial" panose="020B0604020202020204" pitchFamily="34" charset="0"/>
              <a:buChar char="•"/>
            </a:pPr>
            <a:r>
              <a:rPr lang="en-US" dirty="0"/>
              <a:t>French fries</a:t>
            </a:r>
          </a:p>
          <a:p>
            <a:pPr marL="285750" indent="-285750">
              <a:buFont typeface="Arial" panose="020B0604020202020204" pitchFamily="34" charset="0"/>
              <a:buChar char="•"/>
            </a:pPr>
            <a:r>
              <a:rPr lang="en-US" dirty="0"/>
              <a:t>Gravies</a:t>
            </a:r>
          </a:p>
          <a:p>
            <a:pPr marL="285750" indent="-285750">
              <a:buFont typeface="Arial" panose="020B0604020202020204" pitchFamily="34" charset="0"/>
              <a:buChar char="•"/>
            </a:pPr>
            <a:r>
              <a:rPr lang="en-US" dirty="0"/>
              <a:t>Hot dogs</a:t>
            </a:r>
          </a:p>
          <a:p>
            <a:pPr marL="285750" indent="-285750">
              <a:buFont typeface="Arial" panose="020B0604020202020204" pitchFamily="34" charset="0"/>
              <a:buChar char="•"/>
            </a:pPr>
            <a:r>
              <a:rPr lang="en-US" dirty="0"/>
              <a:t>Imitation seafood</a:t>
            </a:r>
          </a:p>
          <a:p>
            <a:pPr marL="285750" indent="-285750">
              <a:buFont typeface="Arial" panose="020B0604020202020204" pitchFamily="34" charset="0"/>
              <a:buChar char="•"/>
            </a:pPr>
            <a:r>
              <a:rPr lang="en-US" dirty="0"/>
              <a:t>Instant coffee and other instant hot drinks</a:t>
            </a:r>
          </a:p>
          <a:p>
            <a:pPr marL="285750" indent="-285750">
              <a:buFont typeface="Arial" panose="020B0604020202020204" pitchFamily="34" charset="0"/>
              <a:buChar char="•"/>
            </a:pPr>
            <a:r>
              <a:rPr lang="en-US" dirty="0"/>
              <a:t>Ketchup</a:t>
            </a:r>
          </a:p>
          <a:p>
            <a:pPr marL="285750" indent="-285750">
              <a:buFont typeface="Arial" panose="020B0604020202020204" pitchFamily="34" charset="0"/>
              <a:buChar char="•"/>
            </a:pPr>
            <a:r>
              <a:rPr lang="en-US" dirty="0"/>
              <a:t>Matzo flavor</a:t>
            </a:r>
          </a:p>
        </p:txBody>
      </p:sp>
      <p:sp>
        <p:nvSpPr>
          <p:cNvPr id="11" name="TextBox 10">
            <a:extLst>
              <a:ext uri="{FF2B5EF4-FFF2-40B4-BE49-F238E27FC236}">
                <a16:creationId xmlns:a16="http://schemas.microsoft.com/office/drawing/2014/main" id="{375F760C-12FE-49C0-ADCC-CB7A4E0EB358}"/>
              </a:ext>
            </a:extLst>
          </p:cNvPr>
          <p:cNvSpPr txBox="1"/>
          <p:nvPr/>
        </p:nvSpPr>
        <p:spPr>
          <a:xfrm>
            <a:off x="6261777" y="1160585"/>
            <a:ext cx="2787892" cy="3970318"/>
          </a:xfrm>
          <a:prstGeom prst="rect">
            <a:avLst/>
          </a:prstGeom>
          <a:noFill/>
        </p:spPr>
        <p:txBody>
          <a:bodyPr wrap="square">
            <a:spAutoFit/>
          </a:bodyPr>
          <a:lstStyle/>
          <a:p>
            <a:pPr marL="285750" indent="-285750">
              <a:buFont typeface="Arial" panose="020B0604020202020204" pitchFamily="34" charset="0"/>
              <a:buChar char="•"/>
            </a:pPr>
            <a:r>
              <a:rPr lang="en-US" dirty="0"/>
              <a:t>Mustard</a:t>
            </a:r>
          </a:p>
          <a:p>
            <a:pPr marL="285750" indent="-285750">
              <a:buFont typeface="Arial" panose="020B0604020202020204" pitchFamily="34" charset="0"/>
              <a:buChar char="•"/>
            </a:pPr>
            <a:r>
              <a:rPr lang="en-US" dirty="0"/>
              <a:t>Mayonnaise</a:t>
            </a:r>
          </a:p>
          <a:p>
            <a:pPr marL="285750" indent="-285750">
              <a:buFont typeface="Arial" panose="020B0604020202020204" pitchFamily="34" charset="0"/>
              <a:buChar char="•"/>
            </a:pPr>
            <a:r>
              <a:rPr lang="en-US" dirty="0"/>
              <a:t>Pasta side dishes</a:t>
            </a:r>
          </a:p>
          <a:p>
            <a:pPr marL="285750" indent="-285750">
              <a:buFont typeface="Arial" panose="020B0604020202020204" pitchFamily="34" charset="0"/>
              <a:buChar char="•"/>
            </a:pPr>
            <a:r>
              <a:rPr lang="en-US" dirty="0"/>
              <a:t>Rice mixes</a:t>
            </a:r>
          </a:p>
          <a:p>
            <a:pPr marL="285750" indent="-285750">
              <a:buFont typeface="Arial" panose="020B0604020202020204" pitchFamily="34" charset="0"/>
              <a:buChar char="•"/>
            </a:pPr>
            <a:r>
              <a:rPr lang="en-US" dirty="0"/>
              <a:t>Roasted nuts</a:t>
            </a:r>
          </a:p>
          <a:p>
            <a:pPr marL="285750" indent="-285750">
              <a:buFont typeface="Arial" panose="020B0604020202020204" pitchFamily="34" charset="0"/>
              <a:buChar char="•"/>
            </a:pPr>
            <a:r>
              <a:rPr lang="en-US" dirty="0"/>
              <a:t>Soy sauce</a:t>
            </a:r>
          </a:p>
          <a:p>
            <a:pPr marL="285750" indent="-285750">
              <a:buFont typeface="Arial" panose="020B0604020202020204" pitchFamily="34" charset="0"/>
              <a:buChar char="•"/>
            </a:pPr>
            <a:r>
              <a:rPr lang="en-US" dirty="0"/>
              <a:t>Salad dressing</a:t>
            </a:r>
          </a:p>
          <a:p>
            <a:pPr marL="285750" indent="-285750">
              <a:buFont typeface="Arial" panose="020B0604020202020204" pitchFamily="34" charset="0"/>
              <a:buChar char="•"/>
            </a:pPr>
            <a:r>
              <a:rPr lang="en-US" dirty="0"/>
              <a:t>Seitan (wheat gluten, used in meat substitutes)</a:t>
            </a:r>
          </a:p>
          <a:p>
            <a:pPr marL="285750" indent="-285750">
              <a:buFont typeface="Arial" panose="020B0604020202020204" pitchFamily="34" charset="0"/>
              <a:buChar char="•"/>
            </a:pPr>
            <a:r>
              <a:rPr lang="en-US" dirty="0"/>
              <a:t>Self-basting turkey</a:t>
            </a:r>
          </a:p>
          <a:p>
            <a:pPr marL="285750" indent="-285750">
              <a:buFont typeface="Arial" panose="020B0604020202020204" pitchFamily="34" charset="0"/>
              <a:buChar char="•"/>
            </a:pPr>
            <a:r>
              <a:rPr lang="en-US" dirty="0"/>
              <a:t>Soy and teriyaki sauces</a:t>
            </a:r>
          </a:p>
          <a:p>
            <a:pPr marL="285750" indent="-285750">
              <a:buFont typeface="Arial" panose="020B0604020202020204" pitchFamily="34" charset="0"/>
              <a:buChar char="•"/>
            </a:pPr>
            <a:r>
              <a:rPr lang="en-US" dirty="0"/>
              <a:t>Tinned baked beans</a:t>
            </a:r>
          </a:p>
        </p:txBody>
      </p:sp>
    </p:spTree>
    <p:extLst>
      <p:ext uri="{BB962C8B-B14F-4D97-AF65-F5344CB8AC3E}">
        <p14:creationId xmlns:p14="http://schemas.microsoft.com/office/powerpoint/2010/main" val="995567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11</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TextBox 5">
            <a:extLst>
              <a:ext uri="{FF2B5EF4-FFF2-40B4-BE49-F238E27FC236}">
                <a16:creationId xmlns:a16="http://schemas.microsoft.com/office/drawing/2014/main" id="{CB567B66-B5BA-414B-92CB-5EF22EE7046B}"/>
              </a:ext>
            </a:extLst>
          </p:cNvPr>
          <p:cNvSpPr txBox="1"/>
          <p:nvPr/>
        </p:nvSpPr>
        <p:spPr>
          <a:xfrm>
            <a:off x="1691680" y="212378"/>
            <a:ext cx="785537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Non-Food Items that Might Contain Gluten</a:t>
            </a:r>
          </a:p>
        </p:txBody>
      </p:sp>
      <p:sp>
        <p:nvSpPr>
          <p:cNvPr id="8" name="TextBox 7">
            <a:extLst>
              <a:ext uri="{FF2B5EF4-FFF2-40B4-BE49-F238E27FC236}">
                <a16:creationId xmlns:a16="http://schemas.microsoft.com/office/drawing/2014/main" id="{62C4A344-6392-4619-9348-89FE0D374D77}"/>
              </a:ext>
            </a:extLst>
          </p:cNvPr>
          <p:cNvSpPr txBox="1"/>
          <p:nvPr/>
        </p:nvSpPr>
        <p:spPr>
          <a:xfrm>
            <a:off x="711778" y="1159627"/>
            <a:ext cx="6127750" cy="4793620"/>
          </a:xfrm>
          <a:prstGeom prst="rect">
            <a:avLst/>
          </a:prstGeom>
          <a:noFill/>
        </p:spPr>
        <p:txBody>
          <a:bodyPr wrap="square">
            <a:spAutoFit/>
          </a:bodyPr>
          <a:lstStyle/>
          <a:p>
            <a:pPr marL="342900" indent="-342900">
              <a:buFont typeface="Arial" panose="020B0604020202020204" pitchFamily="34" charset="0"/>
              <a:buChar char="•"/>
            </a:pPr>
            <a:r>
              <a:rPr lang="en-US" sz="2350" dirty="0"/>
              <a:t>Dental plastics </a:t>
            </a:r>
          </a:p>
          <a:p>
            <a:pPr marL="342900" indent="-342900">
              <a:buFont typeface="Arial" panose="020B0604020202020204" pitchFamily="34" charset="0"/>
              <a:buChar char="•"/>
            </a:pPr>
            <a:r>
              <a:rPr lang="en-US" sz="2350" dirty="0"/>
              <a:t>Laundry detergent</a:t>
            </a:r>
          </a:p>
          <a:p>
            <a:pPr marL="342900" indent="-342900">
              <a:buFont typeface="Arial" panose="020B0604020202020204" pitchFamily="34" charset="0"/>
              <a:buChar char="•"/>
            </a:pPr>
            <a:r>
              <a:rPr lang="en-US" sz="2350" dirty="0"/>
              <a:t>Lip balms</a:t>
            </a:r>
          </a:p>
          <a:p>
            <a:pPr marL="342900" indent="-342900">
              <a:buFont typeface="Arial" panose="020B0604020202020204" pitchFamily="34" charset="0"/>
              <a:buChar char="•"/>
            </a:pPr>
            <a:r>
              <a:rPr lang="en-US" sz="2350" dirty="0"/>
              <a:t>Lotions</a:t>
            </a:r>
          </a:p>
          <a:p>
            <a:pPr marL="342900" indent="-342900">
              <a:buFont typeface="Arial" panose="020B0604020202020204" pitchFamily="34" charset="0"/>
              <a:buChar char="•"/>
            </a:pPr>
            <a:r>
              <a:rPr lang="en-US" sz="2350" dirty="0"/>
              <a:t>Makeup</a:t>
            </a:r>
          </a:p>
          <a:p>
            <a:pPr marL="342900" indent="-342900">
              <a:buFont typeface="Arial" panose="020B0604020202020204" pitchFamily="34" charset="0"/>
              <a:buChar char="•"/>
            </a:pPr>
            <a:r>
              <a:rPr lang="en-US" sz="2350" dirty="0"/>
              <a:t>Medications</a:t>
            </a:r>
          </a:p>
          <a:p>
            <a:pPr marL="342900" indent="-342900">
              <a:buFont typeface="Arial" panose="020B0604020202020204" pitchFamily="34" charset="0"/>
              <a:buChar char="•"/>
            </a:pPr>
            <a:r>
              <a:rPr lang="en-US" sz="2350" dirty="0"/>
              <a:t>Mouthwash</a:t>
            </a:r>
          </a:p>
          <a:p>
            <a:pPr marL="342900" indent="-342900">
              <a:buFont typeface="Arial" panose="020B0604020202020204" pitchFamily="34" charset="0"/>
              <a:buChar char="•"/>
            </a:pPr>
            <a:r>
              <a:rPr lang="en-US" sz="2350" dirty="0"/>
              <a:t>Playdough</a:t>
            </a:r>
          </a:p>
          <a:p>
            <a:pPr marL="342900" indent="-342900">
              <a:buFont typeface="Arial" panose="020B0604020202020204" pitchFamily="34" charset="0"/>
              <a:buChar char="•"/>
            </a:pPr>
            <a:r>
              <a:rPr lang="en-US" sz="2350" dirty="0"/>
              <a:t>Shampoo</a:t>
            </a:r>
          </a:p>
          <a:p>
            <a:pPr marL="342900" indent="-342900">
              <a:buFont typeface="Arial" panose="020B0604020202020204" pitchFamily="34" charset="0"/>
              <a:buChar char="•"/>
            </a:pPr>
            <a:r>
              <a:rPr lang="en-US" sz="2350" dirty="0"/>
              <a:t>Soap</a:t>
            </a:r>
          </a:p>
          <a:p>
            <a:pPr marL="342900" indent="-342900">
              <a:buFont typeface="Arial" panose="020B0604020202020204" pitchFamily="34" charset="0"/>
              <a:buChar char="•"/>
            </a:pPr>
            <a:r>
              <a:rPr lang="en-US" sz="2350" dirty="0"/>
              <a:t>Sunscreens</a:t>
            </a:r>
          </a:p>
          <a:p>
            <a:pPr marL="342900" indent="-342900">
              <a:buFont typeface="Arial" panose="020B0604020202020204" pitchFamily="34" charset="0"/>
              <a:buChar char="•"/>
            </a:pPr>
            <a:r>
              <a:rPr lang="en-US" sz="2350" dirty="0"/>
              <a:t>Toothpaste</a:t>
            </a:r>
          </a:p>
          <a:p>
            <a:pPr marL="342900" indent="-342900">
              <a:buFont typeface="Arial" panose="020B0604020202020204" pitchFamily="34" charset="0"/>
              <a:buChar char="•"/>
            </a:pPr>
            <a:r>
              <a:rPr lang="en-US" sz="2350" dirty="0"/>
              <a:t>Low quality vitamins and supplements</a:t>
            </a:r>
          </a:p>
        </p:txBody>
      </p:sp>
      <p:pic>
        <p:nvPicPr>
          <p:cNvPr id="10" name="Picture 9">
            <a:extLst>
              <a:ext uri="{FF2B5EF4-FFF2-40B4-BE49-F238E27FC236}">
                <a16:creationId xmlns:a16="http://schemas.microsoft.com/office/drawing/2014/main" id="{00904603-D0D7-4891-A73C-D676C96CAE6A}"/>
              </a:ext>
            </a:extLst>
          </p:cNvPr>
          <p:cNvPicPr>
            <a:picLocks noChangeAspect="1"/>
          </p:cNvPicPr>
          <p:nvPr/>
        </p:nvPicPr>
        <p:blipFill>
          <a:blip r:embed="rId4"/>
          <a:stretch>
            <a:fillRect/>
          </a:stretch>
        </p:blipFill>
        <p:spPr>
          <a:xfrm>
            <a:off x="5423843" y="1234920"/>
            <a:ext cx="2672917" cy="1734043"/>
          </a:xfrm>
          <a:prstGeom prst="rect">
            <a:avLst/>
          </a:prstGeom>
        </p:spPr>
      </p:pic>
      <p:pic>
        <p:nvPicPr>
          <p:cNvPr id="11" name="Picture 10">
            <a:extLst>
              <a:ext uri="{FF2B5EF4-FFF2-40B4-BE49-F238E27FC236}">
                <a16:creationId xmlns:a16="http://schemas.microsoft.com/office/drawing/2014/main" id="{AB3DF6F4-947D-48BF-B599-BB14DE41BABA}"/>
              </a:ext>
            </a:extLst>
          </p:cNvPr>
          <p:cNvPicPr>
            <a:picLocks noChangeAspect="1"/>
          </p:cNvPicPr>
          <p:nvPr/>
        </p:nvPicPr>
        <p:blipFill>
          <a:blip r:embed="rId5"/>
          <a:stretch>
            <a:fillRect/>
          </a:stretch>
        </p:blipFill>
        <p:spPr>
          <a:xfrm>
            <a:off x="5599814" y="3322615"/>
            <a:ext cx="2991002" cy="1967764"/>
          </a:xfrm>
          <a:prstGeom prst="rect">
            <a:avLst/>
          </a:prstGeom>
        </p:spPr>
      </p:pic>
      <p:pic>
        <p:nvPicPr>
          <p:cNvPr id="12" name="Picture 2" descr="Protect &amp; Moisture Moisture Lock SPF30 Sunscreen Lotion 200ml - NIVEA SUN">
            <a:extLst>
              <a:ext uri="{FF2B5EF4-FFF2-40B4-BE49-F238E27FC236}">
                <a16:creationId xmlns:a16="http://schemas.microsoft.com/office/drawing/2014/main" id="{D8A991B2-0737-43FF-A7C7-5788A5B6394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21221" y="2408900"/>
            <a:ext cx="2457450" cy="245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60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12</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TextBox 5">
            <a:extLst>
              <a:ext uri="{FF2B5EF4-FFF2-40B4-BE49-F238E27FC236}">
                <a16:creationId xmlns:a16="http://schemas.microsoft.com/office/drawing/2014/main" id="{E5890F78-9720-44BA-A860-A44A6E1D1E5E}"/>
              </a:ext>
            </a:extLst>
          </p:cNvPr>
          <p:cNvSpPr txBox="1"/>
          <p:nvPr/>
        </p:nvSpPr>
        <p:spPr>
          <a:xfrm>
            <a:off x="1689408" y="219981"/>
            <a:ext cx="754380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Celiac Disease &amp; Mortality Risk</a:t>
            </a:r>
          </a:p>
        </p:txBody>
      </p:sp>
      <p:sp>
        <p:nvSpPr>
          <p:cNvPr id="8" name="TextBox 7">
            <a:extLst>
              <a:ext uri="{FF2B5EF4-FFF2-40B4-BE49-F238E27FC236}">
                <a16:creationId xmlns:a16="http://schemas.microsoft.com/office/drawing/2014/main" id="{93C6E80E-D512-4670-99E2-4D0D084378E1}"/>
              </a:ext>
            </a:extLst>
          </p:cNvPr>
          <p:cNvSpPr txBox="1"/>
          <p:nvPr/>
        </p:nvSpPr>
        <p:spPr>
          <a:xfrm>
            <a:off x="475021" y="1140921"/>
            <a:ext cx="8129427" cy="5293757"/>
          </a:xfrm>
          <a:prstGeom prst="rect">
            <a:avLst/>
          </a:prstGeom>
          <a:noFill/>
        </p:spPr>
        <p:txBody>
          <a:bodyPr wrap="square">
            <a:spAutoFit/>
          </a:bodyPr>
          <a:lstStyle/>
          <a:p>
            <a:pPr marL="285750" indent="-285750">
              <a:buFont typeface="Arial" panose="020B0604020202020204" pitchFamily="34" charset="0"/>
              <a:buChar char="•"/>
            </a:pPr>
            <a:r>
              <a:rPr lang="en-US" sz="2000" dirty="0"/>
              <a:t>A large research project that combined data from 17 different clinical studies concluded that people with celiac disease—including those diagnosed through an endoscopy and those diagnosed simply with positive celiac blood tests were at a higher risk of early death from all causes, especially from non-Hodgkin lymphoma.</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Non-Hodgkin lymphoma (NHL) is a group of blood cancers that includes different types of lymphomas except Hodgkin lymphomas. Symptoms include enlarged lymph nodes, fever, night sweats, weight loss and tiredness. Other symptoms may include bone pain, chest pain or itchiness.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Celiac disease that doesn't respond to the gluten-free diet can progress to a particularly deadly type of lymphoma, so the finding is that celiac have a much higher-than-normal death rate from lymphoma.</a:t>
            </a:r>
          </a:p>
          <a:p>
            <a:endParaRPr lang="en-US" dirty="0"/>
          </a:p>
        </p:txBody>
      </p:sp>
    </p:spTree>
    <p:extLst>
      <p:ext uri="{BB962C8B-B14F-4D97-AF65-F5344CB8AC3E}">
        <p14:creationId xmlns:p14="http://schemas.microsoft.com/office/powerpoint/2010/main" val="1989124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13</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TextBox 5">
            <a:extLst>
              <a:ext uri="{FF2B5EF4-FFF2-40B4-BE49-F238E27FC236}">
                <a16:creationId xmlns:a16="http://schemas.microsoft.com/office/drawing/2014/main" id="{AB38F15E-4ABF-4412-8873-46751C28C9A1}"/>
              </a:ext>
            </a:extLst>
          </p:cNvPr>
          <p:cNvSpPr txBox="1"/>
          <p:nvPr/>
        </p:nvSpPr>
        <p:spPr>
          <a:xfrm>
            <a:off x="1681095" y="220460"/>
            <a:ext cx="754380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Lactose Intolerance</a:t>
            </a:r>
          </a:p>
        </p:txBody>
      </p:sp>
      <p:sp>
        <p:nvSpPr>
          <p:cNvPr id="8" name="TextBox 7">
            <a:extLst>
              <a:ext uri="{FF2B5EF4-FFF2-40B4-BE49-F238E27FC236}">
                <a16:creationId xmlns:a16="http://schemas.microsoft.com/office/drawing/2014/main" id="{BDB1CB52-4D7E-44A0-B5A0-6C97EF10137B}"/>
              </a:ext>
            </a:extLst>
          </p:cNvPr>
          <p:cNvSpPr txBox="1"/>
          <p:nvPr/>
        </p:nvSpPr>
        <p:spPr>
          <a:xfrm>
            <a:off x="673339" y="1175398"/>
            <a:ext cx="8003118" cy="4524315"/>
          </a:xfrm>
          <a:prstGeom prst="rect">
            <a:avLst/>
          </a:prstGeom>
          <a:noFill/>
        </p:spPr>
        <p:txBody>
          <a:bodyPr wrap="square">
            <a:spAutoFit/>
          </a:bodyPr>
          <a:lstStyle/>
          <a:p>
            <a:pPr marL="342900" indent="-342900">
              <a:buFont typeface="Arial" panose="020B0604020202020204" pitchFamily="34" charset="0"/>
              <a:buChar char="•"/>
            </a:pPr>
            <a:r>
              <a:rPr lang="en-US" sz="2400" dirty="0"/>
              <a:t>Lactose intolerance is a common digestive problem where the body is unable to digest lactose, a type of sugar mainly found in milk and dairy products.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If a person is lactose intolerant, it is normally due to a lack of the enzyme lactase.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Lactase is made by the cells that line the small gut.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The main duty of Lactase is to  break down the sugar in milk into simpler forms so it can then be pulled into the blood stream.</a:t>
            </a:r>
          </a:p>
        </p:txBody>
      </p:sp>
    </p:spTree>
    <p:extLst>
      <p:ext uri="{BB962C8B-B14F-4D97-AF65-F5344CB8AC3E}">
        <p14:creationId xmlns:p14="http://schemas.microsoft.com/office/powerpoint/2010/main" val="1894486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14</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TextBox 5">
            <a:extLst>
              <a:ext uri="{FF2B5EF4-FFF2-40B4-BE49-F238E27FC236}">
                <a16:creationId xmlns:a16="http://schemas.microsoft.com/office/drawing/2014/main" id="{7B2E3B13-1D08-4C9A-B88F-6727E2F6847D}"/>
              </a:ext>
            </a:extLst>
          </p:cNvPr>
          <p:cNvSpPr txBox="1"/>
          <p:nvPr/>
        </p:nvSpPr>
        <p:spPr>
          <a:xfrm>
            <a:off x="1677098" y="201916"/>
            <a:ext cx="6654897"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Lactose Intolerance &amp; Dairy Allergy</a:t>
            </a:r>
          </a:p>
        </p:txBody>
      </p:sp>
      <p:sp>
        <p:nvSpPr>
          <p:cNvPr id="8" name="TextBox 7">
            <a:extLst>
              <a:ext uri="{FF2B5EF4-FFF2-40B4-BE49-F238E27FC236}">
                <a16:creationId xmlns:a16="http://schemas.microsoft.com/office/drawing/2014/main" id="{B63C1FA3-563E-4132-A567-786E00D270AE}"/>
              </a:ext>
            </a:extLst>
          </p:cNvPr>
          <p:cNvSpPr txBox="1"/>
          <p:nvPr/>
        </p:nvSpPr>
        <p:spPr>
          <a:xfrm>
            <a:off x="929754" y="2232094"/>
            <a:ext cx="6928372" cy="1323439"/>
          </a:xfrm>
          <a:prstGeom prst="rect">
            <a:avLst/>
          </a:prstGeom>
          <a:noFill/>
        </p:spPr>
        <p:txBody>
          <a:bodyPr wrap="square">
            <a:spAutoFit/>
          </a:bodyPr>
          <a:lstStyle/>
          <a:p>
            <a:r>
              <a:rPr lang="en-US" sz="4000" dirty="0"/>
              <a:t>Is Lactose Intolerance and Dairy Allergy the same?</a:t>
            </a:r>
          </a:p>
        </p:txBody>
      </p:sp>
    </p:spTree>
    <p:extLst>
      <p:ext uri="{BB962C8B-B14F-4D97-AF65-F5344CB8AC3E}">
        <p14:creationId xmlns:p14="http://schemas.microsoft.com/office/powerpoint/2010/main" val="1197995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15</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TextBox 5">
            <a:extLst>
              <a:ext uri="{FF2B5EF4-FFF2-40B4-BE49-F238E27FC236}">
                <a16:creationId xmlns:a16="http://schemas.microsoft.com/office/drawing/2014/main" id="{C56E8E43-4F25-42FC-BB58-D5D12768D39E}"/>
              </a:ext>
            </a:extLst>
          </p:cNvPr>
          <p:cNvSpPr txBox="1"/>
          <p:nvPr/>
        </p:nvSpPr>
        <p:spPr>
          <a:xfrm>
            <a:off x="1679330" y="212574"/>
            <a:ext cx="721315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Lactose Intolerance &amp; Dairy Allergy (Cont.)</a:t>
            </a:r>
          </a:p>
        </p:txBody>
      </p:sp>
      <p:sp>
        <p:nvSpPr>
          <p:cNvPr id="8" name="TextBox 7">
            <a:extLst>
              <a:ext uri="{FF2B5EF4-FFF2-40B4-BE49-F238E27FC236}">
                <a16:creationId xmlns:a16="http://schemas.microsoft.com/office/drawing/2014/main" id="{20BCD2F5-0295-42B5-A171-80293DF25A15}"/>
              </a:ext>
            </a:extLst>
          </p:cNvPr>
          <p:cNvSpPr txBox="1"/>
          <p:nvPr/>
        </p:nvSpPr>
        <p:spPr>
          <a:xfrm>
            <a:off x="666316" y="1139682"/>
            <a:ext cx="7722108" cy="4401205"/>
          </a:xfrm>
          <a:prstGeom prst="rect">
            <a:avLst/>
          </a:prstGeom>
          <a:noFill/>
        </p:spPr>
        <p:txBody>
          <a:bodyPr wrap="square">
            <a:spAutoFit/>
          </a:bodyPr>
          <a:lstStyle/>
          <a:p>
            <a:pPr marL="342900" indent="-342900">
              <a:buFont typeface="Arial" panose="020B0604020202020204" pitchFamily="34" charset="0"/>
              <a:buChar char="•"/>
            </a:pPr>
            <a:r>
              <a:rPr lang="en-US" sz="2000" dirty="0"/>
              <a:t>Lactose intolerance is common in adults up to 20 years old.</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It’s more common in people with Asian, African or Native American heritage and less common in people with a northern or western European background.</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Dairy allergy means that your body reacts to the proteins in milk and other dairy products as if they’re dangerous invaders.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When the milk proteins enter your body, it releases substances that cause allergy symptoms.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Allergic reactions can be mild (rashes) to severe (trouble breathing) or even loss of consciousness.</a:t>
            </a:r>
          </a:p>
        </p:txBody>
      </p:sp>
    </p:spTree>
    <p:extLst>
      <p:ext uri="{BB962C8B-B14F-4D97-AF65-F5344CB8AC3E}">
        <p14:creationId xmlns:p14="http://schemas.microsoft.com/office/powerpoint/2010/main" val="3515504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16</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TextBox 5">
            <a:extLst>
              <a:ext uri="{FF2B5EF4-FFF2-40B4-BE49-F238E27FC236}">
                <a16:creationId xmlns:a16="http://schemas.microsoft.com/office/drawing/2014/main" id="{655EEA50-DCCB-4E58-AAB1-ED221E0AE220}"/>
              </a:ext>
            </a:extLst>
          </p:cNvPr>
          <p:cNvSpPr txBox="1"/>
          <p:nvPr/>
        </p:nvSpPr>
        <p:spPr>
          <a:xfrm>
            <a:off x="1677099" y="237086"/>
            <a:ext cx="754380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Lactose and Dairy Hidden Names</a:t>
            </a:r>
          </a:p>
        </p:txBody>
      </p:sp>
      <p:sp>
        <p:nvSpPr>
          <p:cNvPr id="8" name="TextBox 7">
            <a:extLst>
              <a:ext uri="{FF2B5EF4-FFF2-40B4-BE49-F238E27FC236}">
                <a16:creationId xmlns:a16="http://schemas.microsoft.com/office/drawing/2014/main" id="{21BB2B21-2D28-4FC0-915C-E36C31472D73}"/>
              </a:ext>
            </a:extLst>
          </p:cNvPr>
          <p:cNvSpPr txBox="1"/>
          <p:nvPr/>
        </p:nvSpPr>
        <p:spPr>
          <a:xfrm>
            <a:off x="729980" y="1186056"/>
            <a:ext cx="4346076" cy="4154984"/>
          </a:xfrm>
          <a:prstGeom prst="rect">
            <a:avLst/>
          </a:prstGeom>
          <a:noFill/>
        </p:spPr>
        <p:txBody>
          <a:bodyPr wrap="square">
            <a:spAutoFit/>
          </a:bodyPr>
          <a:lstStyle/>
          <a:p>
            <a:pPr marL="285750" indent="-285750">
              <a:buFont typeface="Arial" panose="020B0604020202020204" pitchFamily="34" charset="0"/>
              <a:buChar char="•"/>
            </a:pPr>
            <a:r>
              <a:rPr lang="en-US" sz="2400" dirty="0"/>
              <a:t>Butter</a:t>
            </a:r>
          </a:p>
          <a:p>
            <a:pPr marL="285750" indent="-285750">
              <a:buFont typeface="Arial" panose="020B0604020202020204" pitchFamily="34" charset="0"/>
              <a:buChar char="•"/>
            </a:pPr>
            <a:r>
              <a:rPr lang="en-US" sz="2400" dirty="0"/>
              <a:t>Buttermilk</a:t>
            </a:r>
          </a:p>
          <a:p>
            <a:pPr marL="285750" indent="-285750">
              <a:buFont typeface="Arial" panose="020B0604020202020204" pitchFamily="34" charset="0"/>
              <a:buChar char="•"/>
            </a:pPr>
            <a:r>
              <a:rPr lang="en-US" sz="2400" dirty="0"/>
              <a:t>Casein, casein hydrolysate, and caseinates</a:t>
            </a:r>
          </a:p>
          <a:p>
            <a:pPr marL="285750" indent="-285750">
              <a:buFont typeface="Arial" panose="020B0604020202020204" pitchFamily="34" charset="0"/>
              <a:buChar char="•"/>
            </a:pPr>
            <a:r>
              <a:rPr lang="en-US" sz="2400" dirty="0"/>
              <a:t>Cheese</a:t>
            </a:r>
          </a:p>
          <a:p>
            <a:pPr marL="285750" indent="-285750">
              <a:buFont typeface="Arial" panose="020B0604020202020204" pitchFamily="34" charset="0"/>
              <a:buChar char="•"/>
            </a:pPr>
            <a:r>
              <a:rPr lang="en-US" sz="2400" dirty="0"/>
              <a:t>Cottage cheese</a:t>
            </a:r>
          </a:p>
          <a:p>
            <a:pPr marL="285750" indent="-285750">
              <a:buFont typeface="Arial" panose="020B0604020202020204" pitchFamily="34" charset="0"/>
              <a:buChar char="•"/>
            </a:pPr>
            <a:r>
              <a:rPr lang="en-US" sz="2400" dirty="0"/>
              <a:t>Cream</a:t>
            </a:r>
          </a:p>
          <a:p>
            <a:pPr marL="285750" indent="-285750">
              <a:buFont typeface="Arial" panose="020B0604020202020204" pitchFamily="34" charset="0"/>
              <a:buChar char="•"/>
            </a:pPr>
            <a:r>
              <a:rPr lang="en-US" sz="2400" dirty="0"/>
              <a:t>Curds</a:t>
            </a:r>
          </a:p>
          <a:p>
            <a:pPr marL="285750" indent="-285750">
              <a:buFont typeface="Arial" panose="020B0604020202020204" pitchFamily="34" charset="0"/>
              <a:buChar char="•"/>
            </a:pPr>
            <a:r>
              <a:rPr lang="en-US" sz="2400" dirty="0"/>
              <a:t>Diacetyl</a:t>
            </a:r>
          </a:p>
          <a:p>
            <a:pPr marL="285750" indent="-285750">
              <a:buFont typeface="Arial" panose="020B0604020202020204" pitchFamily="34" charset="0"/>
              <a:buChar char="•"/>
            </a:pPr>
            <a:r>
              <a:rPr lang="en-US" sz="2400" dirty="0"/>
              <a:t>Ghee</a:t>
            </a:r>
          </a:p>
          <a:p>
            <a:pPr marL="285750" indent="-285750">
              <a:buFont typeface="Arial" panose="020B0604020202020204" pitchFamily="34" charset="0"/>
              <a:buChar char="•"/>
            </a:pPr>
            <a:r>
              <a:rPr lang="en-US" sz="2400" dirty="0"/>
              <a:t>Lactalbumin</a:t>
            </a:r>
          </a:p>
        </p:txBody>
      </p:sp>
      <p:sp>
        <p:nvSpPr>
          <p:cNvPr id="10" name="TextBox 9">
            <a:extLst>
              <a:ext uri="{FF2B5EF4-FFF2-40B4-BE49-F238E27FC236}">
                <a16:creationId xmlns:a16="http://schemas.microsoft.com/office/drawing/2014/main" id="{A18EA4CD-9241-436D-BCF7-DEDD4434D1D1}"/>
              </a:ext>
            </a:extLst>
          </p:cNvPr>
          <p:cNvSpPr txBox="1"/>
          <p:nvPr/>
        </p:nvSpPr>
        <p:spPr>
          <a:xfrm>
            <a:off x="5631052" y="1162450"/>
            <a:ext cx="2901388" cy="3785652"/>
          </a:xfrm>
          <a:prstGeom prst="rect">
            <a:avLst/>
          </a:prstGeom>
          <a:noFill/>
        </p:spPr>
        <p:txBody>
          <a:bodyPr wrap="square">
            <a:spAutoFit/>
          </a:bodyPr>
          <a:lstStyle/>
          <a:p>
            <a:pPr marL="342900" indent="-342900">
              <a:buFont typeface="Arial" panose="020B0604020202020204" pitchFamily="34" charset="0"/>
              <a:buChar char="•"/>
            </a:pPr>
            <a:r>
              <a:rPr lang="en-US" sz="2400" dirty="0"/>
              <a:t>Lactoferrin</a:t>
            </a:r>
          </a:p>
          <a:p>
            <a:pPr marL="342900" indent="-342900">
              <a:buFont typeface="Arial" panose="020B0604020202020204" pitchFamily="34" charset="0"/>
              <a:buChar char="•"/>
            </a:pPr>
            <a:r>
              <a:rPr lang="en-US" sz="2400" dirty="0"/>
              <a:t>Lactose and lactulose</a:t>
            </a:r>
          </a:p>
          <a:p>
            <a:pPr marL="342900" indent="-342900">
              <a:buFont typeface="Arial" panose="020B0604020202020204" pitchFamily="34" charset="0"/>
              <a:buChar char="•"/>
            </a:pPr>
            <a:r>
              <a:rPr lang="en-US" sz="2400" dirty="0"/>
              <a:t>Milk (all types)</a:t>
            </a:r>
          </a:p>
          <a:p>
            <a:pPr marL="342900" indent="-342900">
              <a:buFont typeface="Arial" panose="020B0604020202020204" pitchFamily="34" charset="0"/>
              <a:buChar char="•"/>
            </a:pPr>
            <a:r>
              <a:rPr lang="en-US" sz="2400" dirty="0" err="1"/>
              <a:t>Recaldent</a:t>
            </a:r>
            <a:endParaRPr lang="en-US" sz="2400" dirty="0"/>
          </a:p>
          <a:p>
            <a:pPr marL="342900" indent="-342900">
              <a:buFont typeface="Arial" panose="020B0604020202020204" pitchFamily="34" charset="0"/>
              <a:buChar char="•"/>
            </a:pPr>
            <a:r>
              <a:rPr lang="en-US" sz="2400" dirty="0"/>
              <a:t>Rennet casein</a:t>
            </a:r>
          </a:p>
          <a:p>
            <a:pPr marL="342900" indent="-342900">
              <a:buFont typeface="Arial" panose="020B0604020202020204" pitchFamily="34" charset="0"/>
              <a:buChar char="•"/>
            </a:pPr>
            <a:r>
              <a:rPr lang="en-US" sz="2400" dirty="0"/>
              <a:t>Sour cream</a:t>
            </a:r>
          </a:p>
          <a:p>
            <a:pPr marL="342900" indent="-342900">
              <a:buFont typeface="Arial" panose="020B0604020202020204" pitchFamily="34" charset="0"/>
              <a:buChar char="•"/>
            </a:pPr>
            <a:r>
              <a:rPr lang="en-US" sz="2400" dirty="0"/>
              <a:t>Whey (in all forms)</a:t>
            </a:r>
          </a:p>
          <a:p>
            <a:pPr marL="342900" indent="-342900">
              <a:buFont typeface="Arial" panose="020B0604020202020204" pitchFamily="34" charset="0"/>
              <a:buChar char="•"/>
            </a:pPr>
            <a:r>
              <a:rPr lang="en-US" sz="2400" dirty="0"/>
              <a:t>Yogurt</a:t>
            </a:r>
          </a:p>
        </p:txBody>
      </p:sp>
    </p:spTree>
    <p:extLst>
      <p:ext uri="{BB962C8B-B14F-4D97-AF65-F5344CB8AC3E}">
        <p14:creationId xmlns:p14="http://schemas.microsoft.com/office/powerpoint/2010/main" val="3348351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17</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TextBox 5">
            <a:extLst>
              <a:ext uri="{FF2B5EF4-FFF2-40B4-BE49-F238E27FC236}">
                <a16:creationId xmlns:a16="http://schemas.microsoft.com/office/drawing/2014/main" id="{5407E465-3C93-40DD-82BF-DE922646FFD3}"/>
              </a:ext>
            </a:extLst>
          </p:cNvPr>
          <p:cNvSpPr txBox="1"/>
          <p:nvPr/>
        </p:nvSpPr>
        <p:spPr>
          <a:xfrm>
            <a:off x="1707035" y="188964"/>
            <a:ext cx="754380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Food that Contains Lactose &amp; Dairy</a:t>
            </a:r>
          </a:p>
        </p:txBody>
      </p:sp>
      <p:sp>
        <p:nvSpPr>
          <p:cNvPr id="8" name="TextBox 7">
            <a:extLst>
              <a:ext uri="{FF2B5EF4-FFF2-40B4-BE49-F238E27FC236}">
                <a16:creationId xmlns:a16="http://schemas.microsoft.com/office/drawing/2014/main" id="{7C2A7592-64E8-4257-9033-55B919062E00}"/>
              </a:ext>
            </a:extLst>
          </p:cNvPr>
          <p:cNvSpPr txBox="1"/>
          <p:nvPr/>
        </p:nvSpPr>
        <p:spPr>
          <a:xfrm>
            <a:off x="714420" y="1157509"/>
            <a:ext cx="6127750" cy="3046988"/>
          </a:xfrm>
          <a:prstGeom prst="rect">
            <a:avLst/>
          </a:prstGeom>
          <a:noFill/>
        </p:spPr>
        <p:txBody>
          <a:bodyPr wrap="square">
            <a:spAutoFit/>
          </a:bodyPr>
          <a:lstStyle/>
          <a:p>
            <a:pPr marL="342900" indent="-342900">
              <a:buFont typeface="Arial" panose="020B0604020202020204" pitchFamily="34" charset="0"/>
              <a:buChar char="•"/>
            </a:pPr>
            <a:r>
              <a:rPr lang="en-US" sz="2400" dirty="0"/>
              <a:t>Baked goods and cake mixes</a:t>
            </a:r>
          </a:p>
          <a:p>
            <a:pPr marL="342900" indent="-342900">
              <a:buFont typeface="Arial" panose="020B0604020202020204" pitchFamily="34" charset="0"/>
              <a:buChar char="•"/>
            </a:pPr>
            <a:r>
              <a:rPr lang="en-US" sz="2400" dirty="0"/>
              <a:t>Hot dogs and deli meat</a:t>
            </a:r>
          </a:p>
          <a:p>
            <a:pPr marL="342900" indent="-342900">
              <a:buFont typeface="Arial" panose="020B0604020202020204" pitchFamily="34" charset="0"/>
              <a:buChar char="•"/>
            </a:pPr>
            <a:r>
              <a:rPr lang="en-US" sz="2400" dirty="0"/>
              <a:t>Indian food, (Ghee)</a:t>
            </a:r>
          </a:p>
          <a:p>
            <a:pPr marL="342900" indent="-342900">
              <a:buFont typeface="Arial" panose="020B0604020202020204" pitchFamily="34" charset="0"/>
              <a:buChar char="•"/>
            </a:pPr>
            <a:r>
              <a:rPr lang="en-US" sz="2400" dirty="0"/>
              <a:t>Battered and fried foods</a:t>
            </a:r>
          </a:p>
          <a:p>
            <a:pPr marL="342900" indent="-342900">
              <a:buFont typeface="Arial" panose="020B0604020202020204" pitchFamily="34" charset="0"/>
              <a:buChar char="•"/>
            </a:pPr>
            <a:r>
              <a:rPr lang="en-US" sz="2400" dirty="0"/>
              <a:t>Vegetarian cheese and soy cheese</a:t>
            </a:r>
          </a:p>
          <a:p>
            <a:pPr marL="342900" indent="-342900">
              <a:buFont typeface="Arial" panose="020B0604020202020204" pitchFamily="34" charset="0"/>
              <a:buChar char="•"/>
            </a:pPr>
            <a:r>
              <a:rPr lang="en-US" sz="2400" dirty="0"/>
              <a:t>Protein powders</a:t>
            </a:r>
          </a:p>
          <a:p>
            <a:pPr marL="342900" indent="-342900">
              <a:buFont typeface="Arial" panose="020B0604020202020204" pitchFamily="34" charset="0"/>
              <a:buChar char="•"/>
            </a:pPr>
            <a:r>
              <a:rPr lang="en-US" sz="2400" dirty="0"/>
              <a:t>Granola bars</a:t>
            </a:r>
          </a:p>
          <a:p>
            <a:pPr marL="342900" indent="-342900">
              <a:buFont typeface="Arial" panose="020B0604020202020204" pitchFamily="34" charset="0"/>
              <a:buChar char="•"/>
            </a:pPr>
            <a:r>
              <a:rPr lang="en-US" sz="2400" dirty="0"/>
              <a:t>Cereal</a:t>
            </a:r>
          </a:p>
        </p:txBody>
      </p:sp>
      <p:pic>
        <p:nvPicPr>
          <p:cNvPr id="10" name="Picture 2" descr="The Best (and Worst) Whey Protein Powders | Muscle &amp; Fitness | Gold  standard whey, Optimum nutrition gold standard, Optimum nutrition whey">
            <a:extLst>
              <a:ext uri="{FF2B5EF4-FFF2-40B4-BE49-F238E27FC236}">
                <a16:creationId xmlns:a16="http://schemas.microsoft.com/office/drawing/2014/main" id="{A688D781-4947-46E5-9350-56578A2CE74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20283" y="3079937"/>
            <a:ext cx="1935824" cy="2942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964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18</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TextBox 5">
            <a:extLst>
              <a:ext uri="{FF2B5EF4-FFF2-40B4-BE49-F238E27FC236}">
                <a16:creationId xmlns:a16="http://schemas.microsoft.com/office/drawing/2014/main" id="{B78CD234-88F8-4109-837D-2BE013870671}"/>
              </a:ext>
            </a:extLst>
          </p:cNvPr>
          <p:cNvSpPr txBox="1"/>
          <p:nvPr/>
        </p:nvSpPr>
        <p:spPr>
          <a:xfrm>
            <a:off x="1680135" y="176257"/>
            <a:ext cx="7140337"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Living with Lactose Intolerance &amp; Dairy Allergy</a:t>
            </a:r>
          </a:p>
        </p:txBody>
      </p:sp>
      <p:sp>
        <p:nvSpPr>
          <p:cNvPr id="8" name="TextBox 7">
            <a:extLst>
              <a:ext uri="{FF2B5EF4-FFF2-40B4-BE49-F238E27FC236}">
                <a16:creationId xmlns:a16="http://schemas.microsoft.com/office/drawing/2014/main" id="{1D68865C-DB9A-4572-9956-4F8CFB6A548E}"/>
              </a:ext>
            </a:extLst>
          </p:cNvPr>
          <p:cNvSpPr txBox="1"/>
          <p:nvPr/>
        </p:nvSpPr>
        <p:spPr>
          <a:xfrm>
            <a:off x="718091" y="1153143"/>
            <a:ext cx="7632848" cy="4524315"/>
          </a:xfrm>
          <a:prstGeom prst="rect">
            <a:avLst/>
          </a:prstGeom>
          <a:noFill/>
        </p:spPr>
        <p:txBody>
          <a:bodyPr wrap="square">
            <a:spAutoFit/>
          </a:bodyPr>
          <a:lstStyle/>
          <a:p>
            <a:r>
              <a:rPr lang="en-US" sz="2400" b="1" dirty="0"/>
              <a:t>Living With Lactose Intolerance</a:t>
            </a:r>
          </a:p>
          <a:p>
            <a:endParaRPr lang="en-US" sz="2400" b="1" dirty="0"/>
          </a:p>
          <a:p>
            <a:r>
              <a:rPr lang="en-US" sz="2400" dirty="0"/>
              <a:t>Lactose intolerance is can be managed by limiting the amount of dairy food and drink a person consumes.</a:t>
            </a:r>
          </a:p>
          <a:p>
            <a:r>
              <a:rPr lang="en-US" sz="2400" dirty="0"/>
              <a:t>A person can also take lactase enzyme supplements when they eat dairy products to their body digest lactose.</a:t>
            </a:r>
          </a:p>
          <a:p>
            <a:endParaRPr lang="en-US" sz="2400" dirty="0"/>
          </a:p>
          <a:p>
            <a:r>
              <a:rPr lang="en-US" sz="2400" b="1" dirty="0"/>
              <a:t>Living With Dairy Allergy</a:t>
            </a:r>
          </a:p>
          <a:p>
            <a:endParaRPr lang="en-US" sz="2400" b="1" dirty="0"/>
          </a:p>
          <a:p>
            <a:r>
              <a:rPr lang="en-US" sz="2400" dirty="0"/>
              <a:t>If someone has an allergy, all dairy foods and other foods that contain dairy products must be avoided.</a:t>
            </a:r>
          </a:p>
        </p:txBody>
      </p:sp>
    </p:spTree>
    <p:extLst>
      <p:ext uri="{BB962C8B-B14F-4D97-AF65-F5344CB8AC3E}">
        <p14:creationId xmlns:p14="http://schemas.microsoft.com/office/powerpoint/2010/main" val="3377903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19</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TextBox 5">
            <a:extLst>
              <a:ext uri="{FF2B5EF4-FFF2-40B4-BE49-F238E27FC236}">
                <a16:creationId xmlns:a16="http://schemas.microsoft.com/office/drawing/2014/main" id="{9809A5B4-E237-4EFE-ACE0-86AD74840C3A}"/>
              </a:ext>
            </a:extLst>
          </p:cNvPr>
          <p:cNvSpPr txBox="1"/>
          <p:nvPr/>
        </p:nvSpPr>
        <p:spPr>
          <a:xfrm>
            <a:off x="1688123" y="173584"/>
            <a:ext cx="612775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Arial" panose="020B0604020202020204" pitchFamily="34" charset="0"/>
                <a:cs typeface="Arial" panose="020B0604020202020204" pitchFamily="34" charset="0"/>
              </a:rPr>
              <a:t>Salicylates</a:t>
            </a:r>
            <a:endPar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498D4E34-8695-4A02-BD66-535B17166121}"/>
              </a:ext>
            </a:extLst>
          </p:cNvPr>
          <p:cNvSpPr txBox="1"/>
          <p:nvPr/>
        </p:nvSpPr>
        <p:spPr>
          <a:xfrm>
            <a:off x="702905" y="1160585"/>
            <a:ext cx="7973551" cy="4154984"/>
          </a:xfrm>
          <a:prstGeom prst="rect">
            <a:avLst/>
          </a:prstGeom>
          <a:noFill/>
        </p:spPr>
        <p:txBody>
          <a:bodyPr wrap="square">
            <a:spAutoFit/>
          </a:bodyPr>
          <a:lstStyle/>
          <a:p>
            <a:pPr marL="342900" indent="-342900">
              <a:buFont typeface="Arial" panose="020B0604020202020204" pitchFamily="34" charset="0"/>
              <a:buChar char="•"/>
            </a:pPr>
            <a:r>
              <a:rPr lang="en-US" sz="2400" dirty="0"/>
              <a:t>Salicylates are a group of chemicals derived from salicylic acid.</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err="1"/>
              <a:t>Salicin</a:t>
            </a:r>
            <a:r>
              <a:rPr lang="en-US" sz="2400" dirty="0"/>
              <a:t> in willow bark converts to salicylic acid.</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They are found naturally in certain foods and can  also synthetically be produced for use in products like aspirin, toothpaste and food preservatives.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Both natural and synthetic forms can cause adverse reactions in some people.</a:t>
            </a:r>
          </a:p>
        </p:txBody>
      </p:sp>
    </p:spTree>
    <p:extLst>
      <p:ext uri="{BB962C8B-B14F-4D97-AF65-F5344CB8AC3E}">
        <p14:creationId xmlns:p14="http://schemas.microsoft.com/office/powerpoint/2010/main" val="3115911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10" name="TextBox 9">
            <a:extLst>
              <a:ext uri="{FF2B5EF4-FFF2-40B4-BE49-F238E27FC236}">
                <a16:creationId xmlns:a16="http://schemas.microsoft.com/office/drawing/2014/main" id="{1467B225-7F70-40A1-9811-5B2AC2CD95C3}"/>
              </a:ext>
            </a:extLst>
          </p:cNvPr>
          <p:cNvSpPr txBox="1"/>
          <p:nvPr/>
        </p:nvSpPr>
        <p:spPr>
          <a:xfrm>
            <a:off x="1702431" y="214372"/>
            <a:ext cx="6685993"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Class Learning Outcomes</a:t>
            </a:r>
          </a:p>
        </p:txBody>
      </p:sp>
      <p:sp>
        <p:nvSpPr>
          <p:cNvPr id="11" name="TextBox 10">
            <a:extLst>
              <a:ext uri="{FF2B5EF4-FFF2-40B4-BE49-F238E27FC236}">
                <a16:creationId xmlns:a16="http://schemas.microsoft.com/office/drawing/2014/main" id="{0481025E-FFE5-4F8A-8DF3-FD7CD690CC05}"/>
              </a:ext>
            </a:extLst>
          </p:cNvPr>
          <p:cNvSpPr txBox="1"/>
          <p:nvPr/>
        </p:nvSpPr>
        <p:spPr>
          <a:xfrm>
            <a:off x="731280" y="1471865"/>
            <a:ext cx="7632849" cy="5386090"/>
          </a:xfrm>
          <a:prstGeom prst="rect">
            <a:avLst/>
          </a:prstGeom>
          <a:noFill/>
        </p:spPr>
        <p:txBody>
          <a:bodyPr wrap="square" rtlCol="0">
            <a:spAutoFit/>
          </a:bodyPr>
          <a:lstStyle/>
          <a:p>
            <a:pPr marL="457200" indent="-457200">
              <a:buFont typeface="Arial" panose="020B0604020202020204" pitchFamily="34" charset="0"/>
              <a:buChar char="•"/>
            </a:pPr>
            <a:r>
              <a:rPr lang="en-US" sz="2400" dirty="0"/>
              <a:t>The student will learn about food intolerances.</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The student will know what the difference is between an allergy and a food intolerance.</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The student will be able to identify ingredients on ready-made packaging which could be harmful for someone with an allergy or an intolerance.</a:t>
            </a:r>
          </a:p>
          <a:p>
            <a:endParaRPr lang="en-US" sz="2400" dirty="0"/>
          </a:p>
          <a:p>
            <a:pPr marL="457200" indent="-457200">
              <a:buFont typeface="Arial" panose="020B0604020202020204" pitchFamily="34" charset="0"/>
              <a:buChar char="•"/>
            </a:pPr>
            <a:r>
              <a:rPr lang="en-US" sz="2400" dirty="0"/>
              <a:t>The student will have knowledge about the difference between a dairy allergy and a lactose intolerance.</a:t>
            </a:r>
          </a:p>
          <a:p>
            <a:endParaRPr lang="en-US" sz="2800" dirty="0"/>
          </a:p>
          <a:p>
            <a:endParaRPr lang="en-US" sz="2800" dirty="0"/>
          </a:p>
        </p:txBody>
      </p:sp>
    </p:spTree>
    <p:extLst>
      <p:ext uri="{BB962C8B-B14F-4D97-AF65-F5344CB8AC3E}">
        <p14:creationId xmlns:p14="http://schemas.microsoft.com/office/powerpoint/2010/main" val="622527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20</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TextBox 5">
            <a:extLst>
              <a:ext uri="{FF2B5EF4-FFF2-40B4-BE49-F238E27FC236}">
                <a16:creationId xmlns:a16="http://schemas.microsoft.com/office/drawing/2014/main" id="{83C28833-D820-41BB-9510-215A8E3B5474}"/>
              </a:ext>
            </a:extLst>
          </p:cNvPr>
          <p:cNvSpPr txBox="1"/>
          <p:nvPr/>
        </p:nvSpPr>
        <p:spPr>
          <a:xfrm>
            <a:off x="1670538" y="159821"/>
            <a:ext cx="612775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Arial" panose="020B0604020202020204" pitchFamily="34" charset="0"/>
                <a:cs typeface="Arial" panose="020B0604020202020204" pitchFamily="34" charset="0"/>
              </a:rPr>
              <a:t>Salicylates (Continued)</a:t>
            </a:r>
            <a:endPar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CFFE50A8-38A7-4ED0-841A-22448E9AB1C0}"/>
              </a:ext>
            </a:extLst>
          </p:cNvPr>
          <p:cNvPicPr>
            <a:picLocks noChangeAspect="1"/>
          </p:cNvPicPr>
          <p:nvPr/>
        </p:nvPicPr>
        <p:blipFill>
          <a:blip r:embed="rId4"/>
          <a:stretch>
            <a:fillRect/>
          </a:stretch>
        </p:blipFill>
        <p:spPr>
          <a:xfrm>
            <a:off x="1329862" y="1040307"/>
            <a:ext cx="6816431" cy="5112323"/>
          </a:xfrm>
          <a:prstGeom prst="rect">
            <a:avLst/>
          </a:prstGeom>
        </p:spPr>
      </p:pic>
    </p:spTree>
    <p:extLst>
      <p:ext uri="{BB962C8B-B14F-4D97-AF65-F5344CB8AC3E}">
        <p14:creationId xmlns:p14="http://schemas.microsoft.com/office/powerpoint/2010/main" val="3307028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21</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TextBox 5">
            <a:extLst>
              <a:ext uri="{FF2B5EF4-FFF2-40B4-BE49-F238E27FC236}">
                <a16:creationId xmlns:a16="http://schemas.microsoft.com/office/drawing/2014/main" id="{59EC1EFE-EEDF-42D8-8EB5-DB6BF218AF99}"/>
              </a:ext>
            </a:extLst>
          </p:cNvPr>
          <p:cNvSpPr txBox="1"/>
          <p:nvPr/>
        </p:nvSpPr>
        <p:spPr>
          <a:xfrm>
            <a:off x="1688123" y="177405"/>
            <a:ext cx="612775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Arial" panose="020B0604020202020204" pitchFamily="34" charset="0"/>
                <a:cs typeface="Arial" panose="020B0604020202020204" pitchFamily="34" charset="0"/>
              </a:rPr>
              <a:t>Salicylates (Continued)</a:t>
            </a:r>
            <a:endPar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DBC4461D-F66C-4E18-ACCB-28A7352119C2}"/>
              </a:ext>
            </a:extLst>
          </p:cNvPr>
          <p:cNvSpPr txBox="1"/>
          <p:nvPr/>
        </p:nvSpPr>
        <p:spPr>
          <a:xfrm>
            <a:off x="667736" y="1134909"/>
            <a:ext cx="8080728" cy="4247317"/>
          </a:xfrm>
          <a:prstGeom prst="rect">
            <a:avLst/>
          </a:prstGeom>
          <a:noFill/>
        </p:spPr>
        <p:txBody>
          <a:bodyPr wrap="square">
            <a:spAutoFit/>
          </a:bodyPr>
          <a:lstStyle/>
          <a:p>
            <a:pPr marL="342900" indent="-342900">
              <a:buFont typeface="Arial" panose="020B0604020202020204" pitchFamily="34" charset="0"/>
              <a:buChar char="•"/>
            </a:pPr>
            <a:r>
              <a:rPr lang="en-US" dirty="0"/>
              <a:t>Salicylate sensitivity is caused by an overproduction of leukotrienes.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Leukotrienes are fatty immune system chemicals that come from dietary omega-3 and omega-6 fatty acids.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The body releases these chemicals after making contact with an allergen or allergy trigger.</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The buildup of leukotrienes in the body leads to symptoms related to salicylate intolerance.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Leukotrienes appear to contribute to pathophysiologic features of asthma.</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Although the percentage of people who have a salicylate intolerance is unknown, it is more common in adults who suffer from asthma.</a:t>
            </a:r>
          </a:p>
        </p:txBody>
      </p:sp>
    </p:spTree>
    <p:extLst>
      <p:ext uri="{BB962C8B-B14F-4D97-AF65-F5344CB8AC3E}">
        <p14:creationId xmlns:p14="http://schemas.microsoft.com/office/powerpoint/2010/main" val="676564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22</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TextBox 5">
            <a:extLst>
              <a:ext uri="{FF2B5EF4-FFF2-40B4-BE49-F238E27FC236}">
                <a16:creationId xmlns:a16="http://schemas.microsoft.com/office/drawing/2014/main" id="{AB6F838E-3F6B-46AD-A3FB-831A56CFD629}"/>
              </a:ext>
            </a:extLst>
          </p:cNvPr>
          <p:cNvSpPr txBox="1"/>
          <p:nvPr/>
        </p:nvSpPr>
        <p:spPr>
          <a:xfrm>
            <a:off x="1706033" y="176979"/>
            <a:ext cx="6152092"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Amines</a:t>
            </a:r>
          </a:p>
        </p:txBody>
      </p:sp>
      <p:sp>
        <p:nvSpPr>
          <p:cNvPr id="8" name="TextBox 7">
            <a:extLst>
              <a:ext uri="{FF2B5EF4-FFF2-40B4-BE49-F238E27FC236}">
                <a16:creationId xmlns:a16="http://schemas.microsoft.com/office/drawing/2014/main" id="{376B0B03-45B5-4C40-9DED-892152170604}"/>
              </a:ext>
            </a:extLst>
          </p:cNvPr>
          <p:cNvSpPr txBox="1"/>
          <p:nvPr/>
        </p:nvSpPr>
        <p:spPr>
          <a:xfrm>
            <a:off x="323083" y="914400"/>
            <a:ext cx="8353373" cy="6555641"/>
          </a:xfrm>
          <a:prstGeom prst="rect">
            <a:avLst/>
          </a:prstGeom>
          <a:noFill/>
        </p:spPr>
        <p:txBody>
          <a:bodyPr wrap="square">
            <a:spAutoFit/>
          </a:bodyPr>
          <a:lstStyle/>
          <a:p>
            <a:pPr marL="342900" indent="-342900">
              <a:buFont typeface="Arial" panose="020B0604020202020204" pitchFamily="34" charset="0"/>
              <a:buChar char="•"/>
            </a:pPr>
            <a:r>
              <a:rPr lang="en-US" sz="2000" dirty="0"/>
              <a:t>Enzymes found in the human gut, liver and intestine are responsible for breaking down amines. Normally amines are quickly broken down and cause no problems. If  the enzymes aren't functioning properly, amines can build up in the body which can cause allergic symptoms or intolerances in some people.</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Amines increase in ripening fruits that go soft for example banana, avocado. Glutamate is an amino acid that is produced in the body and occurs naturally in many foods. Glutamate is found in many foods in a natural protein-bound form.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Monosodium glutamate (MSG) is the sodium salt of glutamic acid and is a common food additive. MSG is made from fermented starch or sugar and is used to enhance the flavor of savory sauces, salad dressings, and soups. </a:t>
            </a:r>
            <a:r>
              <a:rPr lang="en-US" sz="2000" dirty="0">
                <a:highlight>
                  <a:srgbClr val="FFFF00"/>
                </a:highlight>
              </a:rPr>
              <a:t>MSG IS ALSO produced synthetically</a:t>
            </a:r>
            <a:r>
              <a:rPr lang="en-US" sz="2000" dirty="0"/>
              <a:t> and added to packaged or prepared foods as a flavor enhancer. As far as foods label goes, however, MSG won't be listed as natural or artificial flavors.</a:t>
            </a:r>
          </a:p>
          <a:p>
            <a:endParaRPr lang="en-US" sz="2400" dirty="0"/>
          </a:p>
          <a:p>
            <a:endParaRPr lang="en-US" dirty="0"/>
          </a:p>
          <a:p>
            <a:r>
              <a:rPr lang="en-US" dirty="0"/>
              <a:t> </a:t>
            </a:r>
          </a:p>
        </p:txBody>
      </p:sp>
    </p:spTree>
    <p:extLst>
      <p:ext uri="{BB962C8B-B14F-4D97-AF65-F5344CB8AC3E}">
        <p14:creationId xmlns:p14="http://schemas.microsoft.com/office/powerpoint/2010/main" val="2395526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23</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TextBox 5">
            <a:extLst>
              <a:ext uri="{FF2B5EF4-FFF2-40B4-BE49-F238E27FC236}">
                <a16:creationId xmlns:a16="http://schemas.microsoft.com/office/drawing/2014/main" id="{E41B8671-6C88-4884-9BE6-FF2959C82688}"/>
              </a:ext>
            </a:extLst>
          </p:cNvPr>
          <p:cNvSpPr txBox="1"/>
          <p:nvPr/>
        </p:nvSpPr>
        <p:spPr>
          <a:xfrm>
            <a:off x="1697241" y="174581"/>
            <a:ext cx="7122896"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Assignment </a:t>
            </a:r>
          </a:p>
        </p:txBody>
      </p:sp>
      <p:sp>
        <p:nvSpPr>
          <p:cNvPr id="8" name="TextBox 7">
            <a:extLst>
              <a:ext uri="{FF2B5EF4-FFF2-40B4-BE49-F238E27FC236}">
                <a16:creationId xmlns:a16="http://schemas.microsoft.com/office/drawing/2014/main" id="{D3585FFC-741C-4064-913E-E02A2144F568}"/>
              </a:ext>
            </a:extLst>
          </p:cNvPr>
          <p:cNvSpPr txBox="1"/>
          <p:nvPr/>
        </p:nvSpPr>
        <p:spPr>
          <a:xfrm>
            <a:off x="528823" y="1147157"/>
            <a:ext cx="8147633" cy="6278642"/>
          </a:xfrm>
          <a:prstGeom prst="rect">
            <a:avLst/>
          </a:prstGeom>
          <a:noFill/>
        </p:spPr>
        <p:txBody>
          <a:bodyPr wrap="square" rtlCol="0">
            <a:spAutoFit/>
          </a:bodyPr>
          <a:lstStyle/>
          <a:p>
            <a:r>
              <a:rPr lang="en-US" sz="2000" b="1" dirty="0"/>
              <a:t>Caffeine and Egg Allergy</a:t>
            </a:r>
          </a:p>
          <a:p>
            <a:endParaRPr lang="en-US" sz="2000" dirty="0"/>
          </a:p>
          <a:p>
            <a:r>
              <a:rPr lang="en-US" sz="2000" b="1" dirty="0"/>
              <a:t>Write a report on an egg and a caffeine allergy.</a:t>
            </a:r>
          </a:p>
          <a:p>
            <a:endParaRPr lang="en-US" sz="2000" dirty="0"/>
          </a:p>
          <a:p>
            <a:pPr marL="285750" indent="-285750">
              <a:buFont typeface="Arial" panose="020B0604020202020204" pitchFamily="34" charset="0"/>
              <a:buChar char="•"/>
            </a:pPr>
            <a:r>
              <a:rPr lang="en-US" sz="2000" dirty="0"/>
              <a:t>The report should contain what the symptoms are of these allergens, what food you can these products normally be find in  including the hidden names that is normally used for labels on ready made food.</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The severity of each allergy can also be mentioned for example can an egg allergy kill someone if care is not taken to remove all egg from a food item?</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If reliable data is available on the percentage of people in the world that are suffering from an allergy, this can also be included.</a:t>
            </a:r>
          </a:p>
          <a:p>
            <a:pPr marL="285750" indent="-285750">
              <a:buFont typeface="Arial" panose="020B0604020202020204" pitchFamily="34" charset="0"/>
              <a:buChar char="•"/>
            </a:pPr>
            <a:endParaRPr lang="en-US" sz="2400" dirty="0"/>
          </a:p>
          <a:p>
            <a:endParaRPr lang="en-US" sz="2400" dirty="0"/>
          </a:p>
          <a:p>
            <a:endParaRPr lang="en-US" dirty="0"/>
          </a:p>
          <a:p>
            <a:endParaRPr lang="en-US" dirty="0"/>
          </a:p>
          <a:p>
            <a:endParaRPr lang="en-US" dirty="0"/>
          </a:p>
        </p:txBody>
      </p:sp>
    </p:spTree>
    <p:extLst>
      <p:ext uri="{BB962C8B-B14F-4D97-AF65-F5344CB8AC3E}">
        <p14:creationId xmlns:p14="http://schemas.microsoft.com/office/powerpoint/2010/main" val="2833783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24</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TextBox 5">
            <a:extLst>
              <a:ext uri="{FF2B5EF4-FFF2-40B4-BE49-F238E27FC236}">
                <a16:creationId xmlns:a16="http://schemas.microsoft.com/office/drawing/2014/main" id="{89CFEA67-F1AB-4ADC-BFCC-51ED833DBCF6}"/>
              </a:ext>
            </a:extLst>
          </p:cNvPr>
          <p:cNvSpPr txBox="1"/>
          <p:nvPr/>
        </p:nvSpPr>
        <p:spPr>
          <a:xfrm>
            <a:off x="1676400" y="196361"/>
            <a:ext cx="6990928"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Conclusions</a:t>
            </a:r>
          </a:p>
        </p:txBody>
      </p:sp>
      <p:sp>
        <p:nvSpPr>
          <p:cNvPr id="8" name="TextBox 7">
            <a:extLst>
              <a:ext uri="{FF2B5EF4-FFF2-40B4-BE49-F238E27FC236}">
                <a16:creationId xmlns:a16="http://schemas.microsoft.com/office/drawing/2014/main" id="{C7E9DFAA-5728-4CA8-AF50-C11480DD0DBB}"/>
              </a:ext>
            </a:extLst>
          </p:cNvPr>
          <p:cNvSpPr txBox="1"/>
          <p:nvPr/>
        </p:nvSpPr>
        <p:spPr>
          <a:xfrm>
            <a:off x="450272" y="1158472"/>
            <a:ext cx="8217056" cy="4924425"/>
          </a:xfrm>
          <a:prstGeom prst="rect">
            <a:avLst/>
          </a:prstGeom>
          <a:noFill/>
        </p:spPr>
        <p:txBody>
          <a:bodyPr wrap="square" rtlCol="0">
            <a:spAutoFit/>
          </a:bodyPr>
          <a:lstStyle/>
          <a:p>
            <a:pPr marL="285750" indent="-285750">
              <a:buFont typeface="Arial" panose="020B0604020202020204" pitchFamily="34" charset="0"/>
              <a:buChar char="•"/>
            </a:pPr>
            <a:r>
              <a:rPr lang="en-US" sz="2000" dirty="0"/>
              <a:t>When a recipe developer develops a recipe to accommodate certain allergens, care must be taken to be familiar with all the hidden names that might cause an allergy.</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Food intolerances symptoms can be very similar to food poisoning or a food allergy.</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A lactose intolerance and a dairy allergy is not the same.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In the next session, you will learn how to change a recipe to make it suitable for someone with a certain allergy.</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endParaRPr lang="en-US" sz="1600" dirty="0"/>
          </a:p>
          <a:p>
            <a:r>
              <a:rPr lang="en-US" sz="2000" dirty="0"/>
              <a:t>                             Thank you for attending the session of today!</a:t>
            </a:r>
          </a:p>
          <a:p>
            <a:endParaRPr lang="en-US" dirty="0"/>
          </a:p>
        </p:txBody>
      </p:sp>
    </p:spTree>
    <p:extLst>
      <p:ext uri="{BB962C8B-B14F-4D97-AF65-F5344CB8AC3E}">
        <p14:creationId xmlns:p14="http://schemas.microsoft.com/office/powerpoint/2010/main" val="2594307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3</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TextBox 5">
            <a:extLst>
              <a:ext uri="{FF2B5EF4-FFF2-40B4-BE49-F238E27FC236}">
                <a16:creationId xmlns:a16="http://schemas.microsoft.com/office/drawing/2014/main" id="{A1FF626F-0F92-4A34-A4BC-0D44BD9C620A}"/>
              </a:ext>
            </a:extLst>
          </p:cNvPr>
          <p:cNvSpPr txBox="1"/>
          <p:nvPr/>
        </p:nvSpPr>
        <p:spPr>
          <a:xfrm>
            <a:off x="1679651" y="208630"/>
            <a:ext cx="5268277"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Food Intolerances</a:t>
            </a:r>
          </a:p>
        </p:txBody>
      </p:sp>
      <p:sp>
        <p:nvSpPr>
          <p:cNvPr id="8" name="TextBox 7">
            <a:extLst>
              <a:ext uri="{FF2B5EF4-FFF2-40B4-BE49-F238E27FC236}">
                <a16:creationId xmlns:a16="http://schemas.microsoft.com/office/drawing/2014/main" id="{9E8BEC89-6648-447D-B0CC-9CABC76103D8}"/>
              </a:ext>
            </a:extLst>
          </p:cNvPr>
          <p:cNvSpPr txBox="1"/>
          <p:nvPr/>
        </p:nvSpPr>
        <p:spPr>
          <a:xfrm>
            <a:off x="707543" y="1456700"/>
            <a:ext cx="7824897" cy="4524315"/>
          </a:xfrm>
          <a:prstGeom prst="rect">
            <a:avLst/>
          </a:prstGeom>
          <a:noFill/>
        </p:spPr>
        <p:txBody>
          <a:bodyPr wrap="square">
            <a:spAutoFit/>
          </a:bodyPr>
          <a:lstStyle/>
          <a:p>
            <a:pPr marL="342900" indent="-342900">
              <a:buFont typeface="Arial" panose="020B0604020202020204" pitchFamily="34" charset="0"/>
              <a:buChar char="•"/>
            </a:pPr>
            <a:r>
              <a:rPr lang="en-US" sz="2400" dirty="0"/>
              <a:t>Food intolerance is a detrimental reaction, often related to a food, beverage, food additive, or compound found in foods that produces symptoms in one or more body organs and systems.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It is not the same as a food allergy.</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Food intolerances appear when the body cannot properly digest certain foods.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Lactose intolerance and gluten intolerance are very well-known. </a:t>
            </a:r>
          </a:p>
        </p:txBody>
      </p:sp>
    </p:spTree>
    <p:extLst>
      <p:ext uri="{BB962C8B-B14F-4D97-AF65-F5344CB8AC3E}">
        <p14:creationId xmlns:p14="http://schemas.microsoft.com/office/powerpoint/2010/main" val="4206513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4</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TextBox 5">
            <a:extLst>
              <a:ext uri="{FF2B5EF4-FFF2-40B4-BE49-F238E27FC236}">
                <a16:creationId xmlns:a16="http://schemas.microsoft.com/office/drawing/2014/main" id="{252AB99F-EC44-436B-9B22-C36C28715FE0}"/>
              </a:ext>
            </a:extLst>
          </p:cNvPr>
          <p:cNvSpPr txBox="1"/>
          <p:nvPr/>
        </p:nvSpPr>
        <p:spPr>
          <a:xfrm>
            <a:off x="1693639" y="196788"/>
            <a:ext cx="6622777"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Food Intolerances Versus Food Allergy</a:t>
            </a:r>
          </a:p>
        </p:txBody>
      </p:sp>
      <p:sp>
        <p:nvSpPr>
          <p:cNvPr id="8" name="TextBox 7">
            <a:extLst>
              <a:ext uri="{FF2B5EF4-FFF2-40B4-BE49-F238E27FC236}">
                <a16:creationId xmlns:a16="http://schemas.microsoft.com/office/drawing/2014/main" id="{3E494975-24DC-40FB-808B-FE771D289935}"/>
              </a:ext>
            </a:extLst>
          </p:cNvPr>
          <p:cNvSpPr txBox="1"/>
          <p:nvPr/>
        </p:nvSpPr>
        <p:spPr>
          <a:xfrm>
            <a:off x="720108" y="1467836"/>
            <a:ext cx="7812332" cy="4093428"/>
          </a:xfrm>
          <a:prstGeom prst="rect">
            <a:avLst/>
          </a:prstGeom>
          <a:noFill/>
        </p:spPr>
        <p:txBody>
          <a:bodyPr wrap="square">
            <a:spAutoFit/>
          </a:bodyPr>
          <a:lstStyle/>
          <a:p>
            <a:pPr marL="342900" indent="-342900">
              <a:buFont typeface="Arial" panose="020B0604020202020204" pitchFamily="34" charset="0"/>
              <a:buChar char="•"/>
            </a:pPr>
            <a:r>
              <a:rPr lang="en-US" sz="2000" dirty="0"/>
              <a:t>Food allergies can be triggered by a very small amount of the food and occur every time the food is consumed.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People with food allergies are generally advised to avoid the offending foods completely.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Food intolerances are dose related; people with food intolerance may not have symptoms unless they eat a large portion of the food or eat the food frequently.</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 person with lactose intolerance may be able to drink milk in tea or a single glass of milk but becomes sick if he or she drinks several glasses of milk. </a:t>
            </a:r>
          </a:p>
        </p:txBody>
      </p:sp>
      <p:pic>
        <p:nvPicPr>
          <p:cNvPr id="10" name="Picture 4" descr="Seed PNG Transparent Images | PNG All">
            <a:extLst>
              <a:ext uri="{FF2B5EF4-FFF2-40B4-BE49-F238E27FC236}">
                <a16:creationId xmlns:a16="http://schemas.microsoft.com/office/drawing/2014/main" id="{55F5AE02-78AC-40B4-ACAF-0D6D817EDC1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692" t="4441" r="7204" b="-4441"/>
          <a:stretch/>
        </p:blipFill>
        <p:spPr bwMode="auto">
          <a:xfrm>
            <a:off x="7446045" y="4928351"/>
            <a:ext cx="1904683" cy="1480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032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5</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TextBox 5">
            <a:extLst>
              <a:ext uri="{FF2B5EF4-FFF2-40B4-BE49-F238E27FC236}">
                <a16:creationId xmlns:a16="http://schemas.microsoft.com/office/drawing/2014/main" id="{22E20C5E-B635-4781-9FFB-82F057C7A624}"/>
              </a:ext>
            </a:extLst>
          </p:cNvPr>
          <p:cNvSpPr txBox="1"/>
          <p:nvPr/>
        </p:nvSpPr>
        <p:spPr>
          <a:xfrm>
            <a:off x="1676400" y="201855"/>
            <a:ext cx="785537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Food Intolerances Versus Food Allergy</a:t>
            </a:r>
          </a:p>
        </p:txBody>
      </p:sp>
      <p:sp>
        <p:nvSpPr>
          <p:cNvPr id="8" name="TextBox 7">
            <a:extLst>
              <a:ext uri="{FF2B5EF4-FFF2-40B4-BE49-F238E27FC236}">
                <a16:creationId xmlns:a16="http://schemas.microsoft.com/office/drawing/2014/main" id="{3B6D5CA6-E383-4408-973C-693278470814}"/>
              </a:ext>
            </a:extLst>
          </p:cNvPr>
          <p:cNvSpPr txBox="1"/>
          <p:nvPr/>
        </p:nvSpPr>
        <p:spPr>
          <a:xfrm>
            <a:off x="739993" y="1402815"/>
            <a:ext cx="8080479" cy="830997"/>
          </a:xfrm>
          <a:prstGeom prst="rect">
            <a:avLst/>
          </a:prstGeom>
          <a:noFill/>
        </p:spPr>
        <p:txBody>
          <a:bodyPr wrap="square">
            <a:spAutoFit/>
          </a:bodyPr>
          <a:lstStyle/>
          <a:p>
            <a:r>
              <a:rPr lang="en-US" sz="2400" dirty="0"/>
              <a:t>Sesame allergies among Americans on the rise prompting calls for warning labels</a:t>
            </a:r>
          </a:p>
        </p:txBody>
      </p:sp>
      <p:pic>
        <p:nvPicPr>
          <p:cNvPr id="10" name="Picture 9">
            <a:extLst>
              <a:ext uri="{FF2B5EF4-FFF2-40B4-BE49-F238E27FC236}">
                <a16:creationId xmlns:a16="http://schemas.microsoft.com/office/drawing/2014/main" id="{B963F036-3A32-4F03-AD40-1A6F12A0960F}"/>
              </a:ext>
            </a:extLst>
          </p:cNvPr>
          <p:cNvPicPr>
            <a:picLocks noChangeAspect="1"/>
          </p:cNvPicPr>
          <p:nvPr/>
        </p:nvPicPr>
        <p:blipFill>
          <a:blip r:embed="rId4"/>
          <a:stretch>
            <a:fillRect/>
          </a:stretch>
        </p:blipFill>
        <p:spPr>
          <a:xfrm>
            <a:off x="827584" y="2452263"/>
            <a:ext cx="4257648" cy="2814378"/>
          </a:xfrm>
          <a:prstGeom prst="rect">
            <a:avLst/>
          </a:prstGeom>
        </p:spPr>
      </p:pic>
      <p:sp>
        <p:nvSpPr>
          <p:cNvPr id="11" name="TextBox 10">
            <a:extLst>
              <a:ext uri="{FF2B5EF4-FFF2-40B4-BE49-F238E27FC236}">
                <a16:creationId xmlns:a16="http://schemas.microsoft.com/office/drawing/2014/main" id="{D7C4CE41-FF77-4236-B349-EC739A972C78}"/>
              </a:ext>
            </a:extLst>
          </p:cNvPr>
          <p:cNvSpPr txBox="1"/>
          <p:nvPr/>
        </p:nvSpPr>
        <p:spPr>
          <a:xfrm>
            <a:off x="827584" y="5485092"/>
            <a:ext cx="7488832" cy="646331"/>
          </a:xfrm>
          <a:prstGeom prst="rect">
            <a:avLst/>
          </a:prstGeom>
          <a:noFill/>
        </p:spPr>
        <p:txBody>
          <a:bodyPr wrap="square">
            <a:spAutoFit/>
          </a:bodyPr>
          <a:lstStyle/>
          <a:p>
            <a:r>
              <a:rPr lang="en-US" dirty="0">
                <a:hlinkClick r:id="rId5"/>
              </a:rPr>
              <a:t>https://www.bakeryandsnacks.com/Article/2019/08/06/Sesame-allergies-among-Americans-on-the-rise-prompting-calls-for-warning</a:t>
            </a:r>
            <a:endParaRPr lang="en-US" dirty="0"/>
          </a:p>
        </p:txBody>
      </p:sp>
      <p:pic>
        <p:nvPicPr>
          <p:cNvPr id="12" name="Picture 4" descr="Seed PNG Transparent Images | PNG All">
            <a:extLst>
              <a:ext uri="{FF2B5EF4-FFF2-40B4-BE49-F238E27FC236}">
                <a16:creationId xmlns:a16="http://schemas.microsoft.com/office/drawing/2014/main" id="{724CEB8D-2225-474E-AE43-3DA66B83F42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021" r="11862" b="5364"/>
          <a:stretch/>
        </p:blipFill>
        <p:spPr bwMode="auto">
          <a:xfrm>
            <a:off x="5940151" y="3316058"/>
            <a:ext cx="2664297" cy="1747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657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6</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TextBox 5">
            <a:extLst>
              <a:ext uri="{FF2B5EF4-FFF2-40B4-BE49-F238E27FC236}">
                <a16:creationId xmlns:a16="http://schemas.microsoft.com/office/drawing/2014/main" id="{4410ACA4-FD9F-495A-BACF-A05B7B78E097}"/>
              </a:ext>
            </a:extLst>
          </p:cNvPr>
          <p:cNvSpPr txBox="1"/>
          <p:nvPr/>
        </p:nvSpPr>
        <p:spPr>
          <a:xfrm>
            <a:off x="1693638" y="214372"/>
            <a:ext cx="7054826"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Food Intolerances Versus Food Allergy</a:t>
            </a:r>
          </a:p>
        </p:txBody>
      </p:sp>
      <p:sp>
        <p:nvSpPr>
          <p:cNvPr id="8" name="TextBox 7">
            <a:extLst>
              <a:ext uri="{FF2B5EF4-FFF2-40B4-BE49-F238E27FC236}">
                <a16:creationId xmlns:a16="http://schemas.microsoft.com/office/drawing/2014/main" id="{3FC88393-4E8A-49AC-9773-9388F7820C45}"/>
              </a:ext>
            </a:extLst>
          </p:cNvPr>
          <p:cNvSpPr txBox="1"/>
          <p:nvPr/>
        </p:nvSpPr>
        <p:spPr>
          <a:xfrm>
            <a:off x="694193" y="1147317"/>
            <a:ext cx="7838247" cy="2308324"/>
          </a:xfrm>
          <a:prstGeom prst="rect">
            <a:avLst/>
          </a:prstGeom>
          <a:noFill/>
        </p:spPr>
        <p:txBody>
          <a:bodyPr wrap="square">
            <a:spAutoFit/>
          </a:bodyPr>
          <a:lstStyle/>
          <a:p>
            <a:pPr marL="342900" indent="-342900">
              <a:buFont typeface="Arial" panose="020B0604020202020204" pitchFamily="34" charset="0"/>
              <a:buChar char="•"/>
            </a:pPr>
            <a:r>
              <a:rPr lang="en-US" sz="2400" dirty="0"/>
              <a:t>Food allergies and intolerances are different from food poisoning.</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Food poisoning  will happen when you eat spoiled or tainted food, and it normally  affects more than one person eating the food. </a:t>
            </a:r>
          </a:p>
        </p:txBody>
      </p:sp>
      <p:pic>
        <p:nvPicPr>
          <p:cNvPr id="10" name="Picture 2" descr="story title image">
            <a:extLst>
              <a:ext uri="{FF2B5EF4-FFF2-40B4-BE49-F238E27FC236}">
                <a16:creationId xmlns:a16="http://schemas.microsoft.com/office/drawing/2014/main" id="{255E545B-A751-4731-8A1E-7C2728AFD8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9104" y="4305300"/>
            <a:ext cx="28575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385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7</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TextBox 5">
            <a:extLst>
              <a:ext uri="{FF2B5EF4-FFF2-40B4-BE49-F238E27FC236}">
                <a16:creationId xmlns:a16="http://schemas.microsoft.com/office/drawing/2014/main" id="{A4C6B43D-98E2-4958-B7E8-C210C7B41436}"/>
              </a:ext>
            </a:extLst>
          </p:cNvPr>
          <p:cNvSpPr txBox="1"/>
          <p:nvPr/>
        </p:nvSpPr>
        <p:spPr>
          <a:xfrm>
            <a:off x="1691680" y="195855"/>
            <a:ext cx="6768752"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Food Intolerances Symptoms</a:t>
            </a:r>
          </a:p>
        </p:txBody>
      </p:sp>
      <p:sp>
        <p:nvSpPr>
          <p:cNvPr id="8" name="TextBox 7">
            <a:extLst>
              <a:ext uri="{FF2B5EF4-FFF2-40B4-BE49-F238E27FC236}">
                <a16:creationId xmlns:a16="http://schemas.microsoft.com/office/drawing/2014/main" id="{3B93FE01-97A6-40FD-A989-20F0E087D09D}"/>
              </a:ext>
            </a:extLst>
          </p:cNvPr>
          <p:cNvSpPr txBox="1"/>
          <p:nvPr/>
        </p:nvSpPr>
        <p:spPr>
          <a:xfrm>
            <a:off x="716165" y="1156428"/>
            <a:ext cx="4496146" cy="4493538"/>
          </a:xfrm>
          <a:prstGeom prst="rect">
            <a:avLst/>
          </a:prstGeom>
          <a:noFill/>
        </p:spPr>
        <p:txBody>
          <a:bodyPr wrap="square">
            <a:spAutoFit/>
          </a:bodyPr>
          <a:lstStyle/>
          <a:p>
            <a:r>
              <a:rPr lang="en-US" sz="2800" dirty="0"/>
              <a:t>Common symptoms include :</a:t>
            </a:r>
          </a:p>
          <a:p>
            <a:endParaRPr lang="en-US" dirty="0"/>
          </a:p>
          <a:p>
            <a:pPr marL="285750" indent="-285750">
              <a:buFont typeface="Arial" panose="020B0604020202020204" pitchFamily="34" charset="0"/>
              <a:buChar char="•"/>
            </a:pPr>
            <a:r>
              <a:rPr lang="en-US" sz="2400" dirty="0"/>
              <a:t>Diarrhea</a:t>
            </a:r>
          </a:p>
          <a:p>
            <a:pPr marL="285750" indent="-285750">
              <a:buFont typeface="Arial" panose="020B0604020202020204" pitchFamily="34" charset="0"/>
              <a:buChar char="•"/>
            </a:pPr>
            <a:r>
              <a:rPr lang="en-US" sz="2400" dirty="0"/>
              <a:t>Bloating</a:t>
            </a:r>
          </a:p>
          <a:p>
            <a:pPr marL="285750" indent="-285750">
              <a:buFont typeface="Arial" panose="020B0604020202020204" pitchFamily="34" charset="0"/>
              <a:buChar char="•"/>
            </a:pPr>
            <a:r>
              <a:rPr lang="en-US" sz="2400" dirty="0"/>
              <a:t>Rashes</a:t>
            </a:r>
          </a:p>
          <a:p>
            <a:pPr marL="285750" indent="-285750">
              <a:buFont typeface="Arial" panose="020B0604020202020204" pitchFamily="34" charset="0"/>
              <a:buChar char="•"/>
            </a:pPr>
            <a:r>
              <a:rPr lang="en-US" sz="2400" dirty="0"/>
              <a:t>Headaches</a:t>
            </a:r>
          </a:p>
          <a:p>
            <a:pPr marL="285750" indent="-285750">
              <a:buFont typeface="Arial" panose="020B0604020202020204" pitchFamily="34" charset="0"/>
              <a:buChar char="•"/>
            </a:pPr>
            <a:r>
              <a:rPr lang="en-US" sz="2400" dirty="0"/>
              <a:t>Nausea</a:t>
            </a:r>
          </a:p>
          <a:p>
            <a:pPr marL="285750" indent="-285750">
              <a:buFont typeface="Arial" panose="020B0604020202020204" pitchFamily="34" charset="0"/>
              <a:buChar char="•"/>
            </a:pPr>
            <a:r>
              <a:rPr lang="en-US" sz="2400" dirty="0"/>
              <a:t>Fatigue</a:t>
            </a:r>
          </a:p>
          <a:p>
            <a:pPr marL="285750" indent="-285750">
              <a:buFont typeface="Arial" panose="020B0604020202020204" pitchFamily="34" charset="0"/>
              <a:buChar char="•"/>
            </a:pPr>
            <a:r>
              <a:rPr lang="en-US" sz="2400" dirty="0"/>
              <a:t>Abdominal pain</a:t>
            </a:r>
          </a:p>
          <a:p>
            <a:pPr marL="285750" indent="-285750">
              <a:buFont typeface="Arial" panose="020B0604020202020204" pitchFamily="34" charset="0"/>
              <a:buChar char="•"/>
            </a:pPr>
            <a:r>
              <a:rPr lang="en-US" sz="2400" dirty="0"/>
              <a:t>Runny nose</a:t>
            </a:r>
          </a:p>
          <a:p>
            <a:pPr marL="285750" indent="-285750">
              <a:buFont typeface="Arial" panose="020B0604020202020204" pitchFamily="34" charset="0"/>
              <a:buChar char="•"/>
            </a:pPr>
            <a:r>
              <a:rPr lang="en-US" sz="2400" dirty="0"/>
              <a:t>Reflux</a:t>
            </a:r>
          </a:p>
          <a:p>
            <a:pPr marL="285750" indent="-285750">
              <a:buFont typeface="Arial" panose="020B0604020202020204" pitchFamily="34" charset="0"/>
              <a:buChar char="•"/>
            </a:pPr>
            <a:r>
              <a:rPr lang="en-US" sz="2400" dirty="0"/>
              <a:t>Flushing of the skin</a:t>
            </a:r>
          </a:p>
        </p:txBody>
      </p:sp>
      <p:pic>
        <p:nvPicPr>
          <p:cNvPr id="10" name="Picture 2">
            <a:extLst>
              <a:ext uri="{FF2B5EF4-FFF2-40B4-BE49-F238E27FC236}">
                <a16:creationId xmlns:a16="http://schemas.microsoft.com/office/drawing/2014/main" id="{9926C9DA-15E8-4B92-9FE2-BC519A3EC0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3695" y="4149080"/>
            <a:ext cx="4087367" cy="1753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837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8</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TextBox 5">
            <a:extLst>
              <a:ext uri="{FF2B5EF4-FFF2-40B4-BE49-F238E27FC236}">
                <a16:creationId xmlns:a16="http://schemas.microsoft.com/office/drawing/2014/main" id="{BE4F5894-2EF5-4555-A723-5B31B516A805}"/>
              </a:ext>
            </a:extLst>
          </p:cNvPr>
          <p:cNvSpPr txBox="1"/>
          <p:nvPr/>
        </p:nvSpPr>
        <p:spPr>
          <a:xfrm>
            <a:off x="1667262" y="223164"/>
            <a:ext cx="7063282"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Food Intolerances – Celiac Disease</a:t>
            </a:r>
          </a:p>
        </p:txBody>
      </p:sp>
      <p:sp>
        <p:nvSpPr>
          <p:cNvPr id="8" name="TextBox 7">
            <a:extLst>
              <a:ext uri="{FF2B5EF4-FFF2-40B4-BE49-F238E27FC236}">
                <a16:creationId xmlns:a16="http://schemas.microsoft.com/office/drawing/2014/main" id="{B5614D34-8234-4C1A-8C2B-D9077E03DB86}"/>
              </a:ext>
            </a:extLst>
          </p:cNvPr>
          <p:cNvSpPr txBox="1"/>
          <p:nvPr/>
        </p:nvSpPr>
        <p:spPr>
          <a:xfrm>
            <a:off x="748536" y="1140655"/>
            <a:ext cx="6754234" cy="1938992"/>
          </a:xfrm>
          <a:prstGeom prst="rect">
            <a:avLst/>
          </a:prstGeom>
          <a:noFill/>
        </p:spPr>
        <p:txBody>
          <a:bodyPr wrap="square">
            <a:spAutoFit/>
          </a:bodyPr>
          <a:lstStyle/>
          <a:p>
            <a:pPr algn="just"/>
            <a:r>
              <a:rPr lang="en-US" sz="2400" dirty="0"/>
              <a:t>Celiac disease is a disorder in which eating gluten triggers an immune response in the body, causing inflammation and damage to the small intestine. It's estimated that celiac disease affects nearly 1% of the population in the United States </a:t>
            </a:r>
          </a:p>
        </p:txBody>
      </p:sp>
      <p:pic>
        <p:nvPicPr>
          <p:cNvPr id="10" name="Picture 9">
            <a:extLst>
              <a:ext uri="{FF2B5EF4-FFF2-40B4-BE49-F238E27FC236}">
                <a16:creationId xmlns:a16="http://schemas.microsoft.com/office/drawing/2014/main" id="{D484A76F-9C89-4519-9D4C-A48233468B0D}"/>
              </a:ext>
            </a:extLst>
          </p:cNvPr>
          <p:cNvPicPr>
            <a:picLocks noChangeAspect="1"/>
          </p:cNvPicPr>
          <p:nvPr/>
        </p:nvPicPr>
        <p:blipFill>
          <a:blip r:embed="rId4"/>
          <a:stretch>
            <a:fillRect/>
          </a:stretch>
        </p:blipFill>
        <p:spPr>
          <a:xfrm>
            <a:off x="5470402" y="3284984"/>
            <a:ext cx="2820850" cy="2820850"/>
          </a:xfrm>
          <a:prstGeom prst="rect">
            <a:avLst/>
          </a:prstGeom>
        </p:spPr>
      </p:pic>
    </p:spTree>
    <p:extLst>
      <p:ext uri="{BB962C8B-B14F-4D97-AF65-F5344CB8AC3E}">
        <p14:creationId xmlns:p14="http://schemas.microsoft.com/office/powerpoint/2010/main" val="142077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9</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TextBox 5">
            <a:extLst>
              <a:ext uri="{FF2B5EF4-FFF2-40B4-BE49-F238E27FC236}">
                <a16:creationId xmlns:a16="http://schemas.microsoft.com/office/drawing/2014/main" id="{3322CBF0-7AF9-4FF4-993B-829C06A339C9}"/>
              </a:ext>
            </a:extLst>
          </p:cNvPr>
          <p:cNvSpPr txBox="1"/>
          <p:nvPr/>
        </p:nvSpPr>
        <p:spPr>
          <a:xfrm>
            <a:off x="1691680" y="208387"/>
            <a:ext cx="6696744"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Food Intolerances – Celiac Disease</a:t>
            </a:r>
          </a:p>
        </p:txBody>
      </p:sp>
      <p:sp>
        <p:nvSpPr>
          <p:cNvPr id="8" name="TextBox 7">
            <a:extLst>
              <a:ext uri="{FF2B5EF4-FFF2-40B4-BE49-F238E27FC236}">
                <a16:creationId xmlns:a16="http://schemas.microsoft.com/office/drawing/2014/main" id="{86D8884E-24BF-4BDF-A639-62A220092A70}"/>
              </a:ext>
            </a:extLst>
          </p:cNvPr>
          <p:cNvSpPr txBox="1"/>
          <p:nvPr/>
        </p:nvSpPr>
        <p:spPr>
          <a:xfrm>
            <a:off x="453295" y="1143000"/>
            <a:ext cx="7863121" cy="2308324"/>
          </a:xfrm>
          <a:prstGeom prst="rect">
            <a:avLst/>
          </a:prstGeom>
          <a:noFill/>
        </p:spPr>
        <p:txBody>
          <a:bodyPr wrap="square">
            <a:spAutoFit/>
          </a:bodyPr>
          <a:lstStyle/>
          <a:p>
            <a:pPr marL="342900" indent="-342900" algn="just">
              <a:buFont typeface="Arial" panose="020B0604020202020204" pitchFamily="34" charset="0"/>
              <a:buChar char="•"/>
            </a:pPr>
            <a:r>
              <a:rPr lang="en-US" sz="2400" dirty="0"/>
              <a:t>Gluten is a general name for the proteins found in wheat, wheatberries, durum, semolina, spelt, farina, faro, garam, Khorasan wheat, rye, barley and triticale  which is a cross between wheat and rye. </a:t>
            </a:r>
          </a:p>
          <a:p>
            <a:pPr marL="342900" indent="-342900" algn="just">
              <a:buFont typeface="Arial" panose="020B0604020202020204" pitchFamily="34" charset="0"/>
              <a:buChar char="•"/>
            </a:pPr>
            <a:r>
              <a:rPr lang="en-US" sz="2400" dirty="0"/>
              <a:t>Gluten helps foods maintain their shape, acting as a glue that holds food together.</a:t>
            </a:r>
          </a:p>
        </p:txBody>
      </p:sp>
      <p:pic>
        <p:nvPicPr>
          <p:cNvPr id="10" name="Picture 2" descr="What the Heck is Gluten? - Coconuts and Kettlebells">
            <a:extLst>
              <a:ext uri="{FF2B5EF4-FFF2-40B4-BE49-F238E27FC236}">
                <a16:creationId xmlns:a16="http://schemas.microsoft.com/office/drawing/2014/main" id="{C4225D42-2C26-4ABA-8E2C-C1C742C629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7015" y="3284984"/>
            <a:ext cx="3499834" cy="2726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6117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12164</TotalTime>
  <Words>2167</Words>
  <Application>Microsoft Office PowerPoint</Application>
  <PresentationFormat>On-screen Show (4:3)</PresentationFormat>
  <Paragraphs>300</Paragraphs>
  <Slides>24</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Apple Chancery</vt:lpstr>
      <vt:lpstr>Arial</vt:lpstr>
      <vt:lpstr>Arial Black</vt:lpstr>
      <vt:lpstr>Calibri</vt:lpstr>
      <vt:lpstr>Century</vt:lpstr>
      <vt:lpstr>charter</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KFUPM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Abdullah</dc:creator>
  <cp:lastModifiedBy>Marius Grobbelaar</cp:lastModifiedBy>
  <cp:revision>341</cp:revision>
  <cp:lastPrinted>2020-09-02T06:00:26Z</cp:lastPrinted>
  <dcterms:created xsi:type="dcterms:W3CDTF">2009-07-12T19:40:29Z</dcterms:created>
  <dcterms:modified xsi:type="dcterms:W3CDTF">2021-07-26T09:03:13Z</dcterms:modified>
</cp:coreProperties>
</file>