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1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1343F5"/>
    <a:srgbClr val="FF0000"/>
    <a:srgbClr val="0000FF"/>
    <a:srgbClr val="800000"/>
    <a:srgbClr val="0099CC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1E733-C587-4D66-9A3F-E3EB6F32DF87}" v="264" dt="2021-07-26T07:16:38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94843"/>
  </p:normalViewPr>
  <p:slideViewPr>
    <p:cSldViewPr>
      <p:cViewPr varScale="1">
        <p:scale>
          <a:sx n="109" d="100"/>
          <a:sy n="109" d="100"/>
        </p:scale>
        <p:origin x="133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7/26/2021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01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13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52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79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03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11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233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882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68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08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99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60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002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655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47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691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6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24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4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46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76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58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04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05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50072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fyliving.net/allergy-statis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-17815" y="260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00B05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Nature Science Research and Innovation Centre</a:t>
            </a:r>
          </a:p>
          <a:p>
            <a:pPr algn="r"/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36512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   Online Education (OE) Division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0B0F0"/>
                </a:solidFill>
              </a:rPr>
              <a:t>https://www.nsric.ca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251520" y="1649699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Recipe Development and Menu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C367C-4D63-2549-A2AE-45A2324F2165}"/>
              </a:ext>
            </a:extLst>
          </p:cNvPr>
          <p:cNvSpPr/>
          <p:nvPr/>
        </p:nvSpPr>
        <p:spPr>
          <a:xfrm>
            <a:off x="2287724" y="2924944"/>
            <a:ext cx="6388732" cy="169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Ms Wonda Grobbelaar (MBA)</a:t>
            </a:r>
            <a:endParaRPr lang="en-US" sz="2000" dirty="0">
              <a:solidFill>
                <a:srgbClr val="00B050"/>
              </a:solidFill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Professor of Practice – OE Division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wonda.grobbelaar@gmail.com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90C48-0D1F-A746-8078-EC744674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9401"/>
            <a:ext cx="1728192" cy="763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C3D22D-EA82-4269-9463-7E9F87612BDF}"/>
              </a:ext>
            </a:extLst>
          </p:cNvPr>
          <p:cNvSpPr txBox="1"/>
          <p:nvPr/>
        </p:nvSpPr>
        <p:spPr>
          <a:xfrm>
            <a:off x="1979712" y="2379657"/>
            <a:ext cx="465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Lesson 5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C164E-F9F7-463F-A348-361AA78B1B06}"/>
              </a:ext>
            </a:extLst>
          </p:cNvPr>
          <p:cNvSpPr txBox="1"/>
          <p:nvPr/>
        </p:nvSpPr>
        <p:spPr>
          <a:xfrm>
            <a:off x="1691680" y="218031"/>
            <a:ext cx="53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Hidden Names of Soy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D5217-70B4-42C4-84A0-12B63469ECCF}"/>
              </a:ext>
            </a:extLst>
          </p:cNvPr>
          <p:cNvSpPr txBox="1"/>
          <p:nvPr/>
        </p:nvSpPr>
        <p:spPr>
          <a:xfrm>
            <a:off x="774629" y="1483365"/>
            <a:ext cx="7541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Hydrolyzed vegetable protein (HVP)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Textured vegetable protein (TVP)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Lecithin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Monoglyceride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Monosodium glutamate (MSG)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Vegetable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Vitamin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Natural flavoring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Vegetable broth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Vegetable 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Vegetable starch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Soy Oil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83E37-2C58-4328-825D-163576172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717032"/>
            <a:ext cx="3511188" cy="24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0B98D-E04B-4324-9CB0-EA3098AAB541}"/>
              </a:ext>
            </a:extLst>
          </p:cNvPr>
          <p:cNvSpPr txBox="1"/>
          <p:nvPr/>
        </p:nvSpPr>
        <p:spPr>
          <a:xfrm>
            <a:off x="1685192" y="134815"/>
            <a:ext cx="490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Sulphur Dioxide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F1035-7DD3-4DE4-8FDA-553EFD491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35030"/>
            <a:ext cx="7961475" cy="29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CB36F-9E0C-492F-BCD3-C17338404206}"/>
              </a:ext>
            </a:extLst>
          </p:cNvPr>
          <p:cNvSpPr txBox="1"/>
          <p:nvPr/>
        </p:nvSpPr>
        <p:spPr>
          <a:xfrm>
            <a:off x="1702777" y="213946"/>
            <a:ext cx="615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Sulfur Dioxide (Continued)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F9F54-934F-42B2-8CCA-027196952340}"/>
              </a:ext>
            </a:extLst>
          </p:cNvPr>
          <p:cNvSpPr txBox="1"/>
          <p:nvPr/>
        </p:nvSpPr>
        <p:spPr>
          <a:xfrm>
            <a:off x="724593" y="1497483"/>
            <a:ext cx="787985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Sulfur dioxide(SO2) is a colorless gas or liquid with a strong, choking odor.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produced from the burning of fossil fuels (coal and oil) and the smelting of mineral ores (aluminum, copper, zinc, lead, and iron) that contain sulfur.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Sulfur dioxide dissolves easily in water to form sulfuric acid.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Sulphur dioxide is widely used in the food and drinks industries for its properties as a preservative and antioxidants.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SO2 is found  in dried fruits and vegetables, soft drinks and alcoholic beverages.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Sulfites release gas, which helps keep the food free of bacteria and preserve the taste and color. 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6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526EF-7053-4C48-97EC-5227ACFEE49E}"/>
              </a:ext>
            </a:extLst>
          </p:cNvPr>
          <p:cNvSpPr txBox="1"/>
          <p:nvPr/>
        </p:nvSpPr>
        <p:spPr>
          <a:xfrm>
            <a:off x="1702777" y="196361"/>
            <a:ext cx="466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323FE-AFE2-4734-8B6C-D5AF43E80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46265"/>
            <a:ext cx="8174556" cy="30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7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4B0BA-F08E-4DF5-A343-B6AE27029F5B}"/>
              </a:ext>
            </a:extLst>
          </p:cNvPr>
          <p:cNvSpPr txBox="1"/>
          <p:nvPr/>
        </p:nvSpPr>
        <p:spPr>
          <a:xfrm>
            <a:off x="1691680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Molluscs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548F2-26D6-4150-80FF-CE304C2CF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61" y="2139107"/>
            <a:ext cx="8068277" cy="30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5DDF4-5D31-4650-8106-8DC9DF834307}"/>
              </a:ext>
            </a:extLst>
          </p:cNvPr>
          <p:cNvSpPr txBox="1"/>
          <p:nvPr/>
        </p:nvSpPr>
        <p:spPr>
          <a:xfrm>
            <a:off x="1685192" y="134815"/>
            <a:ext cx="511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Oyster Sauce</a:t>
            </a:r>
          </a:p>
        </p:txBody>
      </p:sp>
      <p:pic>
        <p:nvPicPr>
          <p:cNvPr id="8" name="Picture 2" descr="Oyster Sauce | QualityFood.ae Online Supermarket Grocery Shopping">
            <a:extLst>
              <a:ext uri="{FF2B5EF4-FFF2-40B4-BE49-F238E27FC236}">
                <a16:creationId xmlns:a16="http://schemas.microsoft.com/office/drawing/2014/main" id="{F6EA7558-41DF-42F5-ABC3-3FC04FDF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6925"/>
            <a:ext cx="3801474" cy="47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A1112E-B05F-40F1-9766-3ECD8A93C6A0}"/>
              </a:ext>
            </a:extLst>
          </p:cNvPr>
          <p:cNvSpPr txBox="1"/>
          <p:nvPr/>
        </p:nvSpPr>
        <p:spPr>
          <a:xfrm>
            <a:off x="4546186" y="3083083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Oyster sauce is made by boiling oysters.</a:t>
            </a:r>
          </a:p>
        </p:txBody>
      </p:sp>
    </p:spTree>
    <p:extLst>
      <p:ext uri="{BB962C8B-B14F-4D97-AF65-F5344CB8AC3E}">
        <p14:creationId xmlns:p14="http://schemas.microsoft.com/office/powerpoint/2010/main" val="358687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A34DC-713B-417A-AF1F-315FB094BA14}"/>
              </a:ext>
            </a:extLst>
          </p:cNvPr>
          <p:cNvSpPr txBox="1"/>
          <p:nvPr/>
        </p:nvSpPr>
        <p:spPr>
          <a:xfrm>
            <a:off x="1685192" y="178777"/>
            <a:ext cx="483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Lupin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65B0C-FD53-4E37-9533-7E6333940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29244"/>
            <a:ext cx="8039629" cy="30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18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6CEF8-531D-4E04-BC43-D32E6B32067B}"/>
              </a:ext>
            </a:extLst>
          </p:cNvPr>
          <p:cNvSpPr txBox="1"/>
          <p:nvPr/>
        </p:nvSpPr>
        <p:spPr>
          <a:xfrm>
            <a:off x="1676400" y="196362"/>
            <a:ext cx="61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Stock Food to Superfood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B329B-E87B-43FD-930A-B74F6A5FCD15}"/>
              </a:ext>
            </a:extLst>
          </p:cNvPr>
          <p:cNvSpPr txBox="1"/>
          <p:nvPr/>
        </p:nvSpPr>
        <p:spPr>
          <a:xfrm>
            <a:off x="758297" y="1475920"/>
            <a:ext cx="76328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Lupin is found as a food ingredient and its flour is used as a substitute for soy or wheat in processed foods.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Lupin is closely related to peanut and some individuals with peanut allergy can react to lupin.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Lupin is higher in protein and fiber than it is in carbohydrates, lupin-enriched foods can also help assist with weight loss.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Nutritionists suggest to add Lupin slowly to your diet because the rich, fibrous legume can be a shock to the system causing bloating and gas if you eat too much of it.</a:t>
            </a:r>
          </a:p>
        </p:txBody>
      </p:sp>
    </p:spTree>
    <p:extLst>
      <p:ext uri="{BB962C8B-B14F-4D97-AF65-F5344CB8AC3E}">
        <p14:creationId xmlns:p14="http://schemas.microsoft.com/office/powerpoint/2010/main" val="379728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78966-22CB-4612-A772-2B90020D270F}"/>
              </a:ext>
            </a:extLst>
          </p:cNvPr>
          <p:cNvSpPr txBox="1"/>
          <p:nvPr/>
        </p:nvSpPr>
        <p:spPr>
          <a:xfrm>
            <a:off x="1711570" y="178777"/>
            <a:ext cx="610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Allergy Awareness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2C9E8-2F48-4C6F-8B0E-3D478698BCCB}"/>
              </a:ext>
            </a:extLst>
          </p:cNvPr>
          <p:cNvSpPr txBox="1"/>
          <p:nvPr/>
        </p:nvSpPr>
        <p:spPr>
          <a:xfrm>
            <a:off x="757897" y="1465892"/>
            <a:ext cx="74865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Lupine is a legume that cross-reacts with peanut at a high rate and should be avoided by peanut allergic patients.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does not fall under the labeling requirements of FALCPA.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Lupine is also known as Lupinus albus and can be found in seed or flour form.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7E07CA-AE08-4B2E-AF92-E34AF202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062" y="4764646"/>
            <a:ext cx="1978337" cy="14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7D39A-744A-4B68-828A-999717FDA6F3}"/>
              </a:ext>
            </a:extLst>
          </p:cNvPr>
          <p:cNvSpPr txBox="1"/>
          <p:nvPr/>
        </p:nvSpPr>
        <p:spPr>
          <a:xfrm>
            <a:off x="1676400" y="178777"/>
            <a:ext cx="664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Food that Might Contain Peanuts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DD486-844C-4753-A2F3-ECB645BA2361}"/>
              </a:ext>
            </a:extLst>
          </p:cNvPr>
          <p:cNvSpPr txBox="1"/>
          <p:nvPr/>
        </p:nvSpPr>
        <p:spPr>
          <a:xfrm>
            <a:off x="778891" y="1485151"/>
            <a:ext cx="4953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Artificial flavoring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Baked goods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Chili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Chocolate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Crumb toppings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Egg rolls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Enchilada sauce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Ethnic foods: African, Asian,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Chinese, Indian, Indonesian, Thai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Nougat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975A6-5ED3-4A61-8F7F-4753801C5EFB}"/>
              </a:ext>
            </a:extLst>
          </p:cNvPr>
          <p:cNvSpPr txBox="1"/>
          <p:nvPr/>
        </p:nvSpPr>
        <p:spPr>
          <a:xfrm>
            <a:off x="5361149" y="1532338"/>
            <a:ext cx="3459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Vietnamese, Mexican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Fried foods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Flavoring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Graham cracker crust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Hydrolyzed plant protein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Hydrolyzed vegetable protein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Marzipan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Mole sauce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Natural flavoring </a:t>
            </a:r>
          </a:p>
        </p:txBody>
      </p:sp>
    </p:spTree>
    <p:extLst>
      <p:ext uri="{BB962C8B-B14F-4D97-AF65-F5344CB8AC3E}">
        <p14:creationId xmlns:p14="http://schemas.microsoft.com/office/powerpoint/2010/main" val="197550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61D6B-A531-4080-866D-24379562F87A}"/>
              </a:ext>
            </a:extLst>
          </p:cNvPr>
          <p:cNvSpPr txBox="1"/>
          <p:nvPr/>
        </p:nvSpPr>
        <p:spPr>
          <a:xfrm>
            <a:off x="1693639" y="187996"/>
            <a:ext cx="547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Learning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3DC9C-33C4-4A78-AB09-629083F01AFC}"/>
              </a:ext>
            </a:extLst>
          </p:cNvPr>
          <p:cNvSpPr txBox="1"/>
          <p:nvPr/>
        </p:nvSpPr>
        <p:spPr>
          <a:xfrm>
            <a:off x="756139" y="1485900"/>
            <a:ext cx="7560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student will understand the different basic terminology of allergens.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student will know how to find hidden allergens in ready made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student will have knowledge of the significance of allergens when developing recipes.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52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4FBCD-D981-4398-8998-445095D6D80C}"/>
              </a:ext>
            </a:extLst>
          </p:cNvPr>
          <p:cNvSpPr txBox="1"/>
          <p:nvPr/>
        </p:nvSpPr>
        <p:spPr>
          <a:xfrm>
            <a:off x="1693985" y="213946"/>
            <a:ext cx="6982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Avoid the following food (Peanut Allergy)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17B32-5D52-48D7-B66E-971ACBE781B4}"/>
              </a:ext>
            </a:extLst>
          </p:cNvPr>
          <p:cNvSpPr txBox="1"/>
          <p:nvPr/>
        </p:nvSpPr>
        <p:spPr>
          <a:xfrm>
            <a:off x="712124" y="1501140"/>
            <a:ext cx="75322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Arachis oil (another name for peanut oil)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Artificial nuts.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Beer nuts.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Cold-pressed, expelled or extruded peanut oil*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Ground nuts.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50" dirty="0"/>
              <a:t>Lupin (or lupine)—which is becoming a common flour substitute in gluten-free food.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Mandelonas</a:t>
            </a:r>
            <a:r>
              <a:rPr lang="en-US" sz="2400" dirty="0"/>
              <a:t> (peanuts soaked in almond flavoring)</a:t>
            </a:r>
          </a:p>
        </p:txBody>
      </p:sp>
    </p:spTree>
    <p:extLst>
      <p:ext uri="{BB962C8B-B14F-4D97-AF65-F5344CB8AC3E}">
        <p14:creationId xmlns:p14="http://schemas.microsoft.com/office/powerpoint/2010/main" val="261757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B0FD-8E52-42F5-A083-DDE5BC27D8BC}"/>
              </a:ext>
            </a:extLst>
          </p:cNvPr>
          <p:cNvSpPr txBox="1"/>
          <p:nvPr/>
        </p:nvSpPr>
        <p:spPr>
          <a:xfrm>
            <a:off x="1676400" y="222738"/>
            <a:ext cx="664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Food Allergen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13CE1-8EB7-44B2-8AA5-8340F3AC072C}"/>
              </a:ext>
            </a:extLst>
          </p:cNvPr>
          <p:cNvSpPr txBox="1"/>
          <p:nvPr/>
        </p:nvSpPr>
        <p:spPr>
          <a:xfrm>
            <a:off x="757950" y="1500029"/>
            <a:ext cx="76328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Allergic reactions to foods vary from mild gastrointestinal discomfort, to skin rashes and potentially life-threatening asthma and anaphylaxis.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Commonly many adverse reactions to food are referred to collectively as food allergies.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However, true food allergies represent only a fraction of the diverse range of individualistic adverse reactions to foods, that also include food intolerances.</a:t>
            </a:r>
          </a:p>
        </p:txBody>
      </p:sp>
    </p:spTree>
    <p:extLst>
      <p:ext uri="{BB962C8B-B14F-4D97-AF65-F5344CB8AC3E}">
        <p14:creationId xmlns:p14="http://schemas.microsoft.com/office/powerpoint/2010/main" val="105212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C6E92-1FEC-4842-8C6D-A32BBAA4612B}"/>
              </a:ext>
            </a:extLst>
          </p:cNvPr>
          <p:cNvSpPr txBox="1"/>
          <p:nvPr/>
        </p:nvSpPr>
        <p:spPr>
          <a:xfrm>
            <a:off x="1720361" y="222738"/>
            <a:ext cx="645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Allergic Symptoms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6D630-9C50-407D-ABBC-F704F6B0DF8D}"/>
              </a:ext>
            </a:extLst>
          </p:cNvPr>
          <p:cNvSpPr txBox="1"/>
          <p:nvPr/>
        </p:nvSpPr>
        <p:spPr>
          <a:xfrm>
            <a:off x="784328" y="1441512"/>
            <a:ext cx="76328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people can also experience mild allergic symptoms to fresh fruits and vegetables such as kiwi, apples, peaches, melons, pineapple and papaya.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condition, known as oral allergy syndrome or pollen-food syndrome, is normally associated with a primary allergy to pollen (e.g., birch, ragwort or grasses) or latex.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these individuals, the immune system reacts to the food proteins as if they were pollen and the symptoms are generally limited to the mouth and throat.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14863F-8B70-4628-A90D-773AD2CD3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84" r="18996"/>
          <a:stretch/>
        </p:blipFill>
        <p:spPr>
          <a:xfrm>
            <a:off x="5436096" y="4726657"/>
            <a:ext cx="2304256" cy="14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C88DB-5D5A-4466-82B8-9E63C94FE136}"/>
              </a:ext>
            </a:extLst>
          </p:cNvPr>
          <p:cNvSpPr txBox="1"/>
          <p:nvPr/>
        </p:nvSpPr>
        <p:spPr>
          <a:xfrm>
            <a:off x="1693985" y="161192"/>
            <a:ext cx="616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Allergic Cross-Reactivity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04670-10F4-4ECC-AD2A-189C81777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60" y="1196752"/>
            <a:ext cx="6950679" cy="52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701C-551D-4727-ACFA-BC0BC37F4E7A}"/>
              </a:ext>
            </a:extLst>
          </p:cNvPr>
          <p:cNvSpPr txBox="1"/>
          <p:nvPr/>
        </p:nvSpPr>
        <p:spPr>
          <a:xfrm>
            <a:off x="1680136" y="201916"/>
            <a:ext cx="663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Anaphylactic Shock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6AE4A-88C9-410A-8A83-18877A6CA32D}"/>
              </a:ext>
            </a:extLst>
          </p:cNvPr>
          <p:cNvSpPr txBox="1"/>
          <p:nvPr/>
        </p:nvSpPr>
        <p:spPr>
          <a:xfrm>
            <a:off x="793840" y="1490483"/>
            <a:ext cx="7632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 extreme, often life-threatening allergic reaction to an antigen to which the body has become hypersensitive</a:t>
            </a:r>
            <a:r>
              <a:rPr lang="en-US" sz="1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780C9-8599-49D1-BA92-219C07F0107F}"/>
              </a:ext>
            </a:extLst>
          </p:cNvPr>
          <p:cNvSpPr txBox="1"/>
          <p:nvPr/>
        </p:nvSpPr>
        <p:spPr>
          <a:xfrm>
            <a:off x="751988" y="2342276"/>
            <a:ext cx="73350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Skin reactions such as hives, flushed skin, or paleness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Suddenly feeling too warm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Feeling like you have a lump in your throat or difficulty swallowing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Nausea, vomiting, or 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Abdominal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 and rapid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Runny nose and sneezing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Swollen tongue or lips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Wheezing or difficulty breathing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Sense that something is wrong with your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Tingling hands, feet, mouth, or scalp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D6740F-B02C-4AFB-98C0-C1BF69A51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555415"/>
            <a:ext cx="2554098" cy="24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45A8F-BCE7-4FEE-96B0-D5750AA1F056}"/>
              </a:ext>
            </a:extLst>
          </p:cNvPr>
          <p:cNvSpPr txBox="1"/>
          <p:nvPr/>
        </p:nvSpPr>
        <p:spPr>
          <a:xfrm>
            <a:off x="1693985" y="240323"/>
            <a:ext cx="575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EA2C8-92F5-4A29-9D4E-8537A03C85DB}"/>
              </a:ext>
            </a:extLst>
          </p:cNvPr>
          <p:cNvSpPr txBox="1"/>
          <p:nvPr/>
        </p:nvSpPr>
        <p:spPr>
          <a:xfrm>
            <a:off x="748252" y="1485226"/>
            <a:ext cx="80002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recipe developers, we should take care to make sure that customers’ allergen requirements are 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50" dirty="0"/>
              <a:t>Never assume that you know what is in an ingredient for example a store-bought sauce.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Know your allergens!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customer with a severe allergy can die if he eat the wrong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next session, you will learn about food intolerances.</a:t>
            </a:r>
          </a:p>
          <a:p>
            <a:endParaRPr lang="en-US" dirty="0"/>
          </a:p>
          <a:p>
            <a:r>
              <a:rPr lang="en-US" sz="2400" dirty="0"/>
              <a:t>           Thank you for attending the session of today!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3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A37E9-7C5A-4E70-AB48-3ED055C8C705}"/>
              </a:ext>
            </a:extLst>
          </p:cNvPr>
          <p:cNvSpPr txBox="1"/>
          <p:nvPr/>
        </p:nvSpPr>
        <p:spPr>
          <a:xfrm>
            <a:off x="1702431" y="196788"/>
            <a:ext cx="403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7A476-94D2-4DF2-905B-3887E90EC8CB}"/>
              </a:ext>
            </a:extLst>
          </p:cNvPr>
          <p:cNvSpPr txBox="1"/>
          <p:nvPr/>
        </p:nvSpPr>
        <p:spPr>
          <a:xfrm>
            <a:off x="2051720" y="2972513"/>
            <a:ext cx="633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an allergen?</a:t>
            </a:r>
          </a:p>
        </p:txBody>
      </p:sp>
    </p:spTree>
    <p:extLst>
      <p:ext uri="{BB962C8B-B14F-4D97-AF65-F5344CB8AC3E}">
        <p14:creationId xmlns:p14="http://schemas.microsoft.com/office/powerpoint/2010/main" val="8883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408FC-B891-4DEC-B8A3-87F7970127E0}"/>
              </a:ext>
            </a:extLst>
          </p:cNvPr>
          <p:cNvSpPr txBox="1"/>
          <p:nvPr/>
        </p:nvSpPr>
        <p:spPr>
          <a:xfrm>
            <a:off x="1711223" y="152827"/>
            <a:ext cx="530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471-C7BE-4156-9866-2144CFCDE157}"/>
              </a:ext>
            </a:extLst>
          </p:cNvPr>
          <p:cNvSpPr txBox="1"/>
          <p:nvPr/>
        </p:nvSpPr>
        <p:spPr>
          <a:xfrm>
            <a:off x="723875" y="1494752"/>
            <a:ext cx="75925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 </a:t>
            </a:r>
            <a:r>
              <a:rPr lang="en-US" sz="2400" b="1" dirty="0"/>
              <a:t>allergen</a:t>
            </a:r>
            <a:r>
              <a:rPr lang="en-US" sz="2400" dirty="0"/>
              <a:t> is a usually a harmless substance capable of triggering a response that starts in the immune system and results in an allergic reaction. </a:t>
            </a:r>
          </a:p>
          <a:p>
            <a:pPr algn="just"/>
            <a:endParaRPr lang="en-US" sz="24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allergens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typically naturally-occurring proteins in foods or derivatives of them that cause abnormal immune responses. Prevalence of food allergies around the world is believed to be increasing, with more than 8% of children and 2% of adults in countries like Australia and New Zealand having allergy to one or more foods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91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4B83B-FDD3-4C57-9350-2511306D6370}"/>
              </a:ext>
            </a:extLst>
          </p:cNvPr>
          <p:cNvSpPr txBox="1"/>
          <p:nvPr/>
        </p:nvSpPr>
        <p:spPr>
          <a:xfrm>
            <a:off x="1702431" y="179204"/>
            <a:ext cx="452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Allergens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78EEB-C7DD-4CEC-BB43-0205777AFE90}"/>
              </a:ext>
            </a:extLst>
          </p:cNvPr>
          <p:cNvSpPr txBox="1"/>
          <p:nvPr/>
        </p:nvSpPr>
        <p:spPr>
          <a:xfrm>
            <a:off x="770286" y="1471750"/>
            <a:ext cx="79061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40% of children is affected by allergens.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30% of adults is affected by allergens.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Asthma related allergens effects 339 million individuals in the USA.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Urban areas contribute 64% to asthma cases.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Hay fever is the main trigger, as 80% of asthmatics claim that their symptoms were triggered by this.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Peanut allergy in children - around 1.8 million in USA.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Food allergies affect 2.5% of the global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Around 50% of anaphylaxis reactions are caused by food allergies.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Globally, 10%–20% of people are allergic to dogs and cats. (</a:t>
            </a:r>
            <a:r>
              <a:rPr lang="en-US" sz="2000" dirty="0">
                <a:hlinkClick r:id="rId4"/>
              </a:rPr>
              <a:t>https://comfyliving.net/allergy-statistics</a:t>
            </a:r>
            <a:r>
              <a:rPr lang="en-US" sz="2000" dirty="0"/>
              <a:t> Hermina </a:t>
            </a:r>
            <a:r>
              <a:rPr lang="en-US" sz="2000" dirty="0" err="1"/>
              <a:t>Drah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720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634EC-1738-4E8D-86E7-A12315AC2E4C}"/>
              </a:ext>
            </a:extLst>
          </p:cNvPr>
          <p:cNvSpPr txBox="1"/>
          <p:nvPr/>
        </p:nvSpPr>
        <p:spPr>
          <a:xfrm>
            <a:off x="1702431" y="144034"/>
            <a:ext cx="474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Allergy Awareness Month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AEEAC-5B63-46D8-9B2E-2F6A5099C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967039"/>
            <a:ext cx="53054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568D2-6FC3-42F2-865A-73C1A027237E}"/>
              </a:ext>
            </a:extLst>
          </p:cNvPr>
          <p:cNvSpPr txBox="1"/>
          <p:nvPr/>
        </p:nvSpPr>
        <p:spPr>
          <a:xfrm>
            <a:off x="1676054" y="187995"/>
            <a:ext cx="548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learning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7DA4D-8A03-447B-9282-34DE5D4D4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83" y="1028346"/>
            <a:ext cx="708660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61090-43B2-4C1C-8E10-9238BA1686B2}"/>
              </a:ext>
            </a:extLst>
          </p:cNvPr>
          <p:cNvSpPr txBox="1"/>
          <p:nvPr/>
        </p:nvSpPr>
        <p:spPr>
          <a:xfrm>
            <a:off x="1702777" y="168661"/>
            <a:ext cx="488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Soy or Soya Allergen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0C34-1F71-49EA-854D-FD4C8AED9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973739"/>
            <a:ext cx="7761392" cy="29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FBF37-0BF0-4F97-9FCD-0AD612CA1A11}"/>
              </a:ext>
            </a:extLst>
          </p:cNvPr>
          <p:cNvSpPr txBox="1"/>
          <p:nvPr/>
        </p:nvSpPr>
        <p:spPr>
          <a:xfrm>
            <a:off x="1693239" y="165171"/>
            <a:ext cx="532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Soy or Soya  Allergen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31D6E-0013-4291-8E45-BC19B69C2A04}"/>
              </a:ext>
            </a:extLst>
          </p:cNvPr>
          <p:cNvSpPr txBox="1"/>
          <p:nvPr/>
        </p:nvSpPr>
        <p:spPr>
          <a:xfrm>
            <a:off x="782304" y="1482407"/>
            <a:ext cx="753411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Soy is considered one of the most common potential food allergens.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Soy is found in unexpected places such as in baked goods, cereals, crackers, infant formula and canned tuna.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Soy protein is a product of Soybeans.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Isoflavones are found in soy, and they are low plant estrogens.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Isoflavones can increase the risk of breast cancer.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12113</TotalTime>
  <Words>1691</Words>
  <Application>Microsoft Office PowerPoint</Application>
  <PresentationFormat>On-screen Show (4:3)</PresentationFormat>
  <Paragraphs>222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Apple Chancery</vt:lpstr>
      <vt:lpstr>Arial</vt:lpstr>
      <vt:lpstr>Arial Black</vt:lpstr>
      <vt:lpstr>Calibri</vt:lpstr>
      <vt:lpstr>Century</vt:lpstr>
      <vt:lpstr>charter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Marius Grobbelaar</cp:lastModifiedBy>
  <cp:revision>341</cp:revision>
  <cp:lastPrinted>2020-09-02T06:00:26Z</cp:lastPrinted>
  <dcterms:created xsi:type="dcterms:W3CDTF">2009-07-12T19:40:29Z</dcterms:created>
  <dcterms:modified xsi:type="dcterms:W3CDTF">2021-07-26T07:22:25Z</dcterms:modified>
</cp:coreProperties>
</file>