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1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1343F5"/>
    <a:srgbClr val="FF0000"/>
    <a:srgbClr val="0000FF"/>
    <a:srgbClr val="800000"/>
    <a:srgbClr val="0099CC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554FD-9B99-4B84-80F4-885B8DFC8F8A}" v="1" dt="2021-07-25T13:27:47.251"/>
    <p1510:client id="{B101E733-C587-4D66-9A3F-E3EB6F32DF87}" v="60" dt="2021-07-25T12:44:17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843"/>
  </p:normalViewPr>
  <p:slideViewPr>
    <p:cSldViewPr>
      <p:cViewPr varScale="1">
        <p:scale>
          <a:sx n="109" d="100"/>
          <a:sy n="109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Grobbelaar" userId="f78c0ccbbd61117f" providerId="LiveId" clId="{9A2554FD-9B99-4B84-80F4-885B8DFC8F8A}"/>
    <pc:docChg chg="modSld">
      <pc:chgData name="Marius Grobbelaar" userId="f78c0ccbbd61117f" providerId="LiveId" clId="{9A2554FD-9B99-4B84-80F4-885B8DFC8F8A}" dt="2021-07-25T13:27:49.485" v="1" actId="20577"/>
      <pc:docMkLst>
        <pc:docMk/>
      </pc:docMkLst>
      <pc:sldChg chg="addSp modSp mod">
        <pc:chgData name="Marius Grobbelaar" userId="f78c0ccbbd61117f" providerId="LiveId" clId="{9A2554FD-9B99-4B84-80F4-885B8DFC8F8A}" dt="2021-07-25T13:27:49.485" v="1" actId="20577"/>
        <pc:sldMkLst>
          <pc:docMk/>
          <pc:sldMk cId="65993257" sldId="321"/>
        </pc:sldMkLst>
        <pc:spChg chg="add mod">
          <ac:chgData name="Marius Grobbelaar" userId="f78c0ccbbd61117f" providerId="LiveId" clId="{9A2554FD-9B99-4B84-80F4-885B8DFC8F8A}" dt="2021-07-25T13:27:49.485" v="1" actId="20577"/>
          <ac:spMkLst>
            <pc:docMk/>
            <pc:sldMk cId="65993257" sldId="321"/>
            <ac:spMk id="14" creationId="{E8901E45-E2C8-44F5-BE2C-564A12A1A9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7/25/2021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7/25/2021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0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37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39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486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65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97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556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707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571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93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99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811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280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09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04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0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61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85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61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0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68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500726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-17815" y="260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00B05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Nature Science Research and Innovation Centre</a:t>
            </a:r>
          </a:p>
          <a:p>
            <a:pPr algn="r"/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36512" y="6206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      Online Education (OE) Division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0B0F0"/>
                </a:solidFill>
              </a:rPr>
              <a:t>https://www.nsric.ca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251520" y="1649699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Recipe Development and Menu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6C367C-4D63-2549-A2AE-45A2324F2165}"/>
              </a:ext>
            </a:extLst>
          </p:cNvPr>
          <p:cNvSpPr/>
          <p:nvPr/>
        </p:nvSpPr>
        <p:spPr>
          <a:xfrm>
            <a:off x="2287724" y="2924944"/>
            <a:ext cx="6388732" cy="169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Ms Wonda Grobbelaar (MBA)</a:t>
            </a:r>
            <a:endParaRPr lang="en-US" sz="2000" dirty="0">
              <a:solidFill>
                <a:srgbClr val="00B050"/>
              </a:solidFill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Professor of Practice – OE Division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1343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wonda.grobbelaar@gmail.com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90C48-0D1F-A746-8078-EC744674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9401"/>
            <a:ext cx="1728192" cy="7633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901E45-E2C8-44F5-BE2C-564A12A1A9E4}"/>
              </a:ext>
            </a:extLst>
          </p:cNvPr>
          <p:cNvSpPr txBox="1"/>
          <p:nvPr/>
        </p:nvSpPr>
        <p:spPr>
          <a:xfrm>
            <a:off x="1979712" y="2379657"/>
            <a:ext cx="465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Lesson 2</a:t>
            </a: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9A087-3B10-4776-9A2A-DCFBCB8E8E75}"/>
              </a:ext>
            </a:extLst>
          </p:cNvPr>
          <p:cNvSpPr txBox="1"/>
          <p:nvPr/>
        </p:nvSpPr>
        <p:spPr>
          <a:xfrm>
            <a:off x="1694900" y="307730"/>
            <a:ext cx="6634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How to Start Your Career as a Recipe Developer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E59E6-DF1A-4FF5-8F92-12AD0B9EC927}"/>
              </a:ext>
            </a:extLst>
          </p:cNvPr>
          <p:cNvSpPr txBox="1"/>
          <p:nvPr/>
        </p:nvSpPr>
        <p:spPr>
          <a:xfrm>
            <a:off x="727781" y="1480721"/>
            <a:ext cx="7677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 a food blog.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 high quality photos in your social media and/or food blog.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Practice and practice. The more you practice, the luckier you will become.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contacting food companies. The more companies you will contact, the more work you’ll receive. Remember Pareto’s 80/20/5 rule.*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sending out your portfolio to companies, always follow up.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3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A5CBB-2730-4072-A38A-BFDF73795125}"/>
              </a:ext>
            </a:extLst>
          </p:cNvPr>
          <p:cNvSpPr txBox="1"/>
          <p:nvPr/>
        </p:nvSpPr>
        <p:spPr>
          <a:xfrm>
            <a:off x="1683524" y="176452"/>
            <a:ext cx="857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Additional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82C50-6A5D-43BB-8F0C-471A10103D8B}"/>
              </a:ext>
            </a:extLst>
          </p:cNvPr>
          <p:cNvSpPr txBox="1"/>
          <p:nvPr/>
        </p:nvSpPr>
        <p:spPr>
          <a:xfrm>
            <a:off x="758021" y="1506493"/>
            <a:ext cx="7495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be successful as a recipe developer, the following is recommended: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a basic food photography course to learn how to take high quality photos.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Learn how to create a food blog.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familiar with the basic cooking and pastry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a course on how to improve your creativity.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0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EE032-BE15-4B24-9B71-24ADE11E5230}"/>
              </a:ext>
            </a:extLst>
          </p:cNvPr>
          <p:cNvSpPr txBox="1"/>
          <p:nvPr/>
        </p:nvSpPr>
        <p:spPr>
          <a:xfrm>
            <a:off x="1664967" y="15681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Purpose of a  Standard Recipe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FB6FD-9AD7-484E-B0FB-2FDD2F77C600}"/>
              </a:ext>
            </a:extLst>
          </p:cNvPr>
          <p:cNvSpPr txBox="1"/>
          <p:nvPr/>
        </p:nvSpPr>
        <p:spPr>
          <a:xfrm>
            <a:off x="773605" y="1502260"/>
            <a:ext cx="75411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standard recipe ensures consistency in each menu item every time the customer visits the food establishment.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provides the same yield and results when created with consistent procedures, ingredients and equipment.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Standard recipes help maintain efficiency, contribute to financial calculations including food cost, planning of inventory and nutritional values.</a:t>
            </a:r>
          </a:p>
        </p:txBody>
      </p:sp>
    </p:spTree>
    <p:extLst>
      <p:ext uri="{BB962C8B-B14F-4D97-AF65-F5344CB8AC3E}">
        <p14:creationId xmlns:p14="http://schemas.microsoft.com/office/powerpoint/2010/main" val="224734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D9CD7-6D18-4C36-8BFE-35AB0E2750C0}"/>
              </a:ext>
            </a:extLst>
          </p:cNvPr>
          <p:cNvSpPr txBox="1"/>
          <p:nvPr/>
        </p:nvSpPr>
        <p:spPr>
          <a:xfrm>
            <a:off x="1682551" y="16560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Purpose of a  Standard Recipe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FF9BB-F0F9-43DB-8658-85517B424397}"/>
              </a:ext>
            </a:extLst>
          </p:cNvPr>
          <p:cNvSpPr txBox="1"/>
          <p:nvPr/>
        </p:nvSpPr>
        <p:spPr>
          <a:xfrm>
            <a:off x="764813" y="1508229"/>
            <a:ext cx="75323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open_sansregular"/>
              </a:rPr>
              <a:t>A recipe communicates all the necessary steps and  ingredients a chef uses to make a creation.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_sans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open_sansregular"/>
              </a:rPr>
              <a:t>It is a valuable tool which allows the chef to train and replicate skills to his staff.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83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8CEA9-ADFA-4E04-B368-23261087CD34}"/>
              </a:ext>
            </a:extLst>
          </p:cNvPr>
          <p:cNvSpPr txBox="1"/>
          <p:nvPr/>
        </p:nvSpPr>
        <p:spPr>
          <a:xfrm>
            <a:off x="1667754" y="16341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Recipes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5ED6AD-88F5-4786-834F-6AC3CCE3E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33111"/>
            <a:ext cx="3308285" cy="4723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870FD-C9A8-485B-B1AB-345D821D8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74" y="1351707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EB1EC-78F7-4E5E-B695-9ED7A28C9C0C}"/>
              </a:ext>
            </a:extLst>
          </p:cNvPr>
          <p:cNvSpPr txBox="1"/>
          <p:nvPr/>
        </p:nvSpPr>
        <p:spPr>
          <a:xfrm>
            <a:off x="1700137" y="3371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Where are Recipes Used</a:t>
            </a:r>
            <a:r>
              <a:rPr lang="en-US" sz="44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625FC-7D6A-40A8-BC75-DA8F27E7D184}"/>
              </a:ext>
            </a:extLst>
          </p:cNvPr>
          <p:cNvSpPr/>
          <p:nvPr/>
        </p:nvSpPr>
        <p:spPr>
          <a:xfrm>
            <a:off x="782902" y="1411107"/>
            <a:ext cx="46702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Restaurants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	 Fast Food Establishments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     	 Hospitals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     	 Schools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	 Catering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	 Cafés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	 Food Trucks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	 In Food Manufacturing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	 Pop Up Restaurants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 And many more……..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-webkit-standard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-webkit-standard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br>
              <a:rPr lang="en-US" sz="1600" dirty="0">
                <a:solidFill>
                  <a:prstClr val="black"/>
                </a:solidFill>
                <a:latin typeface="Calibri"/>
                <a:cs typeface="+mn-cs"/>
              </a:rPr>
            </a:b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4D90E-AA22-4D55-93C2-5C1925CA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25" y="1161392"/>
            <a:ext cx="2438656" cy="306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6F05C7-58B9-429F-A0DB-D574B480D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862" y="4634799"/>
            <a:ext cx="2438656" cy="16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33449-8726-40B2-B34A-3B319CA0B62E}"/>
              </a:ext>
            </a:extLst>
          </p:cNvPr>
          <p:cNvSpPr txBox="1"/>
          <p:nvPr/>
        </p:nvSpPr>
        <p:spPr>
          <a:xfrm>
            <a:off x="1692796" y="273096"/>
            <a:ext cx="71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/>
              <a:t>Tools that can be used for Recipe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01D8A-531D-4EEE-B6D4-12E7B418A7D9}"/>
              </a:ext>
            </a:extLst>
          </p:cNvPr>
          <p:cNvSpPr txBox="1"/>
          <p:nvPr/>
        </p:nvSpPr>
        <p:spPr>
          <a:xfrm>
            <a:off x="756021" y="1447619"/>
            <a:ext cx="747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an online survey to establish the flavor profile of future customers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1D670-3F3D-49D8-8A27-88DA84DF1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45419"/>
            <a:ext cx="6186264" cy="26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4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7FE04-4C9F-4BA7-9355-CDC72C25E75F}"/>
              </a:ext>
            </a:extLst>
          </p:cNvPr>
          <p:cNvSpPr txBox="1"/>
          <p:nvPr/>
        </p:nvSpPr>
        <p:spPr>
          <a:xfrm>
            <a:off x="1684004" y="264305"/>
            <a:ext cx="717341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/>
              <a:t>Tools that can be used for Recipe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4FC3E-32FC-4FAA-A874-040BD96D5848}"/>
              </a:ext>
            </a:extLst>
          </p:cNvPr>
          <p:cNvSpPr txBox="1"/>
          <p:nvPr/>
        </p:nvSpPr>
        <p:spPr>
          <a:xfrm>
            <a:off x="764813" y="1456412"/>
            <a:ext cx="762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market research before you start developing recipes for commercial use.</a:t>
            </a:r>
          </a:p>
        </p:txBody>
      </p:sp>
      <p:pic>
        <p:nvPicPr>
          <p:cNvPr id="10" name="Picture 2" descr="create a SWOT analysis and 1 strategic initiative">
            <a:extLst>
              <a:ext uri="{FF2B5EF4-FFF2-40B4-BE49-F238E27FC236}">
                <a16:creationId xmlns:a16="http://schemas.microsoft.com/office/drawing/2014/main" id="{3B22324A-3A20-4D69-9B96-4518A02C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29" y="2987005"/>
            <a:ext cx="3624165" cy="27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9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9D4C7-88B2-4306-A48E-A31BC59301A4}"/>
              </a:ext>
            </a:extLst>
          </p:cNvPr>
          <p:cNvSpPr txBox="1"/>
          <p:nvPr/>
        </p:nvSpPr>
        <p:spPr>
          <a:xfrm>
            <a:off x="1688005" y="207895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Latest Trends in 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4AE95-B9DF-4F61-8D02-7A6BBCA5A752}"/>
              </a:ext>
            </a:extLst>
          </p:cNvPr>
          <p:cNvSpPr txBox="1"/>
          <p:nvPr/>
        </p:nvSpPr>
        <p:spPr>
          <a:xfrm>
            <a:off x="750868" y="1479776"/>
            <a:ext cx="7528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Stay up to date with the latest trends in the food industry.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906FB-E880-4675-B282-0AE1BE002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395333"/>
            <a:ext cx="3093720" cy="29885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82DB55-D4DC-4677-9D9C-4BE37B347415}"/>
              </a:ext>
            </a:extLst>
          </p:cNvPr>
          <p:cNvSpPr txBox="1"/>
          <p:nvPr/>
        </p:nvSpPr>
        <p:spPr>
          <a:xfrm>
            <a:off x="4539905" y="2395333"/>
            <a:ext cx="38211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Pantry Meals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, using ingredients you already have</a:t>
            </a:r>
            <a:endParaRPr lang="en-US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Mental Health Cooking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“Flexitarian” Diets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Carb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Takeout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 (Cloud kitchens)</a:t>
            </a:r>
            <a:endParaRPr lang="en-US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Low-Waste Foods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Elevated Desserts.</a:t>
            </a:r>
          </a:p>
        </p:txBody>
      </p:sp>
    </p:spTree>
    <p:extLst>
      <p:ext uri="{BB962C8B-B14F-4D97-AF65-F5344CB8AC3E}">
        <p14:creationId xmlns:p14="http://schemas.microsoft.com/office/powerpoint/2010/main" val="188635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19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73F09-418D-41B2-B2E3-B54F4688C0C6}"/>
              </a:ext>
            </a:extLst>
          </p:cNvPr>
          <p:cNvSpPr txBox="1"/>
          <p:nvPr/>
        </p:nvSpPr>
        <p:spPr>
          <a:xfrm>
            <a:off x="1680882" y="1831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Improve Your Palette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D3873-7EC1-4BEC-A573-EFFC4D136812}"/>
              </a:ext>
            </a:extLst>
          </p:cNvPr>
          <p:cNvSpPr txBox="1"/>
          <p:nvPr/>
        </p:nvSpPr>
        <p:spPr>
          <a:xfrm>
            <a:off x="792200" y="1463505"/>
            <a:ext cx="761280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Know the Basic Tastes. (basic tastes: Sweet, salty, sour, bitter, and umami.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Always try new foods.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By continuously eating the same food all the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time, will not expand your taste palette.</a:t>
            </a:r>
            <a:endParaRPr lang="en-US" sz="200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Savor your food.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Cleanse Your Palate between different meal courses.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Use Your Senses.(touch, hear, feel, smell and see)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Watch out for sugar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, strong coffee or other strong flavors that might disguise the real taste.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Don’t develop a recipe when you have a cold.</a:t>
            </a:r>
            <a:endParaRPr lang="en-US" sz="200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4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ABC39-C3F6-4502-B499-2AF83795E940}"/>
              </a:ext>
            </a:extLst>
          </p:cNvPr>
          <p:cNvSpPr txBox="1"/>
          <p:nvPr/>
        </p:nvSpPr>
        <p:spPr>
          <a:xfrm>
            <a:off x="1675863" y="229352"/>
            <a:ext cx="615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 Learning Outcome (CLO’s)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1E9B6-B06F-4C6C-8E46-00590844B6D8}"/>
              </a:ext>
            </a:extLst>
          </p:cNvPr>
          <p:cNvSpPr txBox="1"/>
          <p:nvPr/>
        </p:nvSpPr>
        <p:spPr>
          <a:xfrm>
            <a:off x="726292" y="1441636"/>
            <a:ext cx="76611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understand the importance of a recipe.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have knowledge how to start a career as a recipe developer.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learn how to develop a very good palette.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student will be familiar with the skills required to become an excellent recipe developer.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2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20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38086-D9D9-4073-A0E1-984FE113B655}"/>
              </a:ext>
            </a:extLst>
          </p:cNvPr>
          <p:cNvSpPr txBox="1"/>
          <p:nvPr/>
        </p:nvSpPr>
        <p:spPr>
          <a:xfrm>
            <a:off x="1698467" y="19910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to savor 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B0DE33-22DC-4A4E-B2A9-D783C7932BF7}"/>
              </a:ext>
            </a:extLst>
          </p:cNvPr>
          <p:cNvSpPr txBox="1"/>
          <p:nvPr/>
        </p:nvSpPr>
        <p:spPr>
          <a:xfrm>
            <a:off x="770027" y="1491906"/>
            <a:ext cx="75447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Sit at a table and eat.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Enjoy every spoonful of food before taking the next one.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Slow things down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and make every meal a celebration.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Even if you only have water to drink, pour it in a beautiful glass.</a:t>
            </a: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Eat smaller portions and 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f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eel how digestion starts in the mouth.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Stop to eat when you start feeling full.</a:t>
            </a:r>
            <a:endParaRPr lang="en-US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0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21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73F2F-0B20-4F8F-B7AB-0D3A5AD33C47}"/>
              </a:ext>
            </a:extLst>
          </p:cNvPr>
          <p:cNvSpPr txBox="1"/>
          <p:nvPr/>
        </p:nvSpPr>
        <p:spPr>
          <a:xfrm>
            <a:off x="1693015" y="15681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Assignment for this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5B871-E8D3-401B-A5C4-558872DED563}"/>
              </a:ext>
            </a:extLst>
          </p:cNvPr>
          <p:cNvSpPr txBox="1"/>
          <p:nvPr/>
        </p:nvSpPr>
        <p:spPr>
          <a:xfrm>
            <a:off x="715398" y="1462854"/>
            <a:ext cx="74258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Try ten new ingredients this week. You can complete this task by either going to a food store and try different samples, or by trying to eat something different when you go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also ask your friends from other countries if they can supply you with a sample there most popular ingredient.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Once you taste it, you need to try and establish the following: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Bitter, sour, salty, sweet or umami.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does the taste remind you of? What type of food you already know?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Is it soft, smooth, coarse, creamy, noisy, crunchy, loud?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Draw up a table and fill it in and send it my email ID: wondag@nsric.ca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00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22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91CD9-2A33-4B08-8C4B-AFCA1DA548EC}"/>
              </a:ext>
            </a:extLst>
          </p:cNvPr>
          <p:cNvSpPr txBox="1"/>
          <p:nvPr/>
        </p:nvSpPr>
        <p:spPr>
          <a:xfrm>
            <a:off x="1710599" y="14801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Assignment for this Week - Example</a:t>
            </a:r>
            <a:endParaRPr lang="en-US" sz="4400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8EC5B04D-B5EF-4E7D-A362-23FF2F689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31607"/>
              </p:ext>
            </p:extLst>
          </p:nvPr>
        </p:nvGraphicFramePr>
        <p:xfrm>
          <a:off x="920312" y="1633248"/>
          <a:ext cx="6936432" cy="9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100710898"/>
                    </a:ext>
                  </a:extLst>
                </a:gridCol>
                <a:gridCol w="1088008">
                  <a:extLst>
                    <a:ext uri="{9D8B030D-6E8A-4147-A177-3AD203B41FA5}">
                      <a16:colId xmlns:a16="http://schemas.microsoft.com/office/drawing/2014/main" val="2487609098"/>
                    </a:ext>
                  </a:extLst>
                </a:gridCol>
                <a:gridCol w="1156072">
                  <a:extLst>
                    <a:ext uri="{9D8B030D-6E8A-4147-A177-3AD203B41FA5}">
                      <a16:colId xmlns:a16="http://schemas.microsoft.com/office/drawing/2014/main" val="551330214"/>
                    </a:ext>
                  </a:extLst>
                </a:gridCol>
                <a:gridCol w="1156072">
                  <a:extLst>
                    <a:ext uri="{9D8B030D-6E8A-4147-A177-3AD203B41FA5}">
                      <a16:colId xmlns:a16="http://schemas.microsoft.com/office/drawing/2014/main" val="1887643449"/>
                    </a:ext>
                  </a:extLst>
                </a:gridCol>
                <a:gridCol w="1156072">
                  <a:extLst>
                    <a:ext uri="{9D8B030D-6E8A-4147-A177-3AD203B41FA5}">
                      <a16:colId xmlns:a16="http://schemas.microsoft.com/office/drawing/2014/main" val="4267872491"/>
                    </a:ext>
                  </a:extLst>
                </a:gridCol>
                <a:gridCol w="1156072">
                  <a:extLst>
                    <a:ext uri="{9D8B030D-6E8A-4147-A177-3AD203B41FA5}">
                      <a16:colId xmlns:a16="http://schemas.microsoft.com/office/drawing/2014/main" val="3237747512"/>
                    </a:ext>
                  </a:extLst>
                </a:gridCol>
              </a:tblGrid>
              <a:tr h="616176">
                <a:tc>
                  <a:txBody>
                    <a:bodyPr/>
                    <a:lstStyle/>
                    <a:p>
                      <a:r>
                        <a:rPr lang="en-US" dirty="0"/>
                        <a:t>Ingredient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Umani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79328"/>
                  </a:ext>
                </a:extLst>
              </a:tr>
              <a:tr h="356991">
                <a:tc>
                  <a:txBody>
                    <a:bodyPr/>
                    <a:lstStyle/>
                    <a:p>
                      <a:r>
                        <a:rPr lang="en-US" dirty="0"/>
                        <a:t>Lemon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8847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0B683D5F-6043-49B1-B867-3C5A74EC7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914645"/>
              </p:ext>
            </p:extLst>
          </p:nvPr>
        </p:nvGraphicFramePr>
        <p:xfrm>
          <a:off x="920312" y="3466565"/>
          <a:ext cx="5780360" cy="1161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100710898"/>
                    </a:ext>
                  </a:extLst>
                </a:gridCol>
                <a:gridCol w="1088008">
                  <a:extLst>
                    <a:ext uri="{9D8B030D-6E8A-4147-A177-3AD203B41FA5}">
                      <a16:colId xmlns:a16="http://schemas.microsoft.com/office/drawing/2014/main" val="2487609098"/>
                    </a:ext>
                  </a:extLst>
                </a:gridCol>
                <a:gridCol w="1156072">
                  <a:extLst>
                    <a:ext uri="{9D8B030D-6E8A-4147-A177-3AD203B41FA5}">
                      <a16:colId xmlns:a16="http://schemas.microsoft.com/office/drawing/2014/main" val="551330214"/>
                    </a:ext>
                  </a:extLst>
                </a:gridCol>
                <a:gridCol w="1156072">
                  <a:extLst>
                    <a:ext uri="{9D8B030D-6E8A-4147-A177-3AD203B41FA5}">
                      <a16:colId xmlns:a16="http://schemas.microsoft.com/office/drawing/2014/main" val="1887643449"/>
                    </a:ext>
                  </a:extLst>
                </a:gridCol>
                <a:gridCol w="1156072">
                  <a:extLst>
                    <a:ext uri="{9D8B030D-6E8A-4147-A177-3AD203B41FA5}">
                      <a16:colId xmlns:a16="http://schemas.microsoft.com/office/drawing/2014/main" val="4267872491"/>
                    </a:ext>
                  </a:extLst>
                </a:gridCol>
              </a:tblGrid>
              <a:tr h="521659">
                <a:tc>
                  <a:txBody>
                    <a:bodyPr/>
                    <a:lstStyle/>
                    <a:p>
                      <a:r>
                        <a:rPr lang="en-US" dirty="0"/>
                        <a:t>Ingredient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79328"/>
                  </a:ext>
                </a:extLst>
              </a:tr>
              <a:tr h="356991">
                <a:tc>
                  <a:txBody>
                    <a:bodyPr/>
                    <a:lstStyle/>
                    <a:p>
                      <a:r>
                        <a:rPr lang="en-US" dirty="0"/>
                        <a:t>Turmeric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Powerful/Sweet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Golden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Silky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267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23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5810A-94F3-41F0-B440-1F865B2CBFF4}"/>
              </a:ext>
            </a:extLst>
          </p:cNvPr>
          <p:cNvSpPr txBox="1"/>
          <p:nvPr/>
        </p:nvSpPr>
        <p:spPr>
          <a:xfrm>
            <a:off x="1670983" y="20691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FDF7A-15FC-4714-8FF2-893D987C149E}"/>
              </a:ext>
            </a:extLst>
          </p:cNvPr>
          <p:cNvSpPr txBox="1"/>
          <p:nvPr/>
        </p:nvSpPr>
        <p:spPr>
          <a:xfrm>
            <a:off x="722522" y="1126274"/>
            <a:ext cx="84057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Recipe development is an art. The medium is food.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 recipes from the heart.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have all the book knowledge you require to do recipe development, but it still needs passion.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menu is said to be the presentation of recipes and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next session you will learn about the importance of recipe development and menu planning.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Thank you for attending this session.</a:t>
            </a:r>
          </a:p>
        </p:txBody>
      </p:sp>
    </p:spTree>
    <p:extLst>
      <p:ext uri="{BB962C8B-B14F-4D97-AF65-F5344CB8AC3E}">
        <p14:creationId xmlns:p14="http://schemas.microsoft.com/office/powerpoint/2010/main" val="27706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3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4BA87-9B05-438D-80DD-3C65DD80EE53}"/>
              </a:ext>
            </a:extLst>
          </p:cNvPr>
          <p:cNvSpPr txBox="1"/>
          <p:nvPr/>
        </p:nvSpPr>
        <p:spPr>
          <a:xfrm>
            <a:off x="1331640" y="2587986"/>
            <a:ext cx="7128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 w="3175" cmpd="sng">
                  <a:noFill/>
                </a:ln>
                <a:solidFill>
                  <a:prstClr val="black"/>
                </a:solidFill>
              </a:rPr>
              <a:t>What is the single most important factor that can make or break your Food Establishment?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935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4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57E5F-8C26-4D0D-981E-DE404D864BD3}"/>
              </a:ext>
            </a:extLst>
          </p:cNvPr>
          <p:cNvSpPr txBox="1"/>
          <p:nvPr/>
        </p:nvSpPr>
        <p:spPr>
          <a:xfrm>
            <a:off x="1707704" y="177131"/>
            <a:ext cx="757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Good quality well made food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6B99F-046F-4AEE-A6C2-E8D83058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862" y="1688761"/>
            <a:ext cx="6804248" cy="39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6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5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535E7-3B14-47CD-9898-0E3483DB9111}"/>
              </a:ext>
            </a:extLst>
          </p:cNvPr>
          <p:cNvSpPr txBox="1"/>
          <p:nvPr/>
        </p:nvSpPr>
        <p:spPr>
          <a:xfrm>
            <a:off x="1696245" y="206338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is Recipe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F7280-6FDF-44B9-9697-D29E49F7639F}"/>
              </a:ext>
            </a:extLst>
          </p:cNvPr>
          <p:cNvSpPr txBox="1"/>
          <p:nvPr/>
        </p:nvSpPr>
        <p:spPr>
          <a:xfrm>
            <a:off x="744057" y="1493264"/>
            <a:ext cx="7605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Food recipe development is the process of turning an idea that is food related into a finished product or dish.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Recipe development is a key component in the development of cookbooks, food websites and magazines.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77063-07FA-4060-AEA2-1BD4699A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173497"/>
            <a:ext cx="2865643" cy="20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7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6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CDD4D-9183-460B-B23C-005B65A9FD7B}"/>
              </a:ext>
            </a:extLst>
          </p:cNvPr>
          <p:cNvSpPr txBox="1"/>
          <p:nvPr/>
        </p:nvSpPr>
        <p:spPr>
          <a:xfrm>
            <a:off x="1693458" y="14467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should we develop recipes?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58D82-29B2-47BE-9B4A-5965BD493021}"/>
              </a:ext>
            </a:extLst>
          </p:cNvPr>
          <p:cNvSpPr txBox="1"/>
          <p:nvPr/>
        </p:nvSpPr>
        <p:spPr>
          <a:xfrm>
            <a:off x="745558" y="1491998"/>
            <a:ext cx="751876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Recipe development helps to ensure that the best possible ingredients are chosen, and the best food items are produced every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Developing your own recipes puts you in a position to showcase your creativity and educate your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shows that you or your brand are experts in certain food types and have a wide knowledge of culinary.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also strengthens the consumer-brand relationship, as well as attracting new customers.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5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7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3E257-C720-4574-A48D-0694C16B08FC}"/>
              </a:ext>
            </a:extLst>
          </p:cNvPr>
          <p:cNvSpPr txBox="1"/>
          <p:nvPr/>
        </p:nvSpPr>
        <p:spPr>
          <a:xfrm>
            <a:off x="1716497" y="21999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a recipe developer?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72A64-D68F-4678-92A2-5EA158DA3689}"/>
              </a:ext>
            </a:extLst>
          </p:cNvPr>
          <p:cNvSpPr txBox="1"/>
          <p:nvPr/>
        </p:nvSpPr>
        <p:spPr>
          <a:xfrm>
            <a:off x="724522" y="1473283"/>
            <a:ext cx="75391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pt-serif"/>
              </a:rPr>
              <a:t>A recipe developer is a person who takes ingredients and creates either a new recipe out of this or taking an “old idea” and change this into something new.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42424"/>
              </a:solidFill>
              <a:latin typeface="pt-serif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true recipe developer is an artist, the medium is food and with this you create a piece of artwork.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42424"/>
              </a:solidFill>
              <a:effectLst/>
              <a:latin typeface="pt-serif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42424"/>
              </a:solidFill>
              <a:effectLst/>
              <a:latin typeface="pt-serif"/>
            </a:endParaRPr>
          </a:p>
        </p:txBody>
      </p:sp>
    </p:spTree>
    <p:extLst>
      <p:ext uri="{BB962C8B-B14F-4D97-AF65-F5344CB8AC3E}">
        <p14:creationId xmlns:p14="http://schemas.microsoft.com/office/powerpoint/2010/main" val="38493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8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1EE22-197B-4050-8B7D-F799A1428F89}"/>
              </a:ext>
            </a:extLst>
          </p:cNvPr>
          <p:cNvSpPr txBox="1"/>
          <p:nvPr/>
        </p:nvSpPr>
        <p:spPr>
          <a:xfrm>
            <a:off x="1681327" y="1672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Responsibilities of a Recipe Developer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4545D-A156-459C-9244-70F6376ADE36}"/>
              </a:ext>
            </a:extLst>
          </p:cNvPr>
          <p:cNvSpPr txBox="1"/>
          <p:nvPr/>
        </p:nvSpPr>
        <p:spPr>
          <a:xfrm>
            <a:off x="724614" y="1490699"/>
            <a:ext cx="76803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Recipe developers 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must know how different ingredients react with one another.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They should take the time and learn about the taste of ingredients on their own.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They should know which combinations work and which combinations just won't work.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By trying new cooking approaches, change ingredients slightly, or varying cooking times, new 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recipes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can be created.</a:t>
            </a:r>
            <a:endParaRPr lang="en-US" sz="2000" b="0" i="0" dirty="0">
              <a:solidFill>
                <a:srgbClr val="242424"/>
              </a:solidFill>
              <a:effectLst/>
              <a:latin typeface="pt-serif"/>
            </a:endParaRPr>
          </a:p>
        </p:txBody>
      </p:sp>
    </p:spTree>
    <p:extLst>
      <p:ext uri="{BB962C8B-B14F-4D97-AF65-F5344CB8AC3E}">
        <p14:creationId xmlns:p14="http://schemas.microsoft.com/office/powerpoint/2010/main" val="415955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-36512" y="6572250"/>
            <a:ext cx="9110662" cy="285750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Copyright @ 2020 NSRIC Inc.–All rights reserved **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OE Division</a:t>
            </a:r>
            <a:r>
              <a:rPr lang="en-AU" sz="1600" dirty="0"/>
              <a:t>** https://</a:t>
            </a:r>
            <a:r>
              <a:rPr lang="en-AU" sz="1600" dirty="0" err="1"/>
              <a:t>www.nsric.ca</a:t>
            </a:r>
            <a:endParaRPr lang="en-AU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2000" smtClean="0"/>
              <a:pPr>
                <a:defRPr/>
              </a:pPr>
              <a:t>9</a:t>
            </a:fld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A43A8-4F82-2A46-965C-C006DC42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92"/>
            <a:ext cx="1224136" cy="540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6B2D9-FDD5-490D-BF97-FCFBC1EE5691}"/>
              </a:ext>
            </a:extLst>
          </p:cNvPr>
          <p:cNvSpPr/>
          <p:nvPr/>
        </p:nvSpPr>
        <p:spPr>
          <a:xfrm>
            <a:off x="225277" y="20479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8FDD8-38CF-4DE9-A2D8-815DD73A764C}"/>
              </a:ext>
            </a:extLst>
          </p:cNvPr>
          <p:cNvSpPr txBox="1"/>
          <p:nvPr/>
        </p:nvSpPr>
        <p:spPr>
          <a:xfrm>
            <a:off x="1707704" y="167241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Types of Roles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7D6F2-60B8-4A95-9488-BD7AF3E94BB8}"/>
              </a:ext>
            </a:extLst>
          </p:cNvPr>
          <p:cNvSpPr txBox="1"/>
          <p:nvPr/>
        </p:nvSpPr>
        <p:spPr>
          <a:xfrm>
            <a:off x="733313" y="1492130"/>
            <a:ext cx="79706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pt-serif"/>
              </a:rPr>
              <a:t>Recipe developers often duplicate a food item successfully without having a recipe.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42424"/>
              </a:solidFill>
              <a:effectLst/>
              <a:latin typeface="pt-serif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pt-serif"/>
              </a:rPr>
              <a:t>Recipe developers </a:t>
            </a:r>
            <a:r>
              <a:rPr lang="en-US" sz="2000" dirty="0">
                <a:solidFill>
                  <a:srgbClr val="242424"/>
                </a:solidFill>
                <a:latin typeface="pt-serif"/>
              </a:rPr>
              <a:t>can develop recipes for a specific 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pt-serif"/>
              </a:rPr>
              <a:t>health or dietary concerns for example gluten free, egg free or health related issues.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42424"/>
              </a:solidFill>
              <a:latin typeface="pt-serif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pt-serif"/>
              </a:rPr>
              <a:t>Recipe developers can develop recipes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pt-serif"/>
              </a:rPr>
              <a:t> for restaurants or food manufacturers.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42424"/>
              </a:solidFill>
              <a:effectLst/>
              <a:latin typeface="pt-serif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pt-serif"/>
              </a:rPr>
              <a:t>Recipe developers  can also 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pt-serif"/>
              </a:rPr>
              <a:t>develop recipes for their own websites or blogs.</a:t>
            </a:r>
          </a:p>
        </p:txBody>
      </p:sp>
    </p:spTree>
    <p:extLst>
      <p:ext uri="{BB962C8B-B14F-4D97-AF65-F5344CB8AC3E}">
        <p14:creationId xmlns:p14="http://schemas.microsoft.com/office/powerpoint/2010/main" val="180024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12075</TotalTime>
  <Words>1727</Words>
  <Application>Microsoft Office PowerPoint</Application>
  <PresentationFormat>On-screen Show (4:3)</PresentationFormat>
  <Paragraphs>249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Apple Chancery</vt:lpstr>
      <vt:lpstr>Arial</vt:lpstr>
      <vt:lpstr>Arial</vt:lpstr>
      <vt:lpstr>Arial Black</vt:lpstr>
      <vt:lpstr>Calibri</vt:lpstr>
      <vt:lpstr>Century</vt:lpstr>
      <vt:lpstr>charter</vt:lpstr>
      <vt:lpstr>open_sansregular</vt:lpstr>
      <vt:lpstr>pt-serif</vt:lpstr>
      <vt:lpstr>Times New Roman</vt:lpstr>
      <vt:lpstr>-webkit-standard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Marius Grobbelaar</cp:lastModifiedBy>
  <cp:revision>341</cp:revision>
  <cp:lastPrinted>2020-09-02T06:00:26Z</cp:lastPrinted>
  <dcterms:created xsi:type="dcterms:W3CDTF">2009-07-12T19:40:29Z</dcterms:created>
  <dcterms:modified xsi:type="dcterms:W3CDTF">2021-07-25T13:27:50Z</dcterms:modified>
</cp:coreProperties>
</file>